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750" r:id="rId4"/>
  </p:sldMasterIdLst>
  <p:notesMasterIdLst>
    <p:notesMasterId r:id="rId18"/>
  </p:notesMasterIdLst>
  <p:sldIdLst>
    <p:sldId id="257" r:id="rId5"/>
    <p:sldId id="269" r:id="rId6"/>
    <p:sldId id="270" r:id="rId7"/>
    <p:sldId id="271" r:id="rId8"/>
    <p:sldId id="272" r:id="rId9"/>
    <p:sldId id="273" r:id="rId10"/>
    <p:sldId id="274" r:id="rId11"/>
    <p:sldId id="275" r:id="rId12"/>
    <p:sldId id="276" r:id="rId13"/>
    <p:sldId id="277" r:id="rId14"/>
    <p:sldId id="279" r:id="rId15"/>
    <p:sldId id="278"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F8674-95CC-499B-BD3E-2A52102C3623}" type="datetimeFigureOut">
              <a:rPr lang="en-US" smtClean="0"/>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045A8-555E-4D12-ABC6-7DF0415E150F}" type="slidenum">
              <a:rPr lang="en-US" smtClean="0"/>
              <a:t>‹#›</a:t>
            </a:fld>
            <a:endParaRPr lang="en-US"/>
          </a:p>
        </p:txBody>
      </p:sp>
    </p:spTree>
    <p:extLst>
      <p:ext uri="{BB962C8B-B14F-4D97-AF65-F5344CB8AC3E}">
        <p14:creationId xmlns:p14="http://schemas.microsoft.com/office/powerpoint/2010/main" val="253821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3/28/2012 5:58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fr-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CC5DAF-87E5-49F5-903F-B90EF21DC3E6}" type="datetimeFigureOut">
              <a:rPr lang="fr-FR" smtClean="0"/>
              <a:pPr>
                <a:defRPr/>
              </a:pPr>
              <a:t>28/03/2012</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wip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spd="slow">
    <p:wip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28, 2012</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spd="slow">
    <p:wipe/>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changingminds.org/techniques/questioning/open_closed_questions.htm" TargetMode="External"/><Relationship Id="rId2" Type="http://schemas.openxmlformats.org/officeDocument/2006/relationships/hyperlink" Target="http://www.infoplease.com/homework/listeningskills1.html" TargetMode="Externa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usinesslink.gov.uk/bdotg/action/layer?topicId=1074027367"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8941E"/>
                </a:solidFill>
                <a:latin typeface="Gotham-Black"/>
              </a:rPr>
              <a:t>Understanding customer service in </a:t>
            </a:r>
            <a:r>
              <a:rPr lang="en-GB" dirty="0">
                <a:solidFill>
                  <a:srgbClr val="F8941E"/>
                </a:solidFill>
                <a:latin typeface="Gotham-Black"/>
              </a:rPr>
              <a:t>the retail sector</a:t>
            </a:r>
            <a:endParaRPr lang="en-US" dirty="0"/>
          </a:p>
        </p:txBody>
      </p:sp>
      <p:sp>
        <p:nvSpPr>
          <p:cNvPr id="3" name="Subtitle 2"/>
          <p:cNvSpPr>
            <a:spLocks noGrp="1"/>
          </p:cNvSpPr>
          <p:nvPr>
            <p:ph type="subTitle" idx="1"/>
          </p:nvPr>
        </p:nvSpPr>
        <p:spPr>
          <a:xfrm>
            <a:off x="730249" y="4344988"/>
            <a:ext cx="7681913" cy="1293812"/>
          </a:xfrm>
        </p:spPr>
        <p:txBody>
          <a:bodyPr>
            <a:normAutofit/>
          </a:bodyPr>
          <a:lstStyle/>
          <a:p>
            <a:r>
              <a:rPr lang="en-US" b="1" dirty="0" smtClean="0"/>
              <a:t>Unit 351</a:t>
            </a:r>
          </a:p>
          <a:p>
            <a:r>
              <a:rPr lang="en-US" b="1" dirty="0" smtClean="0"/>
              <a:t>Presented by Bill Haining</a:t>
            </a:r>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11438"/>
            <a:ext cx="3431640" cy="455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800867" cy="792088"/>
          </a:xfrm>
        </p:spPr>
        <p:txBody>
          <a:bodyPr/>
          <a:lstStyle/>
          <a:p>
            <a:r>
              <a:rPr lang="en-GB" sz="3200" dirty="0">
                <a:solidFill>
                  <a:schemeClr val="accent2"/>
                </a:solidFill>
                <a:latin typeface="Gotham-Black"/>
              </a:rPr>
              <a:t>Monitoring customer service</a:t>
            </a:r>
            <a:endParaRPr lang="en-GB" sz="3200" dirty="0">
              <a:solidFill>
                <a:schemeClr val="accent2"/>
              </a:solidFill>
            </a:endParaRPr>
          </a:p>
        </p:txBody>
      </p:sp>
      <p:sp>
        <p:nvSpPr>
          <p:cNvPr id="3" name="Subtitle 2"/>
          <p:cNvSpPr>
            <a:spLocks noGrp="1"/>
          </p:cNvSpPr>
          <p:nvPr>
            <p:ph type="subTitle" idx="1"/>
          </p:nvPr>
        </p:nvSpPr>
        <p:spPr>
          <a:xfrm>
            <a:off x="467544" y="1196752"/>
            <a:ext cx="7944619" cy="3600400"/>
          </a:xfrm>
        </p:spPr>
        <p:txBody>
          <a:bodyPr/>
          <a:lstStyle/>
          <a:p>
            <a:pPr marL="285750" indent="-285750">
              <a:buFont typeface="Arial" pitchFamily="34" charset="0"/>
              <a:buChar char="•"/>
            </a:pPr>
            <a:r>
              <a:rPr lang="en-GB" sz="2000" b="0" dirty="0">
                <a:latin typeface="CongressSansLightStd"/>
              </a:rPr>
              <a:t>It is important to monitor the delivery and effectiveness of customer service in </a:t>
            </a:r>
            <a:r>
              <a:rPr lang="en-GB" sz="2000" b="0" dirty="0" smtClean="0">
                <a:latin typeface="CongressSansLightStd"/>
              </a:rPr>
              <a:t>order  to </a:t>
            </a:r>
            <a:r>
              <a:rPr lang="en-GB" sz="2000" b="0" dirty="0">
                <a:latin typeface="CongressSansLightStd"/>
              </a:rPr>
              <a:t>ensure that customer expectations are being met and </a:t>
            </a:r>
            <a:r>
              <a:rPr lang="en-GB" sz="2000" b="0" dirty="0" smtClean="0">
                <a:latin typeface="CongressSansLightStd"/>
              </a:rPr>
              <a:t>exceeded.</a:t>
            </a:r>
          </a:p>
          <a:p>
            <a:pPr marL="285750" indent="-285750">
              <a:buFont typeface="Arial" pitchFamily="34" charset="0"/>
              <a:buChar char="•"/>
            </a:pPr>
            <a:r>
              <a:rPr lang="en-GB" sz="2000" b="0" dirty="0" smtClean="0">
                <a:latin typeface="CongressSansLightStd"/>
              </a:rPr>
              <a:t>Monitoring will also </a:t>
            </a:r>
            <a:r>
              <a:rPr lang="en-GB" sz="2000" b="0" dirty="0">
                <a:latin typeface="CongressSansLightStd"/>
              </a:rPr>
              <a:t>highlight where improvements can be made.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Methods </a:t>
            </a:r>
            <a:r>
              <a:rPr lang="en-GB" sz="2000" b="0" dirty="0">
                <a:latin typeface="CongressSansLightStd"/>
              </a:rPr>
              <a:t>of monitoring the </a:t>
            </a:r>
            <a:r>
              <a:rPr lang="en-GB" sz="2000" b="0" dirty="0" smtClean="0">
                <a:latin typeface="CongressSansLightStd"/>
              </a:rPr>
              <a:t>customer service </a:t>
            </a:r>
            <a:r>
              <a:rPr lang="en-GB" sz="2000" b="0" dirty="0">
                <a:latin typeface="CongressSansLightStd"/>
              </a:rPr>
              <a:t>being delivered by the team include the collection of formal and </a:t>
            </a:r>
            <a:r>
              <a:rPr lang="en-GB" sz="2000" b="0" dirty="0" smtClean="0">
                <a:latin typeface="CongressSansLightStd"/>
              </a:rPr>
              <a:t>informal customer </a:t>
            </a:r>
            <a:r>
              <a:rPr lang="en-GB" sz="2000" b="0" dirty="0">
                <a:latin typeface="CongressSansLightStd"/>
              </a:rPr>
              <a:t>feedback. </a:t>
            </a:r>
            <a:endParaRPr lang="en-GB" sz="2000" b="0" dirty="0" smtClean="0">
              <a:latin typeface="CongressSansLightStd"/>
            </a:endParaRPr>
          </a:p>
          <a:p>
            <a:pPr marL="285750" indent="-285750">
              <a:buFont typeface="Arial" pitchFamily="34" charset="0"/>
              <a:buChar char="•"/>
            </a:pPr>
            <a:r>
              <a:rPr lang="en-GB" sz="2000" dirty="0" smtClean="0">
                <a:latin typeface="CongressSansStd-Bold"/>
              </a:rPr>
              <a:t>Formal </a:t>
            </a:r>
            <a:r>
              <a:rPr lang="en-GB" sz="2000" dirty="0">
                <a:latin typeface="CongressSansStd-Bold"/>
              </a:rPr>
              <a:t>feedback </a:t>
            </a:r>
            <a:r>
              <a:rPr lang="en-GB" sz="2000" b="0" dirty="0">
                <a:latin typeface="CongressSansLightStd"/>
              </a:rPr>
              <a:t>can be collected using </a:t>
            </a:r>
            <a:r>
              <a:rPr lang="en-GB" sz="2000" dirty="0" smtClean="0">
                <a:latin typeface="CongressSansStd-Bold"/>
              </a:rPr>
              <a:t>questionnaires</a:t>
            </a:r>
            <a:r>
              <a:rPr lang="en-GB" sz="2000" b="0" dirty="0" smtClean="0">
                <a:latin typeface="CongressSansLightStd"/>
              </a:rPr>
              <a:t>, </a:t>
            </a:r>
            <a:r>
              <a:rPr lang="en-GB" sz="2000" dirty="0" smtClean="0">
                <a:latin typeface="CongressSansStd-Bold"/>
              </a:rPr>
              <a:t>surveys</a:t>
            </a:r>
            <a:r>
              <a:rPr lang="en-GB" sz="2000" b="0" dirty="0">
                <a:latin typeface="CongressSansLightStd"/>
              </a:rPr>
              <a:t>, </a:t>
            </a:r>
            <a:r>
              <a:rPr lang="en-GB" sz="2000" dirty="0">
                <a:latin typeface="CongressSansStd-Bold"/>
              </a:rPr>
              <a:t>mystery shoppers</a:t>
            </a:r>
            <a:r>
              <a:rPr lang="en-GB" sz="2000" b="0" dirty="0">
                <a:latin typeface="CongressSansLightStd"/>
              </a:rPr>
              <a:t>, </a:t>
            </a:r>
            <a:r>
              <a:rPr lang="en-GB" sz="2000" dirty="0">
                <a:latin typeface="CongressSansStd-Bold"/>
              </a:rPr>
              <a:t>customer records</a:t>
            </a:r>
            <a:r>
              <a:rPr lang="en-GB" sz="2000" b="0" dirty="0">
                <a:latin typeface="CongressSansLightStd"/>
              </a:rPr>
              <a:t>, </a:t>
            </a:r>
            <a:r>
              <a:rPr lang="en-GB" sz="2000" dirty="0">
                <a:latin typeface="CongressSansStd-Bold"/>
              </a:rPr>
              <a:t>suggestion forums and </a:t>
            </a:r>
            <a:r>
              <a:rPr lang="en-GB" sz="2000" dirty="0" smtClean="0">
                <a:latin typeface="CongressSansStd-Bold"/>
              </a:rPr>
              <a:t>market research</a:t>
            </a:r>
            <a:r>
              <a:rPr lang="en-GB" sz="2000" b="0" dirty="0" smtClean="0">
                <a:latin typeface="CongressSansLightStd"/>
              </a:rPr>
              <a:t>.</a:t>
            </a:r>
          </a:p>
          <a:p>
            <a:pPr marL="285750" indent="-285750">
              <a:buFont typeface="Arial" pitchFamily="34" charset="0"/>
              <a:buChar char="•"/>
            </a:pPr>
            <a:r>
              <a:rPr lang="en-GB" sz="2000" dirty="0" smtClean="0">
                <a:latin typeface="CongressSansStd-Bold"/>
              </a:rPr>
              <a:t>Informal </a:t>
            </a:r>
            <a:r>
              <a:rPr lang="en-GB" sz="2000" dirty="0">
                <a:latin typeface="CongressSansStd-Bold"/>
              </a:rPr>
              <a:t>feedback </a:t>
            </a:r>
            <a:r>
              <a:rPr lang="en-GB" sz="2000" b="0" dirty="0">
                <a:latin typeface="CongressSansLightStd"/>
              </a:rPr>
              <a:t>can be collected by </a:t>
            </a:r>
            <a:r>
              <a:rPr lang="en-GB" sz="2000" dirty="0">
                <a:latin typeface="CongressSansStd-Bold"/>
              </a:rPr>
              <a:t>word of mouth</a:t>
            </a:r>
            <a:r>
              <a:rPr lang="en-GB" sz="2000" b="0" dirty="0">
                <a:latin typeface="CongressSansLightStd"/>
              </a:rPr>
              <a:t>, </a:t>
            </a:r>
            <a:r>
              <a:rPr lang="en-GB" sz="2000" dirty="0">
                <a:latin typeface="CongressSansStd-Bold"/>
              </a:rPr>
              <a:t>thank </a:t>
            </a:r>
            <a:r>
              <a:rPr lang="en-GB" sz="2000" dirty="0" smtClean="0">
                <a:latin typeface="CongressSansStd-Bold"/>
              </a:rPr>
              <a:t>you letters </a:t>
            </a:r>
            <a:r>
              <a:rPr lang="en-GB" sz="2000" b="0" dirty="0">
                <a:latin typeface="CongressSansLightStd"/>
              </a:rPr>
              <a:t>and </a:t>
            </a:r>
            <a:r>
              <a:rPr lang="en-GB" sz="2000" dirty="0">
                <a:latin typeface="CongressSansStd-Bold"/>
              </a:rPr>
              <a:t>complaints</a:t>
            </a:r>
            <a:r>
              <a:rPr lang="en-GB" b="0" dirty="0">
                <a:latin typeface="CongressSansLightStd"/>
              </a:rPr>
              <a:t>.</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128367"/>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64968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944883" cy="576064"/>
          </a:xfrm>
        </p:spPr>
        <p:txBody>
          <a:bodyPr/>
          <a:lstStyle/>
          <a:p>
            <a:r>
              <a:rPr lang="en-GB" sz="3200" b="1" dirty="0">
                <a:solidFill>
                  <a:srgbClr val="F96A1B"/>
                </a:solidFill>
                <a:latin typeface="Gotham-Black"/>
              </a:rPr>
              <a:t>Monitoring customer service</a:t>
            </a:r>
            <a:endParaRPr lang="en-GB" sz="3200" b="1" dirty="0"/>
          </a:p>
        </p:txBody>
      </p:sp>
      <p:sp>
        <p:nvSpPr>
          <p:cNvPr id="3" name="Subtitle 2"/>
          <p:cNvSpPr>
            <a:spLocks noGrp="1"/>
          </p:cNvSpPr>
          <p:nvPr>
            <p:ph type="subTitle" idx="1"/>
          </p:nvPr>
        </p:nvSpPr>
        <p:spPr>
          <a:xfrm>
            <a:off x="539552" y="764704"/>
            <a:ext cx="7872611" cy="4248472"/>
          </a:xfrm>
        </p:spPr>
        <p:txBody>
          <a:bodyPr/>
          <a:lstStyle/>
          <a:p>
            <a:pPr marL="285750" indent="-285750">
              <a:buFont typeface="Arial" pitchFamily="34" charset="0"/>
              <a:buChar char="•"/>
            </a:pPr>
            <a:r>
              <a:rPr lang="en-GB" b="0" dirty="0">
                <a:solidFill>
                  <a:srgbClr val="000000"/>
                </a:solidFill>
                <a:latin typeface="CongressSansLightStd"/>
              </a:rPr>
              <a:t>Monitoring </a:t>
            </a:r>
            <a:r>
              <a:rPr lang="en-GB" dirty="0">
                <a:solidFill>
                  <a:srgbClr val="000000"/>
                </a:solidFill>
                <a:latin typeface="CongressSansStd-Bold"/>
              </a:rPr>
              <a:t>individual performance </a:t>
            </a:r>
            <a:r>
              <a:rPr lang="en-GB" b="0" dirty="0">
                <a:solidFill>
                  <a:srgbClr val="000000"/>
                </a:solidFill>
                <a:latin typeface="CongressSansLightStd"/>
              </a:rPr>
              <a:t>includes the annual appraisal or </a:t>
            </a:r>
            <a:r>
              <a:rPr lang="en-GB" b="0" dirty="0" smtClean="0">
                <a:solidFill>
                  <a:srgbClr val="000000"/>
                </a:solidFill>
                <a:latin typeface="CongressSansLightStd"/>
              </a:rPr>
              <a:t>periodic review</a:t>
            </a:r>
            <a:r>
              <a:rPr lang="en-GB" b="0" dirty="0">
                <a:solidFill>
                  <a:srgbClr val="000000"/>
                </a:solidFill>
                <a:latin typeface="CongressSansLightStd"/>
              </a:rPr>
              <a:t>. </a:t>
            </a:r>
            <a:endParaRPr lang="en-GB" b="0" dirty="0" smtClean="0">
              <a:solidFill>
                <a:srgbClr val="000000"/>
              </a:solidFill>
              <a:latin typeface="CongressSansLightStd"/>
            </a:endParaRPr>
          </a:p>
          <a:p>
            <a:pPr marL="285750" indent="-285750">
              <a:buFont typeface="Arial" pitchFamily="34" charset="0"/>
              <a:buChar char="•"/>
            </a:pPr>
            <a:r>
              <a:rPr lang="en-GB" b="0" dirty="0" smtClean="0">
                <a:solidFill>
                  <a:srgbClr val="000000"/>
                </a:solidFill>
                <a:latin typeface="CongressSansLightStd"/>
              </a:rPr>
              <a:t>These </a:t>
            </a:r>
            <a:r>
              <a:rPr lang="en-GB" b="0" dirty="0">
                <a:solidFill>
                  <a:srgbClr val="000000"/>
                </a:solidFill>
                <a:latin typeface="CongressSansLightStd"/>
              </a:rPr>
              <a:t>give you the opportunity to discuss with the individual their training </a:t>
            </a:r>
            <a:r>
              <a:rPr lang="en-GB" b="0" dirty="0" smtClean="0">
                <a:solidFill>
                  <a:srgbClr val="000000"/>
                </a:solidFill>
                <a:latin typeface="CongressSansLightStd"/>
              </a:rPr>
              <a:t>and development </a:t>
            </a:r>
            <a:r>
              <a:rPr lang="en-GB" b="0" dirty="0">
                <a:solidFill>
                  <a:srgbClr val="000000"/>
                </a:solidFill>
                <a:latin typeface="CongressSansLightStd"/>
              </a:rPr>
              <a:t>needs. </a:t>
            </a:r>
            <a:endParaRPr lang="en-GB" b="0" dirty="0" smtClean="0">
              <a:solidFill>
                <a:srgbClr val="000000"/>
              </a:solidFill>
              <a:latin typeface="CongressSansLightStd"/>
            </a:endParaRPr>
          </a:p>
          <a:p>
            <a:pPr marL="285750" indent="-285750">
              <a:buFont typeface="Arial" pitchFamily="34" charset="0"/>
              <a:buChar char="•"/>
            </a:pPr>
            <a:r>
              <a:rPr lang="en-GB" b="0" dirty="0" smtClean="0">
                <a:solidFill>
                  <a:srgbClr val="000000"/>
                </a:solidFill>
                <a:latin typeface="CongressSansLightStd"/>
              </a:rPr>
              <a:t>The </a:t>
            </a:r>
            <a:r>
              <a:rPr lang="en-GB" b="0" dirty="0">
                <a:solidFill>
                  <a:srgbClr val="000000"/>
                </a:solidFill>
                <a:latin typeface="CongressSansLightStd"/>
              </a:rPr>
              <a:t>review identifies the skills that are already developed, </a:t>
            </a:r>
            <a:r>
              <a:rPr lang="en-GB" b="0" dirty="0" smtClean="0">
                <a:solidFill>
                  <a:srgbClr val="000000"/>
                </a:solidFill>
                <a:latin typeface="CongressSansLightStd"/>
              </a:rPr>
              <a:t>training which </a:t>
            </a:r>
            <a:r>
              <a:rPr lang="en-GB" b="0" dirty="0">
                <a:solidFill>
                  <a:srgbClr val="000000"/>
                </a:solidFill>
                <a:latin typeface="CongressSansLightStd"/>
              </a:rPr>
              <a:t>is required, and objectives that are agreed. </a:t>
            </a:r>
            <a:endParaRPr lang="en-GB" b="0" dirty="0" smtClean="0">
              <a:solidFill>
                <a:srgbClr val="000000"/>
              </a:solidFill>
              <a:latin typeface="CongressSansLightStd"/>
            </a:endParaRPr>
          </a:p>
          <a:p>
            <a:pPr marL="285750" indent="-285750">
              <a:buFont typeface="Arial" pitchFamily="34" charset="0"/>
              <a:buChar char="•"/>
            </a:pPr>
            <a:r>
              <a:rPr lang="en-GB" b="0" dirty="0" smtClean="0">
                <a:solidFill>
                  <a:srgbClr val="000000"/>
                </a:solidFill>
                <a:latin typeface="CongressSansLightStd"/>
              </a:rPr>
              <a:t>This </a:t>
            </a:r>
            <a:r>
              <a:rPr lang="en-GB" b="0" dirty="0">
                <a:solidFill>
                  <a:srgbClr val="000000"/>
                </a:solidFill>
                <a:latin typeface="CongressSansLightStd"/>
              </a:rPr>
              <a:t>leads to a personal </a:t>
            </a:r>
            <a:r>
              <a:rPr lang="en-GB" b="0" dirty="0" smtClean="0">
                <a:solidFill>
                  <a:srgbClr val="000000"/>
                </a:solidFill>
                <a:latin typeface="CongressSansLightStd"/>
              </a:rPr>
              <a:t>development plan </a:t>
            </a:r>
            <a:r>
              <a:rPr lang="en-GB" b="0" dirty="0">
                <a:solidFill>
                  <a:srgbClr val="000000"/>
                </a:solidFill>
                <a:latin typeface="CongressSansLightStd"/>
              </a:rPr>
              <a:t>identifying Key Performance Indicators (KPIs), which are measurements of </a:t>
            </a:r>
            <a:r>
              <a:rPr lang="en-GB" b="0" dirty="0" smtClean="0">
                <a:solidFill>
                  <a:srgbClr val="000000"/>
                </a:solidFill>
                <a:latin typeface="CongressSansLightStd"/>
              </a:rPr>
              <a:t>the individual’s </a:t>
            </a:r>
            <a:r>
              <a:rPr lang="en-GB" b="0" dirty="0">
                <a:solidFill>
                  <a:srgbClr val="000000"/>
                </a:solidFill>
                <a:latin typeface="CongressSansLightStd"/>
              </a:rPr>
              <a:t>performance against the agreed goals. </a:t>
            </a:r>
            <a:endParaRPr lang="en-GB" b="0" dirty="0" smtClean="0">
              <a:solidFill>
                <a:srgbClr val="000000"/>
              </a:solidFill>
              <a:latin typeface="CongressSansLightStd"/>
            </a:endParaRPr>
          </a:p>
          <a:p>
            <a:pPr marL="285750" indent="-285750">
              <a:buFont typeface="Arial" pitchFamily="34" charset="0"/>
              <a:buChar char="•"/>
            </a:pPr>
            <a:r>
              <a:rPr lang="en-GB" b="0" dirty="0" smtClean="0">
                <a:solidFill>
                  <a:srgbClr val="000000"/>
                </a:solidFill>
                <a:latin typeface="CongressSansLightStd"/>
              </a:rPr>
              <a:t>The </a:t>
            </a:r>
            <a:r>
              <a:rPr lang="en-GB" b="0" dirty="0">
                <a:solidFill>
                  <a:srgbClr val="000000"/>
                </a:solidFill>
                <a:latin typeface="CongressSansLightStd"/>
              </a:rPr>
              <a:t>measurement may be</a:t>
            </a:r>
            <a:r>
              <a:rPr lang="en-GB" b="0" dirty="0" smtClean="0">
                <a:solidFill>
                  <a:srgbClr val="000000"/>
                </a:solidFill>
                <a:latin typeface="CongressSansLightStd"/>
              </a:rPr>
              <a:t>:</a:t>
            </a:r>
          </a:p>
          <a:p>
            <a:pPr marL="285750" indent="-285750">
              <a:buFont typeface="Arial" pitchFamily="34" charset="0"/>
              <a:buChar char="•"/>
            </a:pPr>
            <a:endParaRPr lang="en-GB" b="0" dirty="0">
              <a:solidFill>
                <a:srgbClr val="000000"/>
              </a:solidFill>
              <a:latin typeface="CongressSansLightStd"/>
            </a:endParaRPr>
          </a:p>
          <a:p>
            <a:r>
              <a:rPr lang="en-GB" b="0" dirty="0">
                <a:solidFill>
                  <a:srgbClr val="F8941E"/>
                </a:solidFill>
                <a:latin typeface="ZapfDingbatsITC"/>
              </a:rPr>
              <a:t>✓✓ </a:t>
            </a:r>
            <a:r>
              <a:rPr lang="en-GB" dirty="0">
                <a:solidFill>
                  <a:srgbClr val="000000"/>
                </a:solidFill>
                <a:latin typeface="CongressSansStd-Bold"/>
              </a:rPr>
              <a:t>objective</a:t>
            </a:r>
            <a:r>
              <a:rPr lang="en-GB" b="0" dirty="0">
                <a:solidFill>
                  <a:srgbClr val="000000"/>
                </a:solidFill>
                <a:latin typeface="CongressSansLightStd"/>
              </a:rPr>
              <a:t>, e.g. make six sales per day</a:t>
            </a:r>
          </a:p>
          <a:p>
            <a:r>
              <a:rPr lang="en-GB" b="0" dirty="0">
                <a:solidFill>
                  <a:srgbClr val="000000"/>
                </a:solidFill>
                <a:latin typeface="CongressSansLightStd"/>
              </a:rPr>
              <a:t>or</a:t>
            </a:r>
          </a:p>
          <a:p>
            <a:r>
              <a:rPr lang="en-GB" b="0" dirty="0">
                <a:solidFill>
                  <a:srgbClr val="F8941E"/>
                </a:solidFill>
                <a:latin typeface="ZapfDingbatsITC"/>
              </a:rPr>
              <a:t>✓✓ </a:t>
            </a:r>
            <a:r>
              <a:rPr lang="en-GB" dirty="0">
                <a:solidFill>
                  <a:srgbClr val="000000"/>
                </a:solidFill>
                <a:latin typeface="CongressSansStd-Bold"/>
              </a:rPr>
              <a:t>subjective</a:t>
            </a:r>
            <a:r>
              <a:rPr lang="en-GB" b="0" dirty="0">
                <a:solidFill>
                  <a:srgbClr val="000000"/>
                </a:solidFill>
                <a:latin typeface="CongressSansLightStd"/>
              </a:rPr>
              <a:t>, e.g. improve your approach to </a:t>
            </a:r>
            <a:r>
              <a:rPr lang="en-GB" b="0" dirty="0" smtClean="0">
                <a:solidFill>
                  <a:srgbClr val="000000"/>
                </a:solidFill>
                <a:latin typeface="CongressSansLightStd"/>
              </a:rPr>
              <a:t>customers</a:t>
            </a:r>
          </a:p>
          <a:p>
            <a:endParaRPr lang="en-GB" b="0" dirty="0" smtClean="0">
              <a:solidFill>
                <a:srgbClr val="000000"/>
              </a:solidFill>
              <a:latin typeface="CongressSansLightStd"/>
            </a:endParaRPr>
          </a:p>
          <a:p>
            <a:pPr marL="285750" indent="-285750">
              <a:buFont typeface="Arial" pitchFamily="34" charset="0"/>
              <a:buChar char="•"/>
            </a:pPr>
            <a:r>
              <a:rPr lang="en-GB" b="0" dirty="0" smtClean="0">
                <a:solidFill>
                  <a:srgbClr val="000000"/>
                </a:solidFill>
                <a:latin typeface="CongressSansLightStd"/>
              </a:rPr>
              <a:t>Subjective </a:t>
            </a:r>
            <a:r>
              <a:rPr lang="en-GB" b="0" dirty="0">
                <a:solidFill>
                  <a:srgbClr val="000000"/>
                </a:solidFill>
                <a:latin typeface="CongressSansLightStd"/>
              </a:rPr>
              <a:t>measurement may be achieved through observation of the individual </a:t>
            </a:r>
            <a:r>
              <a:rPr lang="en-GB" b="0" dirty="0" smtClean="0">
                <a:solidFill>
                  <a:srgbClr val="000000"/>
                </a:solidFill>
                <a:latin typeface="CongressSansLightStd"/>
              </a:rPr>
              <a:t>over the </a:t>
            </a:r>
            <a:r>
              <a:rPr lang="en-GB" b="0" dirty="0">
                <a:solidFill>
                  <a:srgbClr val="000000"/>
                </a:solidFill>
                <a:latin typeface="CongressSansLightStd"/>
              </a:rPr>
              <a:t>agreed period. </a:t>
            </a:r>
            <a:endParaRPr lang="en-GB" b="0" dirty="0" smtClean="0">
              <a:solidFill>
                <a:srgbClr val="000000"/>
              </a:solidFill>
              <a:latin typeface="CongressSansLightStd"/>
            </a:endParaRPr>
          </a:p>
          <a:p>
            <a:pPr marL="285750" indent="-285750">
              <a:buFont typeface="Arial" pitchFamily="34" charset="0"/>
              <a:buChar char="•"/>
            </a:pPr>
            <a:r>
              <a:rPr lang="en-GB" b="0" dirty="0" smtClean="0">
                <a:solidFill>
                  <a:srgbClr val="000000"/>
                </a:solidFill>
                <a:latin typeface="CongressSansLightStd"/>
              </a:rPr>
              <a:t>While </a:t>
            </a:r>
            <a:r>
              <a:rPr lang="en-GB" b="0" dirty="0">
                <a:solidFill>
                  <a:srgbClr val="000000"/>
                </a:solidFill>
                <a:latin typeface="CongressSansLightStd"/>
              </a:rPr>
              <a:t>the individual will be aware that they are being observed it </a:t>
            </a:r>
            <a:r>
              <a:rPr lang="en-GB" b="0" dirty="0" smtClean="0">
                <a:solidFill>
                  <a:srgbClr val="000000"/>
                </a:solidFill>
                <a:latin typeface="CongressSansLightStd"/>
              </a:rPr>
              <a:t>is important </a:t>
            </a:r>
            <a:r>
              <a:rPr lang="en-GB" b="0" dirty="0">
                <a:solidFill>
                  <a:srgbClr val="000000"/>
                </a:solidFill>
                <a:latin typeface="CongressSansLightStd"/>
              </a:rPr>
              <a:t>that the observation itself does not affect the way they carry out the task.</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107723"/>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19591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8088899" cy="792088"/>
          </a:xfrm>
        </p:spPr>
        <p:txBody>
          <a:bodyPr/>
          <a:lstStyle/>
          <a:p>
            <a:r>
              <a:rPr lang="en-GB" sz="3200" b="1" dirty="0" smtClean="0">
                <a:solidFill>
                  <a:srgbClr val="F96A1B"/>
                </a:solidFill>
                <a:effectLst>
                  <a:outerShdw blurRad="38100" dist="38100" dir="2700000" algn="tl">
                    <a:srgbClr val="000000">
                      <a:alpha val="43137"/>
                    </a:srgbClr>
                  </a:outerShdw>
                </a:effectLst>
                <a:latin typeface="Gotham-Black"/>
              </a:rPr>
              <a:t>Monitoring customer service</a:t>
            </a:r>
            <a:endParaRPr lang="en-GB"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67544" y="1196752"/>
            <a:ext cx="7944619" cy="3528392"/>
          </a:xfrm>
        </p:spPr>
        <p:txBody>
          <a:bodyPr/>
          <a:lstStyle/>
          <a:p>
            <a:pPr marL="285750" indent="-285750">
              <a:buFont typeface="Arial" pitchFamily="34" charset="0"/>
              <a:buChar char="•"/>
            </a:pPr>
            <a:r>
              <a:rPr lang="en-GB" sz="2400" dirty="0">
                <a:latin typeface="CongressSansStd-Bold"/>
              </a:rPr>
              <a:t>Mystery shoppers </a:t>
            </a:r>
            <a:r>
              <a:rPr lang="en-GB" sz="2400" b="0" dirty="0">
                <a:latin typeface="CongressSansLightStd"/>
              </a:rPr>
              <a:t>can be used to measure individual and team key </a:t>
            </a:r>
            <a:r>
              <a:rPr lang="en-GB" sz="2400" b="0" dirty="0" smtClean="0">
                <a:latin typeface="CongressSansLightStd"/>
              </a:rPr>
              <a:t>performance indicators </a:t>
            </a:r>
            <a:r>
              <a:rPr lang="en-GB" sz="2400" b="0" dirty="0">
                <a:latin typeface="CongressSansLightStd"/>
              </a:rPr>
              <a:t>for the retailer. </a:t>
            </a:r>
            <a:endParaRPr lang="en-GB" sz="2400" b="0" dirty="0" smtClean="0">
              <a:latin typeface="CongressSansLightStd"/>
            </a:endParaRPr>
          </a:p>
          <a:p>
            <a:pPr marL="285750" indent="-285750">
              <a:buFont typeface="Arial" pitchFamily="34" charset="0"/>
              <a:buChar char="•"/>
            </a:pPr>
            <a:r>
              <a:rPr lang="en-GB" sz="2400" b="0" dirty="0" smtClean="0">
                <a:latin typeface="CongressSansLightStd"/>
              </a:rPr>
              <a:t>The </a:t>
            </a:r>
            <a:r>
              <a:rPr lang="en-GB" sz="2400" b="0" dirty="0">
                <a:latin typeface="CongressSansLightStd"/>
              </a:rPr>
              <a:t>results of these can be fed back to the retail </a:t>
            </a:r>
            <a:r>
              <a:rPr lang="en-GB" sz="2400" b="0" dirty="0" smtClean="0">
                <a:latin typeface="CongressSansLightStd"/>
              </a:rPr>
              <a:t>organisation and </a:t>
            </a:r>
            <a:r>
              <a:rPr lang="en-GB" sz="2400" b="0" dirty="0">
                <a:latin typeface="CongressSansLightStd"/>
              </a:rPr>
              <a:t>in large retailers this can be shared in company updates and overall </a:t>
            </a:r>
            <a:r>
              <a:rPr lang="en-GB" sz="2400" b="0" dirty="0" smtClean="0">
                <a:latin typeface="CongressSansLightStd"/>
              </a:rPr>
              <a:t>performance records</a:t>
            </a:r>
            <a:r>
              <a:rPr lang="en-GB" sz="2400" b="0" dirty="0">
                <a:latin typeface="CongressSansLightStd"/>
              </a:rPr>
              <a:t>, monthly and annually. </a:t>
            </a:r>
            <a:endParaRPr lang="en-GB" sz="2400" b="0" dirty="0" smtClean="0">
              <a:latin typeface="CongressSansLightStd"/>
            </a:endParaRPr>
          </a:p>
          <a:p>
            <a:pPr marL="285750" indent="-285750">
              <a:buFont typeface="Arial" pitchFamily="34" charset="0"/>
              <a:buChar char="•"/>
            </a:pPr>
            <a:r>
              <a:rPr lang="en-GB" sz="2400" b="0" dirty="0" smtClean="0">
                <a:latin typeface="CongressSansLightStd"/>
              </a:rPr>
              <a:t>Any </a:t>
            </a:r>
            <a:r>
              <a:rPr lang="en-GB" sz="2400" b="0" dirty="0">
                <a:latin typeface="CongressSansLightStd"/>
              </a:rPr>
              <a:t>formal monitoring helps to record incidents </a:t>
            </a:r>
            <a:r>
              <a:rPr lang="en-GB" sz="2400" b="0" dirty="0" smtClean="0">
                <a:latin typeface="CongressSansLightStd"/>
              </a:rPr>
              <a:t>where individuals </a:t>
            </a:r>
            <a:r>
              <a:rPr lang="en-GB" sz="2400" b="0" dirty="0">
                <a:latin typeface="CongressSansLightStd"/>
              </a:rPr>
              <a:t>or stores have performed particularly well or not. Individual feedback </a:t>
            </a:r>
            <a:r>
              <a:rPr lang="en-GB" sz="2400" b="0" dirty="0" smtClean="0">
                <a:latin typeface="CongressSansLightStd"/>
              </a:rPr>
              <a:t>to colleagues </a:t>
            </a:r>
            <a:r>
              <a:rPr lang="en-GB" sz="2400" b="0" dirty="0">
                <a:latin typeface="CongressSansLightStd"/>
              </a:rPr>
              <a:t>should be specific and constructive and </a:t>
            </a:r>
            <a:r>
              <a:rPr lang="en-GB" sz="2400" dirty="0">
                <a:latin typeface="CongressSansStd-Bold"/>
              </a:rPr>
              <a:t>confidential</a:t>
            </a:r>
            <a:r>
              <a:rPr lang="en-GB" b="0" dirty="0">
                <a:latin typeface="CongressSansLightStd"/>
              </a:rPr>
              <a:t>.</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153025"/>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946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2"/>
                </a:solidFill>
                <a:effectLst>
                  <a:outerShdw blurRad="38100" dist="38100" dir="2700000" algn="tl">
                    <a:srgbClr val="000000">
                      <a:alpha val="43137"/>
                    </a:srgbClr>
                  </a:outerShdw>
                </a:effectLst>
              </a:rPr>
              <a:t>THE END</a:t>
            </a:r>
            <a:endParaRPr lang="en-GB" b="1" dirty="0">
              <a:solidFill>
                <a:schemeClr val="accent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99592" y="1844824"/>
            <a:ext cx="7043208" cy="461665"/>
          </a:xfrm>
        </p:spPr>
        <p:txBody>
          <a:bodyPr/>
          <a:lstStyle/>
          <a:p>
            <a:r>
              <a:rPr lang="en-GB" sz="2800" b="0" dirty="0" smtClean="0"/>
              <a:t>                                       Thanks and good luck</a:t>
            </a:r>
            <a:endParaRPr lang="en-GB" sz="2800"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54020"/>
            <a:ext cx="3744416" cy="402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1581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906987"/>
          </a:xfrm>
        </p:spPr>
        <p:txBody>
          <a:bodyPr/>
          <a:lstStyle/>
          <a:p>
            <a:r>
              <a:rPr lang="en-GB" sz="2800" b="1" dirty="0" smtClean="0">
                <a:solidFill>
                  <a:srgbClr val="F8941E"/>
                </a:solidFill>
                <a:latin typeface="Gotham-Black"/>
              </a:rPr>
              <a:t>Understanding customer service in </a:t>
            </a:r>
            <a:r>
              <a:rPr lang="en-GB" sz="2800" b="1" dirty="0">
                <a:solidFill>
                  <a:srgbClr val="F8941E"/>
                </a:solidFill>
                <a:latin typeface="Gotham-Black"/>
              </a:rPr>
              <a:t>the retail sector</a:t>
            </a:r>
            <a:endParaRPr lang="en-GB" sz="2800" b="1" dirty="0"/>
          </a:p>
        </p:txBody>
      </p:sp>
      <p:sp>
        <p:nvSpPr>
          <p:cNvPr id="3" name="Subtitle 2"/>
          <p:cNvSpPr>
            <a:spLocks noGrp="1"/>
          </p:cNvSpPr>
          <p:nvPr>
            <p:ph type="subTitle" idx="1"/>
          </p:nvPr>
        </p:nvSpPr>
        <p:spPr>
          <a:xfrm>
            <a:off x="827584" y="1556793"/>
            <a:ext cx="7704855" cy="3456384"/>
          </a:xfrm>
        </p:spPr>
        <p:txBody>
          <a:bodyPr/>
          <a:lstStyle/>
          <a:p>
            <a:r>
              <a:rPr lang="en-GB" sz="2400" b="0" dirty="0">
                <a:solidFill>
                  <a:srgbClr val="000000"/>
                </a:solidFill>
                <a:latin typeface="CongressSansLightStd"/>
              </a:rPr>
              <a:t>There are </a:t>
            </a:r>
            <a:r>
              <a:rPr lang="en-GB" sz="2400" dirty="0">
                <a:solidFill>
                  <a:srgbClr val="000000"/>
                </a:solidFill>
                <a:latin typeface="CongressSansStd-Bold"/>
              </a:rPr>
              <a:t>four </a:t>
            </a:r>
            <a:r>
              <a:rPr lang="en-GB" sz="2400" b="0" dirty="0">
                <a:solidFill>
                  <a:srgbClr val="000000"/>
                </a:solidFill>
                <a:latin typeface="CongressSansLightStd"/>
              </a:rPr>
              <a:t>learning outcomes to this unit. The apprentice will be able to:</a:t>
            </a:r>
          </a:p>
          <a:p>
            <a:r>
              <a:rPr lang="en-GB" sz="2400" dirty="0">
                <a:solidFill>
                  <a:srgbClr val="F8941E"/>
                </a:solidFill>
                <a:latin typeface="CongressSansStd-Bold"/>
              </a:rPr>
              <a:t>1. </a:t>
            </a:r>
            <a:r>
              <a:rPr lang="en-GB" sz="2400" b="0" dirty="0">
                <a:solidFill>
                  <a:srgbClr val="000000"/>
                </a:solidFill>
                <a:latin typeface="CongressSansLightStd"/>
              </a:rPr>
              <a:t>Understand the effect of customer service on retail business.</a:t>
            </a:r>
          </a:p>
          <a:p>
            <a:r>
              <a:rPr lang="en-GB" sz="2400" dirty="0">
                <a:solidFill>
                  <a:srgbClr val="F8941E"/>
                </a:solidFill>
                <a:latin typeface="CongressSansStd-Bold"/>
              </a:rPr>
              <a:t>2. </a:t>
            </a:r>
            <a:r>
              <a:rPr lang="en-GB" sz="2400" b="0" dirty="0">
                <a:solidFill>
                  <a:srgbClr val="000000"/>
                </a:solidFill>
                <a:latin typeface="CongressSansLightStd"/>
              </a:rPr>
              <a:t>Understand how retail businesses ensure customer service standards are met.</a:t>
            </a:r>
          </a:p>
          <a:p>
            <a:r>
              <a:rPr lang="en-GB" sz="2400" dirty="0">
                <a:solidFill>
                  <a:srgbClr val="F8941E"/>
                </a:solidFill>
                <a:latin typeface="CongressSansStd-Bold"/>
              </a:rPr>
              <a:t>3. </a:t>
            </a:r>
            <a:r>
              <a:rPr lang="en-GB" sz="2400" b="0" dirty="0">
                <a:solidFill>
                  <a:srgbClr val="000000"/>
                </a:solidFill>
                <a:latin typeface="CongressSansLightStd"/>
              </a:rPr>
              <a:t>Understand how customer complaints are resolved in a retail business.</a:t>
            </a:r>
          </a:p>
          <a:p>
            <a:r>
              <a:rPr lang="en-GB" sz="2400" dirty="0">
                <a:solidFill>
                  <a:srgbClr val="F8941E"/>
                </a:solidFill>
                <a:latin typeface="CongressSansStd-Bold"/>
              </a:rPr>
              <a:t>4. </a:t>
            </a:r>
            <a:r>
              <a:rPr lang="en-GB" sz="2400" b="0" dirty="0">
                <a:solidFill>
                  <a:srgbClr val="000000"/>
                </a:solidFill>
                <a:latin typeface="CongressSansLightStd"/>
              </a:rPr>
              <a:t>Understand how customer service is monitored in a retail business.</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769942"/>
            <a:ext cx="1592449" cy="208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76205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76672"/>
            <a:ext cx="7043208" cy="792088"/>
          </a:xfrm>
        </p:spPr>
        <p:txBody>
          <a:bodyPr/>
          <a:lstStyle/>
          <a:p>
            <a:r>
              <a:rPr lang="en-GB" sz="3200" b="1" dirty="0" smtClean="0">
                <a:solidFill>
                  <a:srgbClr val="CC9B00"/>
                </a:solidFill>
                <a:effectLst>
                  <a:outerShdw blurRad="38100" dist="38100" dir="2700000" algn="tl">
                    <a:srgbClr val="000000">
                      <a:alpha val="43137"/>
                    </a:srgbClr>
                  </a:outerShdw>
                </a:effectLst>
                <a:latin typeface="Gotham-Black"/>
              </a:rPr>
              <a:t>Customer Loyalty</a:t>
            </a:r>
            <a:endParaRPr lang="en-GB" sz="2800" dirty="0"/>
          </a:p>
        </p:txBody>
      </p:sp>
      <p:sp>
        <p:nvSpPr>
          <p:cNvPr id="3" name="Subtitle 2"/>
          <p:cNvSpPr>
            <a:spLocks noGrp="1"/>
          </p:cNvSpPr>
          <p:nvPr>
            <p:ph type="subTitle" idx="1"/>
          </p:nvPr>
        </p:nvSpPr>
        <p:spPr>
          <a:xfrm>
            <a:off x="827584" y="1340768"/>
            <a:ext cx="7584579" cy="3600400"/>
          </a:xfrm>
        </p:spPr>
        <p:txBody>
          <a:bodyPr/>
          <a:lstStyle/>
          <a:p>
            <a:pPr marL="285750" indent="-285750">
              <a:buFont typeface="Arial" pitchFamily="34" charset="0"/>
              <a:buChar char="•"/>
            </a:pPr>
            <a:r>
              <a:rPr lang="en-GB" sz="2000" b="0" dirty="0">
                <a:latin typeface="CongressSansLightStd"/>
              </a:rPr>
              <a:t>Customer </a:t>
            </a:r>
            <a:r>
              <a:rPr lang="en-GB" sz="2000" dirty="0">
                <a:latin typeface="CongressSansStd-Bold"/>
              </a:rPr>
              <a:t>loyalty </a:t>
            </a:r>
            <a:r>
              <a:rPr lang="en-GB" sz="2000" b="0" dirty="0">
                <a:latin typeface="CongressSansLightStd"/>
              </a:rPr>
              <a:t>is very important to retailers as it costs a lot more to attract a </a:t>
            </a:r>
            <a:r>
              <a:rPr lang="en-GB" sz="2000" b="0" dirty="0" smtClean="0">
                <a:latin typeface="CongressSansLightStd"/>
              </a:rPr>
              <a:t>new customer </a:t>
            </a:r>
            <a:r>
              <a:rPr lang="en-GB" sz="2000" b="0" dirty="0">
                <a:latin typeface="CongressSansLightStd"/>
              </a:rPr>
              <a:t>than to retain existing ones.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While </a:t>
            </a:r>
            <a:r>
              <a:rPr lang="en-GB" sz="2000" b="0" dirty="0">
                <a:latin typeface="CongressSansLightStd"/>
              </a:rPr>
              <a:t>there are a number of ways of </a:t>
            </a:r>
            <a:r>
              <a:rPr lang="en-GB" sz="2000" b="0" dirty="0" smtClean="0">
                <a:latin typeface="CongressSansLightStd"/>
              </a:rPr>
              <a:t>encouraging customer </a:t>
            </a:r>
            <a:r>
              <a:rPr lang="en-GB" sz="2000" b="0" dirty="0">
                <a:latin typeface="CongressSansLightStd"/>
              </a:rPr>
              <a:t>loyalty, such as through offering loyalty schemes or discounts to </a:t>
            </a:r>
            <a:r>
              <a:rPr lang="en-GB" sz="2000" b="0" dirty="0" smtClean="0">
                <a:latin typeface="CongressSansLightStd"/>
              </a:rPr>
              <a:t>regular customers</a:t>
            </a:r>
            <a:r>
              <a:rPr lang="en-GB" sz="2000" b="0" dirty="0">
                <a:latin typeface="CongressSansLightStd"/>
              </a:rPr>
              <a:t>, the cheapest and best way is to offer excellent customer service, as this </a:t>
            </a:r>
            <a:r>
              <a:rPr lang="en-GB" sz="2000" b="0" dirty="0" smtClean="0">
                <a:latin typeface="CongressSansLightStd"/>
              </a:rPr>
              <a:t>will encourage </a:t>
            </a:r>
            <a:r>
              <a:rPr lang="en-GB" sz="2000" b="0" dirty="0">
                <a:latin typeface="CongressSansLightStd"/>
              </a:rPr>
              <a:t>the customer to want to </a:t>
            </a:r>
            <a:r>
              <a:rPr lang="en-GB" sz="2000" b="0" dirty="0" smtClean="0">
                <a:latin typeface="CongressSansLightStd"/>
              </a:rPr>
              <a:t>return.</a:t>
            </a:r>
          </a:p>
          <a:p>
            <a:pPr marL="285750" indent="-285750">
              <a:buFont typeface="Arial" pitchFamily="34" charset="0"/>
              <a:buChar char="•"/>
            </a:pPr>
            <a:r>
              <a:rPr lang="en-GB" sz="2000" b="0" dirty="0" smtClean="0">
                <a:latin typeface="CongressSansLightStd"/>
              </a:rPr>
              <a:t>Offering </a:t>
            </a:r>
            <a:r>
              <a:rPr lang="en-GB" sz="2000" b="0" dirty="0">
                <a:latin typeface="CongressSansLightStd"/>
              </a:rPr>
              <a:t>excellent </a:t>
            </a:r>
            <a:r>
              <a:rPr lang="en-GB" sz="2000" dirty="0">
                <a:latin typeface="CongressSansStd-Bold"/>
              </a:rPr>
              <a:t>customer service </a:t>
            </a:r>
            <a:r>
              <a:rPr lang="en-GB" sz="2000" b="0" dirty="0">
                <a:latin typeface="CongressSansLightStd"/>
              </a:rPr>
              <a:t>means listening to the customer, </a:t>
            </a:r>
            <a:r>
              <a:rPr lang="en-GB" sz="2000" b="0" dirty="0" smtClean="0">
                <a:latin typeface="CongressSansLightStd"/>
              </a:rPr>
              <a:t>approaching them </a:t>
            </a:r>
            <a:r>
              <a:rPr lang="en-GB" sz="2000" b="0" dirty="0">
                <a:latin typeface="CongressSansLightStd"/>
              </a:rPr>
              <a:t>at the correct time and in the correct manner and exceeding their </a:t>
            </a:r>
            <a:r>
              <a:rPr lang="en-GB" sz="2000" b="0" dirty="0" smtClean="0">
                <a:latin typeface="CongressSansLightStd"/>
              </a:rPr>
              <a:t>expectations.</a:t>
            </a:r>
          </a:p>
          <a:p>
            <a:pPr marL="285750" indent="-285750">
              <a:buFont typeface="Arial" pitchFamily="34" charset="0"/>
              <a:buChar char="•"/>
            </a:pPr>
            <a:r>
              <a:rPr lang="en-GB" sz="2000" b="0" dirty="0" smtClean="0">
                <a:latin typeface="CongressSansLightStd"/>
              </a:rPr>
              <a:t>Customers </a:t>
            </a:r>
            <a:r>
              <a:rPr lang="en-GB" sz="2000" b="0" dirty="0">
                <a:latin typeface="CongressSansLightStd"/>
              </a:rPr>
              <a:t>can find the products and services they are looking for in many of </a:t>
            </a:r>
            <a:r>
              <a:rPr lang="en-GB" sz="2000" b="0" dirty="0" smtClean="0">
                <a:latin typeface="CongressSansLightStd"/>
              </a:rPr>
              <a:t>your competitors</a:t>
            </a:r>
            <a:r>
              <a:rPr lang="en-GB" sz="2000" b="0" dirty="0">
                <a:latin typeface="CongressSansLightStd"/>
              </a:rPr>
              <a:t>’ shops; to encourage them to be loyal to yours, you will need to offer </a:t>
            </a:r>
            <a:r>
              <a:rPr lang="en-GB" sz="2000" b="0" dirty="0" smtClean="0">
                <a:latin typeface="CongressSansLightStd"/>
              </a:rPr>
              <a:t>them that </a:t>
            </a:r>
            <a:r>
              <a:rPr lang="en-GB" sz="2000" b="0" dirty="0">
                <a:latin typeface="CongressSansLightStd"/>
              </a:rPr>
              <a:t>little bit extra.</a:t>
            </a:r>
            <a:endParaRPr lang="en-GB" sz="2000" dirty="0"/>
          </a:p>
        </p:txBody>
      </p:sp>
      <p:sp>
        <p:nvSpPr>
          <p:cNvPr id="5" name="Text Placeholder 3"/>
          <p:cNvSpPr txBox="1">
            <a:spLocks/>
          </p:cNvSpPr>
          <p:nvPr/>
        </p:nvSpPr>
        <p:spPr>
          <a:xfrm>
            <a:off x="-1036240" y="2789312"/>
            <a:ext cx="7690114" cy="1384994"/>
          </a:xfrm>
          <a:prstGeom prst="rect">
            <a:avLst/>
          </a:prstGeom>
        </p:spPr>
        <p:txBody>
          <a:bodyPr vert="horz" lIns="91440" tIns="45720" rIns="91440" bIns="45720" rtlCol="0" anchor="t" anchorCtr="0">
            <a:noAutofit/>
            <a:scene3d>
              <a:camera prst="orthographicFront"/>
              <a:lightRig rig="flat" dir="t"/>
            </a:scene3d>
            <a:sp3d extrusionH="88900" contourW="2540">
              <a:bevelT w="38100" h="31750"/>
              <a:contourClr>
                <a:srgbClr val="F4A234"/>
              </a:contourClr>
            </a:sp3d>
          </a:bodyPr>
          <a:lstStyle>
            <a:lvl1pPr marL="0" indent="0" algn="l" defTabSz="914400" rtl="0" eaLnBrk="1" latinLnBrk="0" hangingPunct="1">
              <a:spcBef>
                <a:spcPts val="800"/>
              </a:spcBef>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057775"/>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642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043208" cy="1523494"/>
          </a:xfrm>
        </p:spPr>
        <p:txBody>
          <a:bodyPr/>
          <a:lstStyle/>
          <a:p>
            <a:r>
              <a:rPr lang="en-GB" sz="2800" b="1" dirty="0">
                <a:solidFill>
                  <a:srgbClr val="FFC000"/>
                </a:solidFill>
                <a:effectLst>
                  <a:outerShdw blurRad="38100" dist="38100" dir="2700000" algn="tl">
                    <a:srgbClr val="000000">
                      <a:alpha val="43137"/>
                    </a:srgbClr>
                  </a:outerShdw>
                </a:effectLst>
                <a:latin typeface="Gotham-Black"/>
              </a:rPr>
              <a:t>Organising COLLEAG UES to meet</a:t>
            </a:r>
            <a:br>
              <a:rPr lang="en-GB" sz="2800" b="1" dirty="0">
                <a:solidFill>
                  <a:srgbClr val="FFC000"/>
                </a:solidFill>
                <a:effectLst>
                  <a:outerShdw blurRad="38100" dist="38100" dir="2700000" algn="tl">
                    <a:srgbClr val="000000">
                      <a:alpha val="43137"/>
                    </a:srgbClr>
                  </a:outerShdw>
                </a:effectLst>
                <a:latin typeface="Gotham-Black"/>
              </a:rPr>
            </a:br>
            <a:r>
              <a:rPr lang="en-GB" sz="2800" b="1" dirty="0">
                <a:solidFill>
                  <a:srgbClr val="FFC000"/>
                </a:solidFill>
                <a:effectLst>
                  <a:outerShdw blurRad="38100" dist="38100" dir="2700000" algn="tl">
                    <a:srgbClr val="000000">
                      <a:alpha val="43137"/>
                    </a:srgbClr>
                  </a:outerShdw>
                </a:effectLst>
                <a:latin typeface="Gotham-Black"/>
              </a:rPr>
              <a:t>customer service standards</a:t>
            </a:r>
            <a:endParaRPr lang="en-GB" sz="2800" b="1"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3568" y="1268760"/>
            <a:ext cx="7728595" cy="3672408"/>
          </a:xfrm>
        </p:spPr>
        <p:txBody>
          <a:bodyPr/>
          <a:lstStyle/>
          <a:p>
            <a:pPr marL="285750" indent="-285750">
              <a:buFont typeface="Arial" pitchFamily="34" charset="0"/>
              <a:buChar char="•"/>
            </a:pPr>
            <a:r>
              <a:rPr lang="en-GB" b="0" dirty="0">
                <a:latin typeface="CongressSansLightStd"/>
              </a:rPr>
              <a:t>Excellent customer service is delivered when the team’s work is well </a:t>
            </a:r>
            <a:r>
              <a:rPr lang="en-GB" b="0" dirty="0" smtClean="0">
                <a:latin typeface="CongressSansLightStd"/>
              </a:rPr>
              <a:t>organised.</a:t>
            </a:r>
          </a:p>
          <a:p>
            <a:pPr marL="285750" indent="-285750">
              <a:buFont typeface="Arial" pitchFamily="34" charset="0"/>
              <a:buChar char="•"/>
            </a:pPr>
            <a:r>
              <a:rPr lang="en-GB" b="0" dirty="0" smtClean="0">
                <a:latin typeface="CongressSansLightStd"/>
              </a:rPr>
              <a:t>It is not </a:t>
            </a:r>
            <a:r>
              <a:rPr lang="en-GB" b="0" dirty="0">
                <a:latin typeface="CongressSansLightStd"/>
              </a:rPr>
              <a:t>enough to simply have as many colleagues as the budget will </a:t>
            </a:r>
            <a:r>
              <a:rPr lang="en-GB" b="0" dirty="0" smtClean="0">
                <a:latin typeface="CongressSansLightStd"/>
              </a:rPr>
              <a:t>allow.</a:t>
            </a:r>
          </a:p>
          <a:p>
            <a:pPr marL="285750" indent="-285750">
              <a:buFont typeface="Arial" pitchFamily="34" charset="0"/>
              <a:buChar char="•"/>
            </a:pPr>
            <a:r>
              <a:rPr lang="en-GB" b="0" dirty="0" smtClean="0">
                <a:latin typeface="CongressSansLightStd"/>
              </a:rPr>
              <a:t>Organising colleagues </a:t>
            </a:r>
            <a:r>
              <a:rPr lang="en-GB" b="0" dirty="0">
                <a:latin typeface="CongressSansLightStd"/>
              </a:rPr>
              <a:t>involves looking at the minimum number needed to ensure security </a:t>
            </a:r>
            <a:r>
              <a:rPr lang="en-GB" b="0" dirty="0" smtClean="0">
                <a:latin typeface="CongressSansLightStd"/>
              </a:rPr>
              <a:t>and cover </a:t>
            </a:r>
            <a:r>
              <a:rPr lang="en-GB" b="0" dirty="0">
                <a:latin typeface="CongressSansLightStd"/>
              </a:rPr>
              <a:t>payment points, fitting rooms, etc., but also involves considering their skills </a:t>
            </a:r>
            <a:r>
              <a:rPr lang="en-GB" b="0" dirty="0" smtClean="0">
                <a:latin typeface="CongressSansLightStd"/>
              </a:rPr>
              <a:t>and experience</a:t>
            </a:r>
            <a:r>
              <a:rPr lang="en-GB" b="0" dirty="0">
                <a:latin typeface="CongressSansLightStd"/>
              </a:rPr>
              <a:t>. </a:t>
            </a:r>
            <a:endParaRPr lang="en-GB" b="0" dirty="0" smtClean="0">
              <a:latin typeface="CongressSansLightStd"/>
            </a:endParaRPr>
          </a:p>
          <a:p>
            <a:pPr marL="285750" indent="-285750">
              <a:buFont typeface="Arial" pitchFamily="34" charset="0"/>
              <a:buChar char="•"/>
            </a:pPr>
            <a:r>
              <a:rPr lang="en-GB" b="0" dirty="0" smtClean="0">
                <a:latin typeface="CongressSansLightStd"/>
              </a:rPr>
              <a:t>The </a:t>
            </a:r>
            <a:r>
              <a:rPr lang="en-GB" b="0" dirty="0">
                <a:latin typeface="CongressSansLightStd"/>
              </a:rPr>
              <a:t>right mix of skills and experience is essential if excellent </a:t>
            </a:r>
            <a:r>
              <a:rPr lang="en-GB" b="0" dirty="0" smtClean="0">
                <a:latin typeface="CongressSansLightStd"/>
              </a:rPr>
              <a:t>customer service </a:t>
            </a:r>
            <a:r>
              <a:rPr lang="en-GB" b="0" dirty="0">
                <a:latin typeface="CongressSansLightStd"/>
              </a:rPr>
              <a:t>is to be given to customers. </a:t>
            </a:r>
            <a:endParaRPr lang="en-GB" b="0" dirty="0" smtClean="0">
              <a:latin typeface="CongressSansLightStd"/>
            </a:endParaRPr>
          </a:p>
          <a:p>
            <a:pPr marL="285750" indent="-285750">
              <a:buFont typeface="Arial" pitchFamily="34" charset="0"/>
              <a:buChar char="•"/>
            </a:pPr>
            <a:r>
              <a:rPr lang="en-GB" b="0" dirty="0" smtClean="0">
                <a:latin typeface="CongressSansLightStd"/>
              </a:rPr>
              <a:t>You </a:t>
            </a:r>
            <a:r>
              <a:rPr lang="en-GB" b="0" dirty="0">
                <a:latin typeface="CongressSansLightStd"/>
              </a:rPr>
              <a:t>should also be planning for the future by </a:t>
            </a:r>
            <a:r>
              <a:rPr lang="en-GB" b="0" dirty="0" smtClean="0">
                <a:latin typeface="CongressSansLightStd"/>
              </a:rPr>
              <a:t>giving colleagues </a:t>
            </a:r>
            <a:r>
              <a:rPr lang="en-GB" b="0" dirty="0">
                <a:latin typeface="CongressSansLightStd"/>
              </a:rPr>
              <a:t>the opportunity to develop their skills by working in areas where they </a:t>
            </a:r>
            <a:r>
              <a:rPr lang="en-GB" b="0" dirty="0" smtClean="0">
                <a:latin typeface="CongressSansLightStd"/>
              </a:rPr>
              <a:t>are less </a:t>
            </a:r>
            <a:r>
              <a:rPr lang="en-GB" b="0" dirty="0">
                <a:latin typeface="CongressSansLightStd"/>
              </a:rPr>
              <a:t>experienced alongside more experienced </a:t>
            </a:r>
            <a:r>
              <a:rPr lang="en-GB" b="0" dirty="0" smtClean="0">
                <a:latin typeface="CongressSansLightStd"/>
              </a:rPr>
              <a:t>colleagues.</a:t>
            </a:r>
          </a:p>
          <a:p>
            <a:pPr marL="285750" indent="-285750">
              <a:buFont typeface="Arial" pitchFamily="34" charset="0"/>
              <a:buChar char="•"/>
            </a:pPr>
            <a:r>
              <a:rPr lang="en-GB" b="0" dirty="0" smtClean="0">
                <a:latin typeface="CongressSansLightStd"/>
              </a:rPr>
              <a:t>Setting </a:t>
            </a:r>
            <a:r>
              <a:rPr lang="en-GB" b="0" dirty="0">
                <a:latin typeface="CongressSansLightStd"/>
              </a:rPr>
              <a:t>customer service standards such as having sufficient colleagues, using ‘</a:t>
            </a:r>
            <a:r>
              <a:rPr lang="en-GB" b="0" dirty="0" smtClean="0">
                <a:latin typeface="CongressSansLightStd"/>
              </a:rPr>
              <a:t>welcome’ phrases </a:t>
            </a:r>
            <a:r>
              <a:rPr lang="en-GB" b="0" dirty="0">
                <a:latin typeface="CongressSansLightStd"/>
              </a:rPr>
              <a:t>or even a good returns policy encourages customer loyalty. </a:t>
            </a:r>
            <a:endParaRPr lang="en-GB" b="0" dirty="0" smtClean="0">
              <a:latin typeface="CongressSansLightStd"/>
            </a:endParaRPr>
          </a:p>
          <a:p>
            <a:pPr marL="285750" indent="-285750">
              <a:buFont typeface="Arial" pitchFamily="34" charset="0"/>
              <a:buChar char="•"/>
            </a:pPr>
            <a:r>
              <a:rPr lang="en-GB" b="0" dirty="0" smtClean="0">
                <a:latin typeface="CongressSansLightStd"/>
              </a:rPr>
              <a:t>If colleagues operate </a:t>
            </a:r>
            <a:r>
              <a:rPr lang="en-GB" b="0" dirty="0">
                <a:latin typeface="CongressSansLightStd"/>
              </a:rPr>
              <a:t>to the correct standard then customers will feel valued and return to spend </a:t>
            </a:r>
            <a:r>
              <a:rPr lang="en-GB" b="0" dirty="0" smtClean="0">
                <a:latin typeface="CongressSansLightStd"/>
              </a:rPr>
              <a:t>their money </a:t>
            </a:r>
            <a:r>
              <a:rPr lang="en-GB" b="0" dirty="0">
                <a:latin typeface="CongressSansLightStd"/>
              </a:rPr>
              <a:t>and increase sales. </a:t>
            </a:r>
            <a:endParaRPr lang="en-GB" b="0" dirty="0" smtClean="0">
              <a:latin typeface="CongressSansLightStd"/>
            </a:endParaRPr>
          </a:p>
          <a:p>
            <a:pPr marL="285750" indent="-285750">
              <a:buFont typeface="Arial" pitchFamily="34" charset="0"/>
              <a:buChar char="•"/>
            </a:pPr>
            <a:r>
              <a:rPr lang="en-GB" b="0" dirty="0" smtClean="0">
                <a:latin typeface="CongressSansLightStd"/>
              </a:rPr>
              <a:t>The </a:t>
            </a:r>
            <a:r>
              <a:rPr lang="en-GB" b="0" dirty="0">
                <a:latin typeface="CongressSansLightStd"/>
              </a:rPr>
              <a:t>relationship between customer service standards </a:t>
            </a:r>
            <a:r>
              <a:rPr lang="en-GB" b="0" dirty="0" smtClean="0">
                <a:latin typeface="CongressSansLightStd"/>
              </a:rPr>
              <a:t>and customer </a:t>
            </a:r>
            <a:r>
              <a:rPr lang="en-GB" b="0" dirty="0">
                <a:latin typeface="CongressSansLightStd"/>
              </a:rPr>
              <a:t>loyalty is that they go hand in hand and one improves the other.</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187422"/>
            <a:ext cx="3011041" cy="167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6428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0648"/>
            <a:ext cx="7043208" cy="792088"/>
          </a:xfrm>
        </p:spPr>
        <p:txBody>
          <a:bodyPr/>
          <a:lstStyle/>
          <a:p>
            <a:r>
              <a:rPr lang="en-GB" sz="3200" b="1" dirty="0">
                <a:solidFill>
                  <a:srgbClr val="F8941E"/>
                </a:solidFill>
                <a:effectLst>
                  <a:outerShdw blurRad="38100" dist="38100" dir="2700000" algn="tl">
                    <a:srgbClr val="000000">
                      <a:alpha val="43137"/>
                    </a:srgbClr>
                  </a:outerShdw>
                </a:effectLst>
                <a:latin typeface="Gotham-Black"/>
              </a:rPr>
              <a:t>Contingency planning</a:t>
            </a:r>
            <a:endParaRPr lang="en-GB"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908720"/>
            <a:ext cx="7656587" cy="3897933"/>
          </a:xfrm>
        </p:spPr>
        <p:txBody>
          <a:bodyPr/>
          <a:lstStyle/>
          <a:p>
            <a:pPr marL="342900" indent="-342900">
              <a:buFont typeface="Arial" pitchFamily="34" charset="0"/>
              <a:buChar char="•"/>
            </a:pPr>
            <a:r>
              <a:rPr lang="en-GB" sz="2400" dirty="0">
                <a:solidFill>
                  <a:srgbClr val="F8941E"/>
                </a:solidFill>
                <a:latin typeface="CongressSansStd-Bold"/>
              </a:rPr>
              <a:t>When creating a colleague rota you will need to know what tasks have to </a:t>
            </a:r>
            <a:r>
              <a:rPr lang="en-GB" sz="2400" dirty="0" smtClean="0">
                <a:solidFill>
                  <a:srgbClr val="F8941E"/>
                </a:solidFill>
                <a:latin typeface="CongressSansStd-Bold"/>
              </a:rPr>
              <a:t>be carried </a:t>
            </a:r>
            <a:r>
              <a:rPr lang="en-GB" sz="2400" dirty="0">
                <a:solidFill>
                  <a:srgbClr val="F8941E"/>
                </a:solidFill>
                <a:latin typeface="CongressSansStd-Bold"/>
              </a:rPr>
              <a:t>out during that period and make sure that there is the correct </a:t>
            </a:r>
            <a:r>
              <a:rPr lang="en-GB" sz="2400" dirty="0" smtClean="0">
                <a:solidFill>
                  <a:srgbClr val="F8941E"/>
                </a:solidFill>
                <a:latin typeface="CongressSansStd-Bold"/>
              </a:rPr>
              <a:t>number of </a:t>
            </a:r>
            <a:r>
              <a:rPr lang="en-GB" sz="2400" dirty="0">
                <a:solidFill>
                  <a:srgbClr val="F8941E"/>
                </a:solidFill>
                <a:latin typeface="CongressSansStd-Bold"/>
              </a:rPr>
              <a:t>colleagues with the correct skills available. </a:t>
            </a:r>
            <a:endParaRPr lang="en-GB" sz="2400" dirty="0" smtClean="0">
              <a:solidFill>
                <a:srgbClr val="F8941E"/>
              </a:solidFill>
              <a:latin typeface="CongressSansStd-Bold"/>
            </a:endParaRPr>
          </a:p>
          <a:p>
            <a:pPr marL="342900" indent="-342900">
              <a:buFont typeface="Arial" pitchFamily="34" charset="0"/>
              <a:buChar char="•"/>
            </a:pPr>
            <a:r>
              <a:rPr lang="en-GB" sz="2400" b="0" dirty="0" smtClean="0">
                <a:solidFill>
                  <a:srgbClr val="000000"/>
                </a:solidFill>
                <a:latin typeface="CongressSansLightStd"/>
              </a:rPr>
              <a:t>You </a:t>
            </a:r>
            <a:r>
              <a:rPr lang="en-GB" sz="2400" b="0" dirty="0">
                <a:solidFill>
                  <a:srgbClr val="000000"/>
                </a:solidFill>
                <a:latin typeface="CongressSansLightStd"/>
              </a:rPr>
              <a:t>will also need to look at </a:t>
            </a:r>
            <a:r>
              <a:rPr lang="en-GB" sz="2400" b="0" dirty="0" smtClean="0">
                <a:solidFill>
                  <a:srgbClr val="000000"/>
                </a:solidFill>
                <a:latin typeface="CongressSansLightStd"/>
              </a:rPr>
              <a:t>the individuals</a:t>
            </a:r>
            <a:r>
              <a:rPr lang="en-GB" sz="2400" b="0" dirty="0">
                <a:solidFill>
                  <a:srgbClr val="000000"/>
                </a:solidFill>
                <a:latin typeface="CongressSansLightStd"/>
              </a:rPr>
              <a:t>’ working hours, any known holidays and the trading patterns </a:t>
            </a:r>
            <a:r>
              <a:rPr lang="en-GB" sz="2400" b="0" dirty="0" smtClean="0">
                <a:solidFill>
                  <a:srgbClr val="000000"/>
                </a:solidFill>
                <a:latin typeface="CongressSansLightStd"/>
              </a:rPr>
              <a:t>expected; unusual </a:t>
            </a:r>
            <a:r>
              <a:rPr lang="en-GB" sz="2400" b="0" dirty="0">
                <a:solidFill>
                  <a:srgbClr val="000000"/>
                </a:solidFill>
                <a:latin typeface="CongressSansLightStd"/>
              </a:rPr>
              <a:t>trading periods will cause an adjustment to the number of colleagues needed.</a:t>
            </a:r>
          </a:p>
          <a:p>
            <a:pPr marL="342900" indent="-342900">
              <a:buFont typeface="Arial" pitchFamily="34" charset="0"/>
              <a:buChar char="•"/>
            </a:pPr>
            <a:r>
              <a:rPr lang="en-GB" sz="2400" b="0" dirty="0">
                <a:solidFill>
                  <a:srgbClr val="000000"/>
                </a:solidFill>
                <a:latin typeface="CongressSansLightStd"/>
              </a:rPr>
              <a:t>There also needs to be a contingency plan for sickness cover; have someone on call </a:t>
            </a:r>
            <a:r>
              <a:rPr lang="en-GB" sz="2400" b="0" dirty="0" smtClean="0">
                <a:solidFill>
                  <a:srgbClr val="000000"/>
                </a:solidFill>
                <a:latin typeface="CongressSansLightStd"/>
              </a:rPr>
              <a:t>in case </a:t>
            </a:r>
            <a:r>
              <a:rPr lang="en-GB" sz="2400" b="0" dirty="0">
                <a:solidFill>
                  <a:srgbClr val="000000"/>
                </a:solidFill>
                <a:latin typeface="CongressSansLightStd"/>
              </a:rPr>
              <a:t>of emergency.</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38250"/>
            <a:ext cx="1905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1364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872875" cy="762971"/>
          </a:xfrm>
        </p:spPr>
        <p:txBody>
          <a:bodyPr/>
          <a:lstStyle/>
          <a:p>
            <a:r>
              <a:rPr lang="en-GB" sz="3200" b="1" dirty="0">
                <a:solidFill>
                  <a:srgbClr val="F8941E"/>
                </a:solidFill>
                <a:effectLst>
                  <a:outerShdw blurRad="38100" dist="38100" dir="2700000" algn="tl">
                    <a:srgbClr val="000000">
                      <a:alpha val="43137"/>
                    </a:srgbClr>
                  </a:outerShdw>
                </a:effectLst>
                <a:latin typeface="Gotham-Black"/>
              </a:rPr>
              <a:t>Resolving </a:t>
            </a:r>
            <a:r>
              <a:rPr lang="en-GB" sz="3200" b="1" dirty="0" smtClean="0">
                <a:solidFill>
                  <a:srgbClr val="F8941E"/>
                </a:solidFill>
                <a:effectLst>
                  <a:outerShdw blurRad="38100" dist="38100" dir="2700000" algn="tl">
                    <a:srgbClr val="000000">
                      <a:alpha val="43137"/>
                    </a:srgbClr>
                  </a:outerShdw>
                </a:effectLst>
                <a:latin typeface="Gotham-Black"/>
              </a:rPr>
              <a:t>customer complaints</a:t>
            </a:r>
            <a:endParaRPr lang="en-GB"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3568" y="908720"/>
            <a:ext cx="7728595" cy="4104456"/>
          </a:xfrm>
        </p:spPr>
        <p:txBody>
          <a:bodyPr/>
          <a:lstStyle/>
          <a:p>
            <a:pPr marL="285750" indent="-285750">
              <a:buFont typeface="Arial" pitchFamily="34" charset="0"/>
              <a:buChar char="•"/>
            </a:pPr>
            <a:r>
              <a:rPr lang="en-GB" sz="2400" b="0" dirty="0">
                <a:latin typeface="CongressSansLightStd"/>
              </a:rPr>
              <a:t>A challenge to the delivery of excellent customer service is presented when </a:t>
            </a:r>
            <a:r>
              <a:rPr lang="en-GB" sz="2400" b="0" dirty="0" smtClean="0">
                <a:latin typeface="CongressSansLightStd"/>
              </a:rPr>
              <a:t>customers complain</a:t>
            </a:r>
            <a:r>
              <a:rPr lang="en-GB" sz="2400" b="0" dirty="0">
                <a:latin typeface="CongressSansLightStd"/>
              </a:rPr>
              <a:t>. </a:t>
            </a:r>
            <a:endParaRPr lang="en-GB" sz="2400" b="0" dirty="0" smtClean="0">
              <a:latin typeface="CongressSansLightStd"/>
            </a:endParaRPr>
          </a:p>
          <a:p>
            <a:pPr marL="285750" indent="-285750">
              <a:buFont typeface="Arial" pitchFamily="34" charset="0"/>
              <a:buChar char="•"/>
            </a:pPr>
            <a:r>
              <a:rPr lang="en-GB" sz="2400" b="0" dirty="0" smtClean="0">
                <a:latin typeface="CongressSansLightStd"/>
              </a:rPr>
              <a:t>Complaints </a:t>
            </a:r>
            <a:r>
              <a:rPr lang="en-GB" sz="2400" b="0" dirty="0">
                <a:latin typeface="CongressSansLightStd"/>
              </a:rPr>
              <a:t>fall into three categories; product related, service related </a:t>
            </a:r>
            <a:r>
              <a:rPr lang="en-GB" sz="2400" b="0" dirty="0" smtClean="0">
                <a:latin typeface="CongressSansLightStd"/>
              </a:rPr>
              <a:t>or colleague </a:t>
            </a:r>
            <a:r>
              <a:rPr lang="en-GB" sz="2400" b="0" dirty="0">
                <a:latin typeface="CongressSansLightStd"/>
              </a:rPr>
              <a:t>related. </a:t>
            </a:r>
            <a:endParaRPr lang="en-GB" sz="2400" b="0" dirty="0" smtClean="0">
              <a:latin typeface="CongressSansLightStd"/>
            </a:endParaRPr>
          </a:p>
          <a:p>
            <a:pPr marL="285750" indent="-285750">
              <a:buFont typeface="Arial" pitchFamily="34" charset="0"/>
              <a:buChar char="•"/>
            </a:pPr>
            <a:r>
              <a:rPr lang="en-GB" sz="2400" b="0" dirty="0" smtClean="0">
                <a:latin typeface="CongressSansLightStd"/>
              </a:rPr>
              <a:t>The </a:t>
            </a:r>
            <a:r>
              <a:rPr lang="en-GB" sz="2400" b="0" dirty="0">
                <a:latin typeface="CongressSansLightStd"/>
              </a:rPr>
              <a:t>most common is product related complaints. </a:t>
            </a:r>
            <a:endParaRPr lang="en-GB" sz="2400" b="0" dirty="0" smtClean="0">
              <a:latin typeface="CongressSansLightStd"/>
            </a:endParaRPr>
          </a:p>
          <a:p>
            <a:pPr marL="285750" indent="-285750">
              <a:buFont typeface="Arial" pitchFamily="34" charset="0"/>
              <a:buChar char="•"/>
            </a:pPr>
            <a:r>
              <a:rPr lang="en-GB" sz="2400" b="0" dirty="0" smtClean="0">
                <a:latin typeface="CongressSansLightStd"/>
              </a:rPr>
              <a:t>These </a:t>
            </a:r>
            <a:r>
              <a:rPr lang="en-GB" sz="2400" b="0" dirty="0">
                <a:latin typeface="CongressSansLightStd"/>
              </a:rPr>
              <a:t>refer </a:t>
            </a:r>
            <a:r>
              <a:rPr lang="en-GB" sz="2400" b="0" dirty="0" smtClean="0">
                <a:latin typeface="CongressSansLightStd"/>
              </a:rPr>
              <a:t>to products </a:t>
            </a:r>
            <a:r>
              <a:rPr lang="en-GB" sz="2400" b="0" dirty="0">
                <a:latin typeface="CongressSansLightStd"/>
              </a:rPr>
              <a:t>which have not met the expectations of the </a:t>
            </a:r>
            <a:r>
              <a:rPr lang="en-GB" sz="2400" b="0" dirty="0" smtClean="0">
                <a:latin typeface="CongressSansLightStd"/>
              </a:rPr>
              <a:t>customer.</a:t>
            </a:r>
          </a:p>
          <a:p>
            <a:pPr marL="285750" indent="-285750">
              <a:buFont typeface="Arial" pitchFamily="34" charset="0"/>
              <a:buChar char="•"/>
            </a:pPr>
            <a:r>
              <a:rPr lang="en-GB" sz="2400" b="0" dirty="0" smtClean="0">
                <a:latin typeface="CongressSansLightStd"/>
              </a:rPr>
              <a:t>Service </a:t>
            </a:r>
            <a:r>
              <a:rPr lang="en-GB" sz="2400" b="0" dirty="0">
                <a:latin typeface="CongressSansLightStd"/>
              </a:rPr>
              <a:t>related </a:t>
            </a:r>
            <a:r>
              <a:rPr lang="en-GB" sz="2400" b="0" dirty="0" smtClean="0">
                <a:latin typeface="CongressSansLightStd"/>
              </a:rPr>
              <a:t>complaints refer </a:t>
            </a:r>
            <a:r>
              <a:rPr lang="en-GB" sz="2400" b="0" dirty="0">
                <a:latin typeface="CongressSansLightStd"/>
              </a:rPr>
              <a:t>to a failure of the organisation to deliver the service that they had offered. </a:t>
            </a:r>
            <a:endParaRPr lang="en-GB" sz="2400" b="0" dirty="0" smtClean="0">
              <a:latin typeface="CongressSansLightStd"/>
            </a:endParaRPr>
          </a:p>
          <a:p>
            <a:pPr marL="285750" indent="-285750">
              <a:buFont typeface="Arial" pitchFamily="34" charset="0"/>
              <a:buChar char="•"/>
            </a:pPr>
            <a:r>
              <a:rPr lang="en-GB" sz="2400" b="0" dirty="0" smtClean="0">
                <a:latin typeface="CongressSansLightStd"/>
              </a:rPr>
              <a:t>Colleague related </a:t>
            </a:r>
            <a:r>
              <a:rPr lang="en-GB" sz="2400" b="0" dirty="0">
                <a:latin typeface="CongressSansLightStd"/>
              </a:rPr>
              <a:t>complaints refer to the customer’s perception of the colleague’s attitude.</a:t>
            </a:r>
            <a:endParaRPr lang="en-GB"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13646"/>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42686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49805"/>
            <a:ext cx="7800867" cy="618955"/>
          </a:xfrm>
        </p:spPr>
        <p:txBody>
          <a:bodyPr/>
          <a:lstStyle/>
          <a:p>
            <a:r>
              <a:rPr lang="en-GB" sz="3200" b="1" dirty="0">
                <a:solidFill>
                  <a:srgbClr val="F8941E"/>
                </a:solidFill>
                <a:effectLst>
                  <a:outerShdw blurRad="38100" dist="38100" dir="2700000" algn="tl">
                    <a:srgbClr val="000000">
                      <a:alpha val="43137"/>
                    </a:srgbClr>
                  </a:outerShdw>
                </a:effectLst>
                <a:latin typeface="Gotham-Black"/>
              </a:rPr>
              <a:t>Resolving customer complaints</a:t>
            </a:r>
            <a:endParaRPr lang="en-GB" sz="3200" dirty="0"/>
          </a:p>
        </p:txBody>
      </p:sp>
      <p:sp>
        <p:nvSpPr>
          <p:cNvPr id="3" name="Subtitle 2"/>
          <p:cNvSpPr>
            <a:spLocks noGrp="1"/>
          </p:cNvSpPr>
          <p:nvPr>
            <p:ph type="subTitle" idx="1"/>
          </p:nvPr>
        </p:nvSpPr>
        <p:spPr>
          <a:xfrm>
            <a:off x="539552" y="1196752"/>
            <a:ext cx="7872611" cy="3744416"/>
          </a:xfrm>
        </p:spPr>
        <p:txBody>
          <a:bodyPr/>
          <a:lstStyle/>
          <a:p>
            <a:pPr marL="285750" indent="-285750">
              <a:buFont typeface="Arial" pitchFamily="34" charset="0"/>
              <a:buChar char="•"/>
            </a:pPr>
            <a:r>
              <a:rPr lang="en-GB" sz="2000" b="0" dirty="0">
                <a:latin typeface="CongressSansLightStd"/>
              </a:rPr>
              <a:t>Whichever type of complaint you are asked to deal with, you will need to use </a:t>
            </a:r>
            <a:r>
              <a:rPr lang="en-GB" sz="2000" b="0" dirty="0" smtClean="0">
                <a:latin typeface="CongressSansLightStd"/>
              </a:rPr>
              <a:t>your experience </a:t>
            </a:r>
            <a:r>
              <a:rPr lang="en-GB" sz="2000" b="0" dirty="0">
                <a:latin typeface="CongressSansLightStd"/>
              </a:rPr>
              <a:t>in dealing with customers.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Use </a:t>
            </a:r>
            <a:r>
              <a:rPr lang="en-GB" sz="2000" dirty="0">
                <a:latin typeface="CongressSansStd-Bold"/>
                <a:hlinkClick r:id="rId2"/>
              </a:rPr>
              <a:t>listening skills</a:t>
            </a:r>
            <a:r>
              <a:rPr lang="en-GB" sz="2000" dirty="0">
                <a:latin typeface="CongressSansStd-Bold"/>
              </a:rPr>
              <a:t> </a:t>
            </a:r>
            <a:r>
              <a:rPr lang="en-GB" sz="2000" b="0" dirty="0">
                <a:latin typeface="CongressSansLightStd"/>
              </a:rPr>
              <a:t>to reassure the </a:t>
            </a:r>
            <a:r>
              <a:rPr lang="en-GB" sz="2000" b="0" dirty="0" smtClean="0">
                <a:latin typeface="CongressSansLightStd"/>
              </a:rPr>
              <a:t>customer that </a:t>
            </a:r>
            <a:r>
              <a:rPr lang="en-GB" sz="2000" b="0" dirty="0">
                <a:latin typeface="CongressSansLightStd"/>
              </a:rPr>
              <a:t>you are giving them your full attention and </a:t>
            </a:r>
            <a:r>
              <a:rPr lang="en-GB" sz="2000" dirty="0">
                <a:latin typeface="CongressSansStd-Bold"/>
              </a:rPr>
              <a:t>questioning skills </a:t>
            </a:r>
            <a:r>
              <a:rPr lang="en-GB" sz="2000" b="0" dirty="0">
                <a:latin typeface="CongressSansLightStd"/>
              </a:rPr>
              <a:t>to find out </a:t>
            </a:r>
            <a:r>
              <a:rPr lang="en-GB" sz="2000" b="0" dirty="0" smtClean="0">
                <a:latin typeface="CongressSansLightStd"/>
              </a:rPr>
              <a:t>the real </a:t>
            </a:r>
            <a:r>
              <a:rPr lang="en-GB" sz="2000" b="0" dirty="0">
                <a:latin typeface="CongressSansLightStd"/>
              </a:rPr>
              <a:t>cause of the complaint and what the customer would like you to do to </a:t>
            </a:r>
            <a:r>
              <a:rPr lang="en-GB" sz="2000" b="0" dirty="0" smtClean="0">
                <a:latin typeface="CongressSansLightStd"/>
              </a:rPr>
              <a:t>satisfy their </a:t>
            </a:r>
            <a:r>
              <a:rPr lang="en-GB" sz="2000" b="0" dirty="0">
                <a:latin typeface="CongressSansLightStd"/>
              </a:rPr>
              <a:t>needs.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Use </a:t>
            </a:r>
            <a:r>
              <a:rPr lang="en-GB" sz="2000" dirty="0">
                <a:latin typeface="CongressSansStd-Bold"/>
                <a:hlinkClick r:id="rId3"/>
              </a:rPr>
              <a:t>closed questions </a:t>
            </a:r>
            <a:r>
              <a:rPr lang="en-GB" sz="2000" b="0" dirty="0">
                <a:latin typeface="CongressSansLightStd"/>
              </a:rPr>
              <a:t>to get definite answers, </a:t>
            </a:r>
            <a:r>
              <a:rPr lang="en-GB" sz="2000" dirty="0" smtClean="0">
                <a:latin typeface="CongressSansStd-Bold"/>
                <a:hlinkClick r:id="rId3"/>
              </a:rPr>
              <a:t>open questions </a:t>
            </a:r>
            <a:r>
              <a:rPr lang="en-GB" sz="2000" b="0" dirty="0" smtClean="0">
                <a:latin typeface="CongressSansLightStd"/>
              </a:rPr>
              <a:t>to </a:t>
            </a:r>
            <a:r>
              <a:rPr lang="en-GB" sz="2000" b="0" dirty="0" smtClean="0">
                <a:latin typeface="CongressSansLightStd"/>
              </a:rPr>
              <a:t>get descriptive </a:t>
            </a:r>
            <a:r>
              <a:rPr lang="en-GB" sz="2000" b="0" dirty="0">
                <a:latin typeface="CongressSansLightStd"/>
              </a:rPr>
              <a:t>answers and probing questions to get further detail.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Be </a:t>
            </a:r>
            <a:r>
              <a:rPr lang="en-GB" sz="2000" b="0" dirty="0">
                <a:latin typeface="CongressSansLightStd"/>
              </a:rPr>
              <a:t>aware of </a:t>
            </a:r>
            <a:r>
              <a:rPr lang="en-GB" sz="2000" b="0" dirty="0" smtClean="0">
                <a:latin typeface="CongressSansLightStd"/>
              </a:rPr>
              <a:t>the customer’s </a:t>
            </a:r>
            <a:r>
              <a:rPr lang="en-GB" sz="2000" dirty="0">
                <a:latin typeface="CongressSansStd-Bold"/>
                <a:hlinkClick r:id="rId2"/>
              </a:rPr>
              <a:t>body language</a:t>
            </a:r>
            <a:r>
              <a:rPr lang="en-GB" sz="2000" b="0" dirty="0">
                <a:latin typeface="CongressSansLightStd"/>
              </a:rPr>
              <a:t>; if they are angry keep a neutral facial expression </a:t>
            </a:r>
            <a:r>
              <a:rPr lang="en-GB" sz="2000" b="0" dirty="0" smtClean="0">
                <a:latin typeface="CongressSansLightStd"/>
              </a:rPr>
              <a:t>and allow </a:t>
            </a:r>
            <a:r>
              <a:rPr lang="en-GB" sz="2000" b="0" dirty="0">
                <a:latin typeface="CongressSansLightStd"/>
              </a:rPr>
              <a:t>them to express their anger; if they are confused use an open body position </a:t>
            </a:r>
            <a:r>
              <a:rPr lang="en-GB" sz="2000" b="0" dirty="0" smtClean="0">
                <a:latin typeface="CongressSansLightStd"/>
              </a:rPr>
              <a:t>and hand </a:t>
            </a:r>
            <a:r>
              <a:rPr lang="en-GB" sz="2000" b="0" dirty="0">
                <a:latin typeface="CongressSansLightStd"/>
              </a:rPr>
              <a:t>gestures to direct them towards a decision.</a:t>
            </a:r>
            <a:endParaRPr lang="en-GB" sz="2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924425"/>
            <a:ext cx="2371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90756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3"/>
            <a:ext cx="7728859" cy="792088"/>
          </a:xfrm>
        </p:spPr>
        <p:txBody>
          <a:bodyPr/>
          <a:lstStyle/>
          <a:p>
            <a:r>
              <a:rPr lang="en-GB" sz="3200" b="1" dirty="0">
                <a:solidFill>
                  <a:schemeClr val="accent2"/>
                </a:solidFill>
                <a:effectLst>
                  <a:outerShdw blurRad="38100" dist="38100" dir="2700000" algn="tl">
                    <a:srgbClr val="000000">
                      <a:alpha val="43137"/>
                    </a:srgbClr>
                  </a:outerShdw>
                </a:effectLst>
                <a:latin typeface="Gotham-Black"/>
              </a:rPr>
              <a:t>Negotiation</a:t>
            </a:r>
            <a:endParaRPr lang="en-GB" sz="3200" b="1" dirty="0">
              <a:solidFill>
                <a:schemeClr val="accent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27584" y="1268760"/>
            <a:ext cx="7403248" cy="3600400"/>
          </a:xfrm>
        </p:spPr>
        <p:txBody>
          <a:bodyPr/>
          <a:lstStyle/>
          <a:p>
            <a:pPr marL="285750" indent="-285750">
              <a:buFont typeface="Arial" pitchFamily="34" charset="0"/>
              <a:buChar char="•"/>
            </a:pPr>
            <a:r>
              <a:rPr lang="en-GB" b="0" dirty="0">
                <a:latin typeface="CongressSansLightStd"/>
              </a:rPr>
              <a:t>Once you have all of the information you will be in a position to negotiate </a:t>
            </a:r>
            <a:r>
              <a:rPr lang="en-GB" b="0" dirty="0" smtClean="0">
                <a:latin typeface="CongressSansLightStd"/>
              </a:rPr>
              <a:t>a solution that satisfies </a:t>
            </a:r>
            <a:r>
              <a:rPr lang="en-GB" b="0" dirty="0">
                <a:latin typeface="CongressSansLightStd"/>
              </a:rPr>
              <a:t>the customer and exceeds their expectations. </a:t>
            </a:r>
            <a:endParaRPr lang="en-GB" b="0" dirty="0" smtClean="0">
              <a:latin typeface="CongressSansLightStd"/>
            </a:endParaRPr>
          </a:p>
          <a:p>
            <a:pPr marL="285750" indent="-285750">
              <a:buFont typeface="Arial" pitchFamily="34" charset="0"/>
              <a:buChar char="•"/>
            </a:pPr>
            <a:r>
              <a:rPr lang="en-GB" b="0" dirty="0" smtClean="0">
                <a:latin typeface="CongressSansLightStd"/>
              </a:rPr>
              <a:t>Going </a:t>
            </a:r>
            <a:r>
              <a:rPr lang="en-GB" b="0" dirty="0">
                <a:latin typeface="CongressSansLightStd"/>
              </a:rPr>
              <a:t>the extra mile can turn </a:t>
            </a:r>
            <a:r>
              <a:rPr lang="en-GB" b="0" dirty="0" smtClean="0">
                <a:latin typeface="CongressSansLightStd"/>
              </a:rPr>
              <a:t>the customer’s </a:t>
            </a:r>
            <a:r>
              <a:rPr lang="en-GB" b="0" dirty="0">
                <a:latin typeface="CongressSansLightStd"/>
              </a:rPr>
              <a:t>dissatisfaction into delight. </a:t>
            </a:r>
            <a:endParaRPr lang="en-GB" b="0" dirty="0" smtClean="0">
              <a:latin typeface="CongressSansLightStd"/>
            </a:endParaRPr>
          </a:p>
          <a:p>
            <a:pPr marL="285750" indent="-285750">
              <a:buFont typeface="Arial" pitchFamily="34" charset="0"/>
              <a:buChar char="•"/>
            </a:pPr>
            <a:r>
              <a:rPr lang="en-GB" b="0" dirty="0" smtClean="0">
                <a:latin typeface="CongressSansLightStd"/>
              </a:rPr>
              <a:t>Try </a:t>
            </a:r>
            <a:r>
              <a:rPr lang="en-GB" b="0" dirty="0">
                <a:latin typeface="CongressSansLightStd"/>
              </a:rPr>
              <a:t>to find out what they would be satisfied </a:t>
            </a:r>
            <a:r>
              <a:rPr lang="en-GB" b="0" dirty="0" smtClean="0">
                <a:latin typeface="CongressSansLightStd"/>
              </a:rPr>
              <a:t>with; they </a:t>
            </a:r>
            <a:r>
              <a:rPr lang="en-GB" b="0" dirty="0">
                <a:latin typeface="CongressSansLightStd"/>
              </a:rPr>
              <a:t>may only be looking for an acknowledgement that they are right and you have </a:t>
            </a:r>
            <a:r>
              <a:rPr lang="en-GB" b="0" dirty="0" smtClean="0">
                <a:latin typeface="CongressSansLightStd"/>
              </a:rPr>
              <a:t>let them down.</a:t>
            </a:r>
          </a:p>
          <a:p>
            <a:pPr marL="285750" indent="-285750">
              <a:buFont typeface="Arial" pitchFamily="34" charset="0"/>
              <a:buChar char="•"/>
            </a:pPr>
            <a:r>
              <a:rPr lang="en-GB" b="0" dirty="0" smtClean="0">
                <a:latin typeface="CongressSansLightStd"/>
              </a:rPr>
              <a:t>Negotiation </a:t>
            </a:r>
            <a:r>
              <a:rPr lang="en-GB" b="0" dirty="0">
                <a:latin typeface="CongressSansLightStd"/>
              </a:rPr>
              <a:t>is about finding a solution so that everybody is happy.</a:t>
            </a:r>
          </a:p>
          <a:p>
            <a:pPr marL="285750" indent="-285750">
              <a:buFont typeface="Arial" pitchFamily="34" charset="0"/>
              <a:buChar char="•"/>
            </a:pPr>
            <a:r>
              <a:rPr lang="en-GB" b="0" dirty="0">
                <a:latin typeface="CongressSansLightStd"/>
              </a:rPr>
              <a:t>When negotiating, it is important that you understand the company policy on </a:t>
            </a:r>
            <a:r>
              <a:rPr lang="en-GB" b="0" dirty="0" smtClean="0">
                <a:latin typeface="CongressSansLightStd"/>
              </a:rPr>
              <a:t>dealing with </a:t>
            </a:r>
            <a:r>
              <a:rPr lang="en-GB" b="0" dirty="0">
                <a:latin typeface="CongressSansLightStd"/>
              </a:rPr>
              <a:t>complaints. </a:t>
            </a:r>
            <a:endParaRPr lang="en-GB" b="0" dirty="0" smtClean="0">
              <a:latin typeface="CongressSansLightStd"/>
            </a:endParaRPr>
          </a:p>
          <a:p>
            <a:pPr marL="285750" indent="-285750">
              <a:buFont typeface="Arial" pitchFamily="34" charset="0"/>
              <a:buChar char="•"/>
            </a:pPr>
            <a:r>
              <a:rPr lang="en-GB" b="0" dirty="0" smtClean="0">
                <a:latin typeface="CongressSansLightStd"/>
              </a:rPr>
              <a:t>This </a:t>
            </a:r>
            <a:r>
              <a:rPr lang="en-GB" b="0" dirty="0">
                <a:latin typeface="CongressSansLightStd"/>
              </a:rPr>
              <a:t>may be to offer a discount, a refund, an exchange, a </a:t>
            </a:r>
            <a:r>
              <a:rPr lang="en-GB" b="0" dirty="0" smtClean="0">
                <a:latin typeface="CongressSansLightStd"/>
              </a:rPr>
              <a:t>credit voucher </a:t>
            </a:r>
            <a:r>
              <a:rPr lang="en-GB" b="0" dirty="0">
                <a:latin typeface="CongressSansLightStd"/>
              </a:rPr>
              <a:t>or a free gift. </a:t>
            </a:r>
            <a:endParaRPr lang="en-GB" b="0" dirty="0" smtClean="0">
              <a:latin typeface="CongressSansLightStd"/>
            </a:endParaRPr>
          </a:p>
          <a:p>
            <a:pPr marL="285750" indent="-285750">
              <a:buFont typeface="Arial" pitchFamily="34" charset="0"/>
              <a:buChar char="•"/>
            </a:pPr>
            <a:r>
              <a:rPr lang="en-GB" b="0" dirty="0" smtClean="0">
                <a:latin typeface="CongressSansLightStd"/>
              </a:rPr>
              <a:t>However</a:t>
            </a:r>
            <a:r>
              <a:rPr lang="en-GB" b="0" dirty="0">
                <a:latin typeface="CongressSansLightStd"/>
              </a:rPr>
              <a:t>, it is more important to understand that the </a:t>
            </a:r>
            <a:r>
              <a:rPr lang="en-GB" b="0" dirty="0" smtClean="0">
                <a:latin typeface="CongressSansLightStd"/>
              </a:rPr>
              <a:t>customer has </a:t>
            </a:r>
            <a:r>
              <a:rPr lang="en-GB" b="0" dirty="0">
                <a:latin typeface="CongressSansLightStd"/>
              </a:rPr>
              <a:t>rights under the </a:t>
            </a:r>
            <a:r>
              <a:rPr lang="en-GB" b="0" dirty="0">
                <a:latin typeface="CongressSansLightStd"/>
                <a:hlinkClick r:id="rId2"/>
              </a:rPr>
              <a:t>Sale and Supply of Goods and Services Act </a:t>
            </a:r>
            <a:r>
              <a:rPr lang="en-GB" b="0" dirty="0">
                <a:latin typeface="CongressSansLightStd"/>
              </a:rPr>
              <a:t>that may go further</a:t>
            </a:r>
          </a:p>
          <a:p>
            <a:pPr marL="285750" indent="-285750">
              <a:buFont typeface="Arial" pitchFamily="34" charset="0"/>
              <a:buChar char="•"/>
            </a:pPr>
            <a:r>
              <a:rPr lang="en-GB" b="0" dirty="0">
                <a:latin typeface="CongressSansLightStd"/>
              </a:rPr>
              <a:t>than your company policy. </a:t>
            </a:r>
            <a:endParaRPr lang="en-GB" b="0" dirty="0" smtClean="0">
              <a:latin typeface="CongressSansLightStd"/>
            </a:endParaRPr>
          </a:p>
          <a:p>
            <a:pPr marL="285750" indent="-285750">
              <a:buFont typeface="Arial" pitchFamily="34" charset="0"/>
              <a:buChar char="•"/>
            </a:pPr>
            <a:r>
              <a:rPr lang="en-GB" b="0" dirty="0" smtClean="0">
                <a:latin typeface="CongressSansLightStd"/>
              </a:rPr>
              <a:t>For </a:t>
            </a:r>
            <a:r>
              <a:rPr lang="en-GB" b="0" dirty="0">
                <a:latin typeface="CongressSansLightStd"/>
              </a:rPr>
              <a:t>instance, if goods are faulty, incorrectly described or </a:t>
            </a:r>
            <a:r>
              <a:rPr lang="en-GB" b="0" dirty="0" smtClean="0">
                <a:latin typeface="CongressSansLightStd"/>
              </a:rPr>
              <a:t>not fit </a:t>
            </a:r>
            <a:r>
              <a:rPr lang="en-GB" b="0" dirty="0">
                <a:latin typeface="CongressSansLightStd"/>
              </a:rPr>
              <a:t>for purpose, the customer is entitled to ask for their money back, request a repair </a:t>
            </a:r>
            <a:r>
              <a:rPr lang="en-GB" b="0" dirty="0" smtClean="0">
                <a:latin typeface="CongressSansLightStd"/>
              </a:rPr>
              <a:t>or replacement </a:t>
            </a:r>
            <a:r>
              <a:rPr lang="en-GB" b="0" dirty="0">
                <a:latin typeface="CongressSansLightStd"/>
              </a:rPr>
              <a:t>or claim compensation.</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133975"/>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21052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656851" cy="720079"/>
          </a:xfrm>
        </p:spPr>
        <p:txBody>
          <a:bodyPr/>
          <a:lstStyle/>
          <a:p>
            <a:r>
              <a:rPr lang="en-GB" sz="3200" b="1" dirty="0">
                <a:solidFill>
                  <a:srgbClr val="F96A1B"/>
                </a:solidFill>
                <a:effectLst>
                  <a:outerShdw blurRad="38100" dist="38100" dir="2700000" algn="tl">
                    <a:srgbClr val="000000">
                      <a:alpha val="43137"/>
                    </a:srgbClr>
                  </a:outerShdw>
                </a:effectLst>
                <a:latin typeface="Gotham-Black"/>
              </a:rPr>
              <a:t>Negotiation</a:t>
            </a:r>
            <a:endParaRPr lang="en-GB" sz="3200" dirty="0"/>
          </a:p>
        </p:txBody>
      </p:sp>
      <p:sp>
        <p:nvSpPr>
          <p:cNvPr id="3" name="Subtitle 2"/>
          <p:cNvSpPr>
            <a:spLocks noGrp="1"/>
          </p:cNvSpPr>
          <p:nvPr>
            <p:ph type="subTitle" idx="1"/>
          </p:nvPr>
        </p:nvSpPr>
        <p:spPr>
          <a:xfrm>
            <a:off x="539552" y="836712"/>
            <a:ext cx="7872611" cy="4176464"/>
          </a:xfrm>
        </p:spPr>
        <p:txBody>
          <a:bodyPr/>
          <a:lstStyle/>
          <a:p>
            <a:pPr marL="285750" indent="-285750">
              <a:buFont typeface="Arial" pitchFamily="34" charset="0"/>
              <a:buChar char="•"/>
            </a:pPr>
            <a:r>
              <a:rPr lang="en-GB" sz="2000" b="0" dirty="0">
                <a:latin typeface="CongressSansLightStd"/>
              </a:rPr>
              <a:t>Even if your company policy says goods must be returned within 30 days for a </a:t>
            </a:r>
            <a:r>
              <a:rPr lang="en-GB" sz="2000" b="0" dirty="0" smtClean="0">
                <a:latin typeface="CongressSansLightStd"/>
              </a:rPr>
              <a:t>refund, the </a:t>
            </a:r>
            <a:r>
              <a:rPr lang="en-GB" sz="2000" b="0" dirty="0">
                <a:latin typeface="CongressSansLightStd"/>
              </a:rPr>
              <a:t>legislation says the customer has up to six years after purchase to </a:t>
            </a:r>
            <a:r>
              <a:rPr lang="en-GB" sz="2000" b="0" dirty="0" smtClean="0">
                <a:latin typeface="CongressSansLightStd"/>
              </a:rPr>
              <a:t>demand damages </a:t>
            </a:r>
            <a:r>
              <a:rPr lang="en-GB" sz="2000" b="0" dirty="0">
                <a:latin typeface="CongressSansLightStd"/>
              </a:rPr>
              <a:t>in the case of faulty goods.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Your </a:t>
            </a:r>
            <a:r>
              <a:rPr lang="en-GB" sz="2000" b="0" dirty="0">
                <a:latin typeface="CongressSansLightStd"/>
              </a:rPr>
              <a:t>company policy may say that refunds </a:t>
            </a:r>
            <a:r>
              <a:rPr lang="en-GB" sz="2000" b="0" dirty="0" smtClean="0">
                <a:latin typeface="CongressSansLightStd"/>
              </a:rPr>
              <a:t>cannot be </a:t>
            </a:r>
            <a:r>
              <a:rPr lang="en-GB" sz="2000" b="0" dirty="0">
                <a:latin typeface="CongressSansLightStd"/>
              </a:rPr>
              <a:t>given if a receipt is not produced, but legislation says the customer has to </a:t>
            </a:r>
            <a:r>
              <a:rPr lang="en-GB" sz="2000" b="0" dirty="0" smtClean="0">
                <a:latin typeface="CongressSansLightStd"/>
              </a:rPr>
              <a:t>produce proof </a:t>
            </a:r>
            <a:r>
              <a:rPr lang="en-GB" sz="2000" b="0" dirty="0">
                <a:latin typeface="CongressSansLightStd"/>
              </a:rPr>
              <a:t>of </a:t>
            </a:r>
            <a:r>
              <a:rPr lang="en-GB" sz="2000" b="0" dirty="0" smtClean="0">
                <a:latin typeface="CongressSansLightStd"/>
              </a:rPr>
              <a:t>purchase.</a:t>
            </a:r>
          </a:p>
          <a:p>
            <a:pPr marL="285750" indent="-285750">
              <a:buFont typeface="Arial" pitchFamily="34" charset="0"/>
              <a:buChar char="•"/>
            </a:pPr>
            <a:r>
              <a:rPr lang="en-GB" sz="2000" b="0" dirty="0" smtClean="0">
                <a:latin typeface="CongressSansLightStd"/>
              </a:rPr>
              <a:t>This </a:t>
            </a:r>
            <a:r>
              <a:rPr lang="en-GB" sz="2000" b="0" dirty="0">
                <a:latin typeface="CongressSansLightStd"/>
              </a:rPr>
              <a:t>could be a credit card bill, a bank statement or even simply </a:t>
            </a:r>
            <a:r>
              <a:rPr lang="en-GB" sz="2000" b="0" dirty="0" smtClean="0">
                <a:latin typeface="CongressSansLightStd"/>
              </a:rPr>
              <a:t>a statement </a:t>
            </a:r>
            <a:r>
              <a:rPr lang="en-GB" sz="2000" b="0" dirty="0">
                <a:latin typeface="CongressSansLightStd"/>
              </a:rPr>
              <a:t>that they purchased the goods from you.</a:t>
            </a:r>
          </a:p>
          <a:p>
            <a:pPr marL="285750" indent="-285750">
              <a:buFont typeface="Arial" pitchFamily="34" charset="0"/>
              <a:buChar char="•"/>
            </a:pPr>
            <a:r>
              <a:rPr lang="en-GB" sz="2000" b="0" dirty="0">
                <a:latin typeface="CongressSansLightStd"/>
              </a:rPr>
              <a:t>The legislation does not differentiate between goods sold at full price and sale </a:t>
            </a:r>
            <a:r>
              <a:rPr lang="en-GB" sz="2000" b="0" dirty="0" smtClean="0">
                <a:latin typeface="CongressSansLightStd"/>
              </a:rPr>
              <a:t>goods or </a:t>
            </a:r>
            <a:r>
              <a:rPr lang="en-GB" sz="2000" b="0" dirty="0">
                <a:latin typeface="CongressSansLightStd"/>
              </a:rPr>
              <a:t>between new goods and second-hand goods.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Only </a:t>
            </a:r>
            <a:r>
              <a:rPr lang="en-GB" sz="2000" b="0" dirty="0">
                <a:latin typeface="CongressSansLightStd"/>
              </a:rPr>
              <a:t>if a fault is pointed out to </a:t>
            </a:r>
            <a:r>
              <a:rPr lang="en-GB" sz="2000" b="0" dirty="0" smtClean="0">
                <a:latin typeface="CongressSansLightStd"/>
              </a:rPr>
              <a:t>the customer </a:t>
            </a:r>
            <a:r>
              <a:rPr lang="en-GB" sz="2000" b="0" dirty="0">
                <a:latin typeface="CongressSansLightStd"/>
              </a:rPr>
              <a:t>before purchase or should have been obvious are they not entitled to </a:t>
            </a:r>
            <a:r>
              <a:rPr lang="en-GB" sz="2000" b="0" dirty="0" smtClean="0">
                <a:latin typeface="CongressSansLightStd"/>
              </a:rPr>
              <a:t>a refund</a:t>
            </a:r>
            <a:r>
              <a:rPr lang="en-GB" sz="2000" b="0" dirty="0">
                <a:latin typeface="CongressSansLightStd"/>
              </a:rPr>
              <a:t>. </a:t>
            </a:r>
            <a:endParaRPr lang="en-GB" sz="2000" b="0" dirty="0" smtClean="0">
              <a:latin typeface="CongressSansLightStd"/>
            </a:endParaRPr>
          </a:p>
          <a:p>
            <a:pPr marL="285750" indent="-285750">
              <a:buFont typeface="Arial" pitchFamily="34" charset="0"/>
              <a:buChar char="•"/>
            </a:pPr>
            <a:r>
              <a:rPr lang="en-GB" sz="2000" b="0" dirty="0" smtClean="0">
                <a:latin typeface="CongressSansLightStd"/>
              </a:rPr>
              <a:t>Displaying </a:t>
            </a:r>
            <a:r>
              <a:rPr lang="en-GB" sz="2000" b="0" dirty="0">
                <a:latin typeface="CongressSansLightStd"/>
              </a:rPr>
              <a:t>a sign saying </a:t>
            </a:r>
            <a:r>
              <a:rPr lang="en-GB" sz="2000" dirty="0">
                <a:latin typeface="CongressSansLightStd"/>
              </a:rPr>
              <a:t>‘No refund on sale goods’ </a:t>
            </a:r>
            <a:r>
              <a:rPr lang="en-GB" sz="2000" b="0" dirty="0">
                <a:latin typeface="CongressSansLightStd"/>
              </a:rPr>
              <a:t>is illegal.</a:t>
            </a:r>
            <a:endParaRPr lang="en-GB"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098356"/>
            <a:ext cx="2009775" cy="175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257037"/>
      </p:ext>
    </p:extLst>
  </p:cSld>
  <p:clrMapOvr>
    <a:masterClrMapping/>
  </p:clrMapOvr>
  <p:transition spd="slow">
    <p:wip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Soft Blue texture template Sego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E35BF7-BA12-4FCD-B665-9595BABCDE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1_Soft Blue texture template Segoe</Template>
  <TotalTime>74</TotalTime>
  <Words>1503</Words>
  <Application>Microsoft Office PowerPoint</Application>
  <PresentationFormat>On-screen Show (4:3)</PresentationFormat>
  <Paragraphs>85</Paragraphs>
  <Slides>13</Slides>
  <Notes>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1_Soft Blue texture template Segoe</vt:lpstr>
      <vt:lpstr>White with Courier font for code slides</vt:lpstr>
      <vt:lpstr>Angles</vt:lpstr>
      <vt:lpstr>Understanding customer service in the retail sector</vt:lpstr>
      <vt:lpstr>Understanding customer service in the retail sector</vt:lpstr>
      <vt:lpstr>Customer Loyalty</vt:lpstr>
      <vt:lpstr>Organising COLLEAG UES to meet customer service standards</vt:lpstr>
      <vt:lpstr>Contingency planning</vt:lpstr>
      <vt:lpstr>Resolving customer complaints</vt:lpstr>
      <vt:lpstr>Resolving customer complaints</vt:lpstr>
      <vt:lpstr>Negotiation</vt:lpstr>
      <vt:lpstr>Negotiation</vt:lpstr>
      <vt:lpstr>Monitoring customer service</vt:lpstr>
      <vt:lpstr>Monitoring customer service</vt:lpstr>
      <vt:lpstr>Monitoring customer service</vt:lpstr>
      <vt:lpstr>THE END</vt:lpstr>
    </vt:vector>
  </TitlesOfParts>
  <Company>Hamilton Rentals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customer service in the retail sector</dc:title>
  <dc:creator>HR</dc:creator>
  <cp:lastModifiedBy>HR</cp:lastModifiedBy>
  <cp:revision>21</cp:revision>
  <dcterms:created xsi:type="dcterms:W3CDTF">2012-03-27T12:47:50Z</dcterms:created>
  <dcterms:modified xsi:type="dcterms:W3CDTF">2012-03-28T17:07:22Z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TC102867749990</vt:lpwstr>
  </property>
</Properties>
</file>