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C98202-EBBA-40E8-8D80-4573FA1BC7E3}" type="datetimeFigureOut">
              <a:rPr lang="en-GB" smtClean="0"/>
              <a:t>28/03/2012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42A121-20D7-44C5-A345-AEF4960088D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se.gov.uk/legislation/hswa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se.gov.uk/riddo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coshh/" TargetMode="External"/><Relationship Id="rId2" Type="http://schemas.openxmlformats.org/officeDocument/2006/relationships/hyperlink" Target="http://www.hse.gov.uk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060432" cy="216024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management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risks to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and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on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premises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retail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80910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352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45224"/>
            <a:ext cx="2857500" cy="14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3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242784"/>
          </a:xfrm>
        </p:spPr>
        <p:txBody>
          <a:bodyPr>
            <a:normAutofit fontScale="55000" lnSpcReduction="20000"/>
          </a:bodyPr>
          <a:lstStyle/>
          <a:p>
            <a:r>
              <a:rPr lang="en-GB" sz="3200" dirty="0">
                <a:solidFill>
                  <a:srgbClr val="000000"/>
                </a:solidFill>
                <a:latin typeface="CongressSansLightStd"/>
              </a:rPr>
              <a:t>All accidents, whether to staff or customers, must be recorded in an accident book.</a:t>
            </a:r>
          </a:p>
          <a:p>
            <a:r>
              <a:rPr lang="en-GB" sz="3200" dirty="0">
                <a:solidFill>
                  <a:srgbClr val="000000"/>
                </a:solidFill>
                <a:latin typeface="CongressSansLightStd"/>
              </a:rPr>
              <a:t>The Health and Safety Executive sell an accident book (BI510) which meets all </a:t>
            </a:r>
            <a:r>
              <a:rPr lang="en-GB" sz="3200" dirty="0" smtClean="0">
                <a:solidFill>
                  <a:srgbClr val="000000"/>
                </a:solidFill>
                <a:latin typeface="CongressSansLightStd"/>
              </a:rPr>
              <a:t>the requirements </a:t>
            </a:r>
            <a:r>
              <a:rPr lang="en-GB" sz="3200" dirty="0">
                <a:solidFill>
                  <a:srgbClr val="000000"/>
                </a:solidFill>
                <a:latin typeface="CongressSansLightStd"/>
              </a:rPr>
              <a:t>of legislation. If any other form of recording is used it must record:</a:t>
            </a:r>
          </a:p>
          <a:p>
            <a:r>
              <a:rPr lang="en-GB" sz="3200" dirty="0">
                <a:solidFill>
                  <a:srgbClr val="EE1D24"/>
                </a:solidFill>
                <a:latin typeface="ZapfDingbatsITC"/>
              </a:rPr>
              <a:t>✓✓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date and time of the accident or dangerous occurrence</a:t>
            </a:r>
          </a:p>
          <a:p>
            <a:r>
              <a:rPr lang="en-GB" sz="3200" dirty="0">
                <a:solidFill>
                  <a:srgbClr val="EE1D24"/>
                </a:solidFill>
                <a:latin typeface="ZapfDingbatsITC"/>
              </a:rPr>
              <a:t>✓✓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If the accident happened to someone at work, their full name and occupation</a:t>
            </a:r>
          </a:p>
          <a:p>
            <a:r>
              <a:rPr lang="en-GB" sz="3200" dirty="0">
                <a:solidFill>
                  <a:srgbClr val="EE1D24"/>
                </a:solidFill>
                <a:latin typeface="ZapfDingbatsITC"/>
              </a:rPr>
              <a:t>✓✓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If the accident happened to someone not at work, the details of the injured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person including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full name and status, e.g. customer or visitor</a:t>
            </a:r>
          </a:p>
          <a:p>
            <a:r>
              <a:rPr lang="en-GB" sz="3200" dirty="0">
                <a:solidFill>
                  <a:srgbClr val="EE1D24"/>
                </a:solidFill>
                <a:latin typeface="ZapfDingbatsITC"/>
              </a:rPr>
              <a:t>✓✓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nature of the injury</a:t>
            </a:r>
          </a:p>
          <a:p>
            <a:r>
              <a:rPr lang="en-GB" sz="3200" dirty="0">
                <a:solidFill>
                  <a:srgbClr val="EE1D24"/>
                </a:solidFill>
                <a:latin typeface="ZapfDingbatsITC"/>
              </a:rPr>
              <a:t>✓✓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place where the accident or dangerous occurrence happened</a:t>
            </a:r>
          </a:p>
          <a:p>
            <a:r>
              <a:rPr lang="en-GB" sz="3200" dirty="0">
                <a:solidFill>
                  <a:srgbClr val="EE1D24"/>
                </a:solidFill>
                <a:latin typeface="ZapfDingbatsITC"/>
              </a:rPr>
              <a:t>✓✓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 brief description of the circumstances in which the accident or dangerous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occurrence happened</a:t>
            </a:r>
          </a:p>
          <a:p>
            <a:r>
              <a:rPr lang="en-GB" sz="3200" dirty="0">
                <a:solidFill>
                  <a:srgbClr val="EE1D24"/>
                </a:solidFill>
                <a:latin typeface="ZapfDingbatsITC"/>
              </a:rPr>
              <a:t>✓✓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date and method by which the incident was first reported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to the enforcing authorities</a:t>
            </a:r>
          </a:p>
          <a:p>
            <a:r>
              <a:rPr lang="en-GB" sz="3200" dirty="0">
                <a:solidFill>
                  <a:srgbClr val="000000"/>
                </a:solidFill>
                <a:latin typeface="CongressSansLightStd"/>
              </a:rPr>
              <a:t>The official book was introduced as many accident books in use did not </a:t>
            </a:r>
            <a:r>
              <a:rPr lang="en-GB" sz="3200" dirty="0" smtClean="0">
                <a:solidFill>
                  <a:srgbClr val="000000"/>
                </a:solidFill>
                <a:latin typeface="CongressSansLightStd"/>
              </a:rPr>
              <a:t>comply with </a:t>
            </a:r>
            <a:r>
              <a:rPr lang="en-GB" sz="3200" dirty="0">
                <a:solidFill>
                  <a:srgbClr val="000000"/>
                </a:solidFill>
                <a:latin typeface="CongressSansLightStd"/>
              </a:rPr>
              <a:t>the Data Protection Act.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white"/>
                </a:solidFill>
                <a:latin typeface="Gotham-Black"/>
              </a:rPr>
              <a:t>Dealing with accidents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1716782" cy="1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9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Thank you and good luck.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896544" cy="37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60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There are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four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learning outcomes to this unit.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ongressSansLightStd"/>
            </a:endParaRPr>
          </a:p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1.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the health and safety responsibilities of employees and employers.</a:t>
            </a:r>
          </a:p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2.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the management of potential risks to health and safety on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 premises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of a retail business.</a:t>
            </a:r>
          </a:p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3.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the management of emergency procedures on the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premises of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retail business.</a:t>
            </a:r>
          </a:p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4.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the management of accidents in the retail environment.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management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risks to health and safety on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premises of a retail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20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824536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Legislation in place to protect employees, customers and visitors from harm includes </a:t>
            </a:r>
            <a:r>
              <a:rPr lang="en-GB" sz="1600" dirty="0" smtClean="0">
                <a:solidFill>
                  <a:srgbClr val="000000"/>
                </a:solidFill>
                <a:latin typeface="CongressSansLightStd"/>
              </a:rPr>
              <a:t>the </a:t>
            </a:r>
            <a:r>
              <a:rPr lang="en-GB" sz="1600" b="1" dirty="0" smtClean="0">
                <a:solidFill>
                  <a:srgbClr val="000000"/>
                </a:solidFill>
                <a:latin typeface="CongressSansStd-Bold"/>
                <a:hlinkClick r:id="rId2"/>
              </a:rPr>
              <a:t>Health </a:t>
            </a:r>
            <a:r>
              <a:rPr lang="en-GB" sz="1600" b="1" dirty="0">
                <a:solidFill>
                  <a:srgbClr val="000000"/>
                </a:solidFill>
                <a:latin typeface="CongressSansStd-Bold"/>
                <a:hlinkClick r:id="rId2"/>
              </a:rPr>
              <a:t>and Safety at Work Act (HASAWA)</a:t>
            </a:r>
            <a:r>
              <a:rPr lang="en-GB" sz="1600" dirty="0">
                <a:solidFill>
                  <a:srgbClr val="000000"/>
                </a:solidFill>
                <a:latin typeface="CongressSansLightStd"/>
                <a:hlinkClick r:id="rId2"/>
              </a:rPr>
              <a:t>, 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which says that premises must be safe </a:t>
            </a:r>
            <a:r>
              <a:rPr lang="en-GB" sz="1600" dirty="0" smtClean="0">
                <a:solidFill>
                  <a:srgbClr val="000000"/>
                </a:solidFill>
                <a:latin typeface="CongressSansLightStd"/>
              </a:rPr>
              <a:t>to work 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in, and safe for customers and visitors to be in. </a:t>
            </a:r>
            <a:endParaRPr lang="en-GB" sz="1600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CongressSansLightStd"/>
              </a:rPr>
              <a:t>Under 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this Act, colleagues must: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Follow the training they have received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Take reasonable care of their own and others’ health and safety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Co-operate with their employer on health and safety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Report if they think anyone’s health and safety is being put at risk</a:t>
            </a:r>
          </a:p>
          <a:p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Employers must: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Carry out a risk assessment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Provide training, equipment and protective clothing as needed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Provide toilets, washing facilities and drinking water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Provide first aid facilities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Insure employees and display the insurance certificate</a:t>
            </a:r>
          </a:p>
          <a:p>
            <a:r>
              <a:rPr lang="en-GB" sz="16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6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600" dirty="0">
                <a:solidFill>
                  <a:srgbClr val="000000"/>
                </a:solidFill>
                <a:latin typeface="CongressSansLightStd"/>
              </a:rPr>
              <a:t>Work with employees and health and safety representatives to protect everyone from harm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Gotham-Black"/>
              </a:rPr>
              <a:t>Health &amp;</a:t>
            </a:r>
            <a:r>
              <a:rPr lang="en-GB" dirty="0" smtClean="0">
                <a:solidFill>
                  <a:schemeClr val="bg1"/>
                </a:solidFill>
                <a:latin typeface="Gotham-Black"/>
              </a:rPr>
              <a:t> Safety legislation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928688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79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5040560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>
                <a:solidFill>
                  <a:srgbClr val="000000"/>
                </a:solidFill>
                <a:latin typeface="CongressSansLightStd"/>
              </a:rPr>
              <a:t>Another piece of relevant legislation is the </a:t>
            </a:r>
            <a:r>
              <a:rPr lang="en-GB" sz="3200" b="1" dirty="0">
                <a:solidFill>
                  <a:srgbClr val="000000"/>
                </a:solidFill>
                <a:latin typeface="CongressSansStd-Bold"/>
                <a:hlinkClick r:id="rId2"/>
              </a:rPr>
              <a:t>Reporting of Injuries, Diseases </a:t>
            </a:r>
            <a:r>
              <a:rPr lang="en-GB" sz="3200" b="1" dirty="0" smtClean="0">
                <a:solidFill>
                  <a:srgbClr val="000000"/>
                </a:solidFill>
                <a:latin typeface="CongressSansStd-Bold"/>
                <a:hlinkClick r:id="rId2"/>
              </a:rPr>
              <a:t>and Dangerous </a:t>
            </a:r>
            <a:r>
              <a:rPr lang="en-GB" sz="3200" b="1" dirty="0">
                <a:solidFill>
                  <a:srgbClr val="000000"/>
                </a:solidFill>
                <a:latin typeface="CongressSansStd-Bold"/>
                <a:hlinkClick r:id="rId2"/>
              </a:rPr>
              <a:t>Occurrences Regulations (RIDDOR) </a:t>
            </a:r>
            <a:endParaRPr lang="en-GB" sz="3200" b="1" dirty="0" smtClean="0">
              <a:solidFill>
                <a:srgbClr val="000000"/>
              </a:solidFill>
              <a:latin typeface="CongressSansStd-Bold"/>
            </a:endParaRPr>
          </a:p>
          <a:p>
            <a:r>
              <a:rPr lang="en-GB" sz="3200" dirty="0" smtClean="0">
                <a:solidFill>
                  <a:srgbClr val="000000"/>
                </a:solidFill>
                <a:latin typeface="CongressSansLightStd"/>
              </a:rPr>
              <a:t>which </a:t>
            </a:r>
            <a:r>
              <a:rPr lang="en-GB" sz="3200" dirty="0">
                <a:solidFill>
                  <a:srgbClr val="000000"/>
                </a:solidFill>
                <a:latin typeface="CongressSansLightStd"/>
              </a:rPr>
              <a:t>says that employers must:</a:t>
            </a:r>
          </a:p>
          <a:p>
            <a:r>
              <a:rPr lang="en-GB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Notify the enforcing authority without delay and complete an accident report within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ten days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of death or major injury to an employee or member of the public</a:t>
            </a:r>
          </a:p>
          <a:p>
            <a:r>
              <a:rPr lang="en-GB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Complete an accident report within ten days of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an accident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with causes an employee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to be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unable to work for more than three days</a:t>
            </a:r>
          </a:p>
          <a:p>
            <a:r>
              <a:rPr lang="en-GB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Complete a disease report when an employee suffers a reportable work-related disease</a:t>
            </a:r>
          </a:p>
          <a:p>
            <a:r>
              <a:rPr lang="en-GB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Report immediately and complete an accident report within ten days when something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dangerous happens which does not cause a reportable injury but clearly could have done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white"/>
                </a:solidFill>
                <a:latin typeface="Gotham-Black"/>
              </a:rPr>
              <a:t>Health &amp; Safety legislation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82474" cy="134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89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68052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A list of major injuries, dangerous occurrences and diseases that are reportable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is supplied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by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</a:t>
            </a: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 </a:t>
            </a:r>
            <a:r>
              <a:rPr lang="en-GB" dirty="0">
                <a:solidFill>
                  <a:srgbClr val="000000"/>
                </a:solidFill>
                <a:latin typeface="CongressSansLightStd"/>
                <a:hlinkClick r:id="rId2"/>
              </a:rPr>
              <a:t>Health and Safety Executive.</a:t>
            </a:r>
            <a:endParaRPr lang="en-GB" dirty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A third piece of relevant legislation is the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ngressSansStd-Bold"/>
                <a:hlinkClick r:id="rId3"/>
              </a:rPr>
              <a:t>Control </a:t>
            </a:r>
            <a:r>
              <a:rPr lang="en-GB" b="1" dirty="0">
                <a:solidFill>
                  <a:srgbClr val="000000"/>
                </a:solidFill>
                <a:latin typeface="CongressSansStd-Bold"/>
                <a:hlinkClick r:id="rId3"/>
              </a:rPr>
              <a:t>of Substances Hazardous to </a:t>
            </a:r>
            <a:r>
              <a:rPr lang="en-GB" b="1" dirty="0" smtClean="0">
                <a:solidFill>
                  <a:srgbClr val="000000"/>
                </a:solidFill>
                <a:latin typeface="CongressSansStd-Bold"/>
                <a:hlinkClick r:id="rId3"/>
              </a:rPr>
              <a:t>Health Regulations </a:t>
            </a:r>
            <a:r>
              <a:rPr lang="en-GB" b="1" dirty="0">
                <a:solidFill>
                  <a:srgbClr val="000000"/>
                </a:solidFill>
                <a:latin typeface="CongressSansStd-Bold"/>
                <a:hlinkClick r:id="rId3"/>
              </a:rPr>
              <a:t>(COSHH)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which require employers to control any substances that may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damage the health of colleagues or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customers.</a:t>
            </a: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Under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these regulations employers must:</a:t>
            </a:r>
          </a:p>
          <a:p>
            <a:r>
              <a:rPr lang="en-GB" sz="18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8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800" dirty="0">
                <a:solidFill>
                  <a:srgbClr val="000000"/>
                </a:solidFill>
                <a:latin typeface="CongressSansLightStd"/>
              </a:rPr>
              <a:t>Assess the risk</a:t>
            </a:r>
          </a:p>
          <a:p>
            <a:r>
              <a:rPr lang="en-GB" sz="18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8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800" dirty="0">
                <a:solidFill>
                  <a:srgbClr val="000000"/>
                </a:solidFill>
                <a:latin typeface="CongressSansLightStd"/>
              </a:rPr>
              <a:t>Decide how to prevent or reduce the risk</a:t>
            </a:r>
          </a:p>
          <a:p>
            <a:r>
              <a:rPr lang="en-GB" sz="18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8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800" dirty="0">
                <a:solidFill>
                  <a:srgbClr val="000000"/>
                </a:solidFill>
                <a:latin typeface="CongressSansLightStd"/>
              </a:rPr>
              <a:t>Monitor exposure to the risk</a:t>
            </a:r>
          </a:p>
          <a:p>
            <a:r>
              <a:rPr lang="en-GB" sz="1800" dirty="0">
                <a:solidFill>
                  <a:srgbClr val="00ADCD"/>
                </a:solidFill>
                <a:latin typeface="ZapfDingbatsITC"/>
              </a:rPr>
              <a:t>✓</a:t>
            </a:r>
            <a:r>
              <a:rPr lang="en-GB" sz="1800" b="1" dirty="0">
                <a:solidFill>
                  <a:srgbClr val="00ADCD"/>
                </a:solidFill>
                <a:latin typeface="CongressSansStd-Bold"/>
              </a:rPr>
              <a:t>✓</a:t>
            </a:r>
            <a:r>
              <a:rPr lang="en-GB" sz="1800" dirty="0">
                <a:solidFill>
                  <a:srgbClr val="000000"/>
                </a:solidFill>
                <a:latin typeface="CongressSansLightStd"/>
              </a:rPr>
              <a:t>Ensure colleagues are properly informed, trained and supervised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prstClr val="white"/>
                </a:solidFill>
                <a:latin typeface="Gotham-Black"/>
              </a:rPr>
              <a:t>Health &amp; Safety legislation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62063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87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73278"/>
            <a:ext cx="7408333" cy="4108049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In a large organisation there will </a:t>
            </a:r>
            <a:r>
              <a:rPr lang="en-GB" b="1" dirty="0" smtClean="0">
                <a:solidFill>
                  <a:srgbClr val="00ADCD"/>
                </a:solidFill>
                <a:latin typeface="CongressSansStd-Bold"/>
              </a:rPr>
              <a:t>be people 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with specific </a:t>
            </a:r>
            <a:r>
              <a:rPr lang="en-GB" b="1" dirty="0" smtClean="0">
                <a:solidFill>
                  <a:srgbClr val="00ADCD"/>
                </a:solidFill>
                <a:latin typeface="CongressSansStd-Bold"/>
              </a:rPr>
              <a:t>responsibilities in 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relation to health and safety.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In smaller organisations these roles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will often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be combined.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Fire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wardens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help to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evacuate the premises in the event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of an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emergency, checking that the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area they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are responsible for is clear of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people before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they leave the building.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First aiders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must receive adequate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training which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is regularly updated as they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are responsible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for initial care in the event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of an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accident or illness.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Health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and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safety representatives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are usually chosen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to cover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an area of the premises and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attend meetings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to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discuss health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and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safety issues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Through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these meetings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 health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and safety representatives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ensure that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legislation and company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policy on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health and safety is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understood, implemented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and monitored.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Gotham-Black"/>
              </a:rPr>
              <a:t>Roles and responsibilities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70261" cy="194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38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50912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Employers must carry out </a:t>
            </a:r>
            <a:r>
              <a:rPr lang="en-GB" b="1" dirty="0" smtClean="0">
                <a:solidFill>
                  <a:srgbClr val="00ADCD"/>
                </a:solidFill>
                <a:latin typeface="CongressSansStd-Bold"/>
              </a:rPr>
              <a:t>risk assessments 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at regular </a:t>
            </a:r>
            <a:r>
              <a:rPr lang="en-GB" b="1" dirty="0" smtClean="0">
                <a:solidFill>
                  <a:srgbClr val="00ADCD"/>
                </a:solidFill>
                <a:latin typeface="CongressSansStd-Bold"/>
              </a:rPr>
              <a:t>intervals and 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also if the level of risk alters. </a:t>
            </a:r>
            <a:endParaRPr lang="en-GB" b="1" dirty="0" smtClean="0">
              <a:solidFill>
                <a:srgbClr val="00ADCD"/>
              </a:solidFill>
              <a:latin typeface="CongressSansStd-Bol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When carrying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out risk assessments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employers must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identify the hazards, decide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who might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be harmed and how, evaluate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 risks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and decide on precautions,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record their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findings and implement them.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Risk assessments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must be regularly reviewed.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Serious accidents must be reported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under RIDDOR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, but all accidents, however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trivial, must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be recorded, as must near misses.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These records must be analysed in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order that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trends can be identified and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 appropriate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action taken before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 serious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incident occurs.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One of the best ways to manage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potential risks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is to make sure that all colleagues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are so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well trained and briefed on health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and safety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and emergency procedures that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in the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event of an emergency they are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able to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take the correct action instinctively.</a:t>
            </a:r>
          </a:p>
          <a:p>
            <a:r>
              <a:rPr lang="en-GB" dirty="0">
                <a:solidFill>
                  <a:srgbClr val="000000"/>
                </a:solidFill>
                <a:latin typeface="CongressSansLightStd"/>
              </a:rPr>
              <a:t>Training and briefing staff can be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carried out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off the job through </a:t>
            </a:r>
            <a:r>
              <a:rPr lang="en-GB" b="1" dirty="0" smtClean="0">
                <a:solidFill>
                  <a:srgbClr val="000000"/>
                </a:solidFill>
                <a:latin typeface="CongressSansStd-Bold"/>
              </a:rPr>
              <a:t>workshops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, </a:t>
            </a:r>
            <a:r>
              <a:rPr lang="en-GB" b="1" dirty="0" smtClean="0">
                <a:solidFill>
                  <a:srgbClr val="000000"/>
                </a:solidFill>
                <a:latin typeface="CongressSansStd-Bold"/>
              </a:rPr>
              <a:t>information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sheets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,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distance </a:t>
            </a:r>
            <a:r>
              <a:rPr lang="en-GB" b="1" dirty="0" smtClean="0">
                <a:solidFill>
                  <a:srgbClr val="000000"/>
                </a:solidFill>
                <a:latin typeface="CongressSansStd-Bold"/>
              </a:rPr>
              <a:t>learning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, </a:t>
            </a:r>
            <a:r>
              <a:rPr lang="en-GB" b="1" dirty="0" smtClean="0">
                <a:solidFill>
                  <a:srgbClr val="000000"/>
                </a:solidFill>
                <a:latin typeface="CongressSansStd-Bold"/>
              </a:rPr>
              <a:t>the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internet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,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books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,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video and </a:t>
            </a:r>
            <a:r>
              <a:rPr lang="en-GB" b="1" dirty="0" smtClean="0">
                <a:solidFill>
                  <a:srgbClr val="000000"/>
                </a:solidFill>
                <a:latin typeface="CongressSansStd-Bold"/>
              </a:rPr>
              <a:t>audio resources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or on the job through </a:t>
            </a:r>
            <a:r>
              <a:rPr lang="en-GB" b="1" dirty="0" smtClean="0">
                <a:solidFill>
                  <a:srgbClr val="000000"/>
                </a:solidFill>
                <a:latin typeface="CongressSansStd-Bold"/>
              </a:rPr>
              <a:t>role play </a:t>
            </a:r>
            <a:r>
              <a:rPr lang="en-GB" b="1" dirty="0">
                <a:solidFill>
                  <a:srgbClr val="000000"/>
                </a:solidFill>
                <a:latin typeface="CongressSansStd-Bold"/>
              </a:rPr>
              <a:t>and fire drills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Gotham-Black"/>
              </a:rPr>
              <a:t>Managing potential risks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395413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0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46449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Every premise must have a policy and procedure for dealing </a:t>
            </a:r>
            <a:r>
              <a:rPr lang="en-GB" b="1" dirty="0" smtClean="0">
                <a:solidFill>
                  <a:srgbClr val="00ADCD"/>
                </a:solidFill>
                <a:latin typeface="CongressSansStd-Bold"/>
              </a:rPr>
              <a:t>with emergencies 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such as bomb threats and fire. </a:t>
            </a:r>
            <a:endParaRPr lang="en-GB" b="1" dirty="0" smtClean="0">
              <a:solidFill>
                <a:srgbClr val="00ADCD"/>
              </a:solidFill>
              <a:latin typeface="CongressSansStd-Bol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This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procedure will cover how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to raise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alarm, how to evacuate the building, the location of fire exits, the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assembly points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, the location of fire fighting equipment and how and when to use it.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Although these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procedures will differ, they will have certain things in common which it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is important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that you know, as an emergency may occur on your first day in a new job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or when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you are in a shop as a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customer.</a:t>
            </a: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Basically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in the event of an emergency get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out of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building, call the fire service out and stay out of the building until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told it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is safe to return.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Gotham-Black"/>
              </a:rPr>
              <a:t>Emergency procedures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01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90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5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00ADCD"/>
                </a:solidFill>
                <a:latin typeface="CongressSansStd-Bold"/>
              </a:rPr>
              <a:t>In the year 2009/10 the Health and Safety Executive statistics show </a:t>
            </a:r>
            <a:r>
              <a:rPr lang="en-GB" b="1" dirty="0" smtClean="0">
                <a:solidFill>
                  <a:srgbClr val="00ADCD"/>
                </a:solidFill>
                <a:latin typeface="CongressSansStd-Bold"/>
              </a:rPr>
              <a:t>that over 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2000 major injuries and over 8500 reportable injuries occurred in </a:t>
            </a:r>
            <a:r>
              <a:rPr lang="en-GB" b="1" dirty="0" smtClean="0">
                <a:solidFill>
                  <a:srgbClr val="00ADCD"/>
                </a:solidFill>
                <a:latin typeface="CongressSansStd-Bold"/>
              </a:rPr>
              <a:t>the wholesale </a:t>
            </a:r>
            <a:r>
              <a:rPr lang="en-GB" b="1" dirty="0">
                <a:solidFill>
                  <a:srgbClr val="00ADCD"/>
                </a:solidFill>
                <a:latin typeface="CongressSansStd-Bold"/>
              </a:rPr>
              <a:t>and retail industry. </a:t>
            </a:r>
            <a:endParaRPr lang="en-GB" b="1" dirty="0" smtClean="0">
              <a:solidFill>
                <a:srgbClr val="00ADCD"/>
              </a:solidFill>
              <a:latin typeface="CongressSansStd-Bol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types of accident which typically occur on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retail premises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include slips, trips and falls, injuries from lifting and manual handling,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cuts and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burns. </a:t>
            </a:r>
            <a:endParaRPr lang="en-GB" dirty="0" smtClean="0">
              <a:solidFill>
                <a:srgbClr val="000000"/>
              </a:solidFill>
              <a:latin typeface="CongressSansLightStd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These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injuries will have been dealt with in the first instance by the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first aid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personnel and, where necessary, procedures for calling in ambulance crews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or directing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the injured to seek medical attention.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Gotham-Black"/>
              </a:rPr>
              <a:t>Dealing with </a:t>
            </a:r>
            <a:r>
              <a:rPr lang="en-GB" dirty="0" smtClean="0">
                <a:solidFill>
                  <a:schemeClr val="bg1"/>
                </a:solidFill>
                <a:latin typeface="Gotham-Black"/>
              </a:rPr>
              <a:t>accidents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5"/>
            <a:ext cx="1512168" cy="19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038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1197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Understanding the management of risks to health and safety on the premises of a retail business</vt:lpstr>
      <vt:lpstr>Understanding the management of risks to health and safety on the premises of a retail business</vt:lpstr>
      <vt:lpstr>Health &amp; Safety legislation </vt:lpstr>
      <vt:lpstr>Health &amp; Safety legislation </vt:lpstr>
      <vt:lpstr>Health &amp; Safety legislation </vt:lpstr>
      <vt:lpstr>Roles and responsibilities</vt:lpstr>
      <vt:lpstr>Managing potential risks</vt:lpstr>
      <vt:lpstr>Emergency procedures</vt:lpstr>
      <vt:lpstr>Dealing with accidents</vt:lpstr>
      <vt:lpstr>Dealing with accidents</vt:lpstr>
      <vt:lpstr>THE END</vt:lpstr>
    </vt:vector>
  </TitlesOfParts>
  <Company>Hamilton Rentals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management of risks to health and safety on the premises of a retail business</dc:title>
  <dc:creator>HR</dc:creator>
  <cp:lastModifiedBy>HR</cp:lastModifiedBy>
  <cp:revision>16</cp:revision>
  <dcterms:created xsi:type="dcterms:W3CDTF">2012-03-28T17:44:28Z</dcterms:created>
  <dcterms:modified xsi:type="dcterms:W3CDTF">2012-03-28T18:21:27Z</dcterms:modified>
</cp:coreProperties>
</file>