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2"/>
  </p:sldMasterIdLst>
  <p:notesMasterIdLst>
    <p:notesMasterId r:id="rId16"/>
  </p:notesMasterIdLst>
  <p:sldIdLst>
    <p:sldId id="256" r:id="rId3"/>
    <p:sldId id="257" r:id="rId4"/>
    <p:sldId id="258" r:id="rId5"/>
    <p:sldId id="259" r:id="rId6"/>
    <p:sldId id="270" r:id="rId7"/>
    <p:sldId id="271" r:id="rId8"/>
    <p:sldId id="272" r:id="rId9"/>
    <p:sldId id="273" r:id="rId10"/>
    <p:sldId id="275" r:id="rId11"/>
    <p:sldId id="276" r:id="rId12"/>
    <p:sldId id="277" r:id="rId13"/>
    <p:sldId id="274"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A7A704-9F1C-4FD3-85D1-57AF2D7FD0E8}" type="datetimeFigureOut">
              <a:rPr lang="en-US" smtClean="0"/>
              <a:pPr/>
              <a:t>3/29/2012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BFB8C-BBFF-4397-A51C-1E92596422A9}" type="slidenum">
              <a:rPr lang="en-US" smtClean="0"/>
              <a:pPr/>
              <a:t>‹#›</a:t>
            </a:fld>
            <a:endParaRPr lang="en-US" dirty="0"/>
          </a:p>
        </p:txBody>
      </p:sp>
    </p:spTree>
    <p:extLst>
      <p:ext uri="{BB962C8B-B14F-4D97-AF65-F5344CB8AC3E}">
        <p14:creationId xmlns:p14="http://schemas.microsoft.com/office/powerpoint/2010/main" val="2306995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7" name="Date Placeholder 6"/>
          <p:cNvSpPr>
            <a:spLocks noGrp="1"/>
          </p:cNvSpPr>
          <p:nvPr>
            <p:ph type="dt" sz="half" idx="10"/>
          </p:nvPr>
        </p:nvSpPr>
        <p:spPr/>
        <p:txBody>
          <a:bodyPr/>
          <a:lstStyle>
            <a:extLst/>
          </a:lstStyle>
          <a:p>
            <a:fld id="{D80A4771-C6EF-4B99-81F4-D30BE4E017A0}" type="datetimeFigureOut">
              <a:rPr lang="en-US" smtClean="0"/>
              <a:pPr/>
              <a:t>3/29/2012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D80A4771-C6EF-4B99-81F4-D30BE4E017A0}" type="datetimeFigureOut">
              <a:rPr lang="en-US" smtClean="0"/>
              <a:pPr/>
              <a:t>3/29/2012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D80A4771-C6EF-4B99-81F4-D30BE4E017A0}" type="datetimeFigureOut">
              <a:rPr lang="en-US" smtClean="0"/>
              <a:pPr/>
              <a:t>3/29/2012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D80A4771-C6EF-4B99-81F4-D30BE4E017A0}" type="datetimeFigureOut">
              <a:rPr lang="en-US" smtClean="0"/>
              <a:pPr/>
              <a:t>3/29/2012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D80A4771-C6EF-4B99-81F4-D30BE4E017A0}" type="datetimeFigureOut">
              <a:rPr lang="en-US" smtClean="0"/>
              <a:pPr/>
              <a:t>3/29/2012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D80A4771-C6EF-4B99-81F4-D30BE4E017A0}" type="datetimeFigureOut">
              <a:rPr lang="en-US" smtClean="0"/>
              <a:pPr/>
              <a:t>3/29/2012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D80A4771-C6EF-4B99-81F4-D30BE4E017A0}" type="datetimeFigureOut">
              <a:rPr lang="en-US" smtClean="0"/>
              <a:pPr/>
              <a:t>3/29/2012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D80A4771-C6EF-4B99-81F4-D30BE4E017A0}" type="datetimeFigureOut">
              <a:rPr lang="en-US" smtClean="0"/>
              <a:pPr/>
              <a:t>3/29/2012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Date Placeholder 1"/>
          <p:cNvSpPr>
            <a:spLocks noGrp="1"/>
          </p:cNvSpPr>
          <p:nvPr>
            <p:ph type="dt" sz="half" idx="10"/>
          </p:nvPr>
        </p:nvSpPr>
        <p:spPr/>
        <p:txBody>
          <a:bodyPr/>
          <a:lstStyle>
            <a:extLst/>
          </a:lstStyle>
          <a:p>
            <a:fld id="{D80A4771-C6EF-4B99-81F4-D30BE4E017A0}" type="datetimeFigureOut">
              <a:rPr lang="en-US" smtClean="0"/>
              <a:pPr/>
              <a:t>3/29/2012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D80A4771-C6EF-4B99-81F4-D30BE4E017A0}" type="datetimeFigureOut">
              <a:rPr lang="en-US" smtClean="0"/>
              <a:pPr/>
              <a:t>3/29/2012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D80A4771-C6EF-4B99-81F4-D30BE4E017A0}" type="datetimeFigureOut">
              <a:rPr lang="en-US" smtClean="0"/>
              <a:pPr/>
              <a:t>3/29/2012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smtClean="0"/>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lang="en-US" noProof="1" smtClean="0"/>
              <a:t>Click to edit Master title style</a:t>
            </a:r>
            <a:endParaRPr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pPr algn="r"/>
            <a:fld id="{D80A4771-C6EF-4B99-81F4-D30BE4E017A0}" type="datetimeFigureOut">
              <a:rPr lang="en-US" smtClean="0"/>
              <a:pPr algn="r"/>
              <a:t>3/29/2012</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pPr algn="ctr"/>
            <a:fld id="{990B41CA-569D-40E7-8E58-026C0338B2C8}" type="slidenum">
              <a:rPr lang="en-US" smtClean="0"/>
              <a:pPr algn="ctr"/>
              <a:t>‹#›</a:t>
            </a:fld>
            <a:endParaRPr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en.wikipedia.org/wiki/Police_and_Criminal_Evidence_Act_198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5608" y="435936"/>
            <a:ext cx="7406640" cy="2056960"/>
          </a:xfrm>
        </p:spPr>
        <p:txBody>
          <a:bodyPr>
            <a:normAutofit fontScale="90000"/>
          </a:bodyPr>
          <a:lstStyle/>
          <a:p>
            <a:r>
              <a:rPr lang="en-GB" dirty="0" smtClean="0">
                <a:solidFill>
                  <a:srgbClr val="0DB24C"/>
                </a:solidFill>
                <a:latin typeface="Gotham-Black"/>
              </a:rPr>
              <a:t>UNIT 353: Understanding security and loss prevention in a </a:t>
            </a:r>
            <a:r>
              <a:rPr lang="en-GB" dirty="0">
                <a:solidFill>
                  <a:srgbClr val="0DB24C"/>
                </a:solidFill>
                <a:latin typeface="Gotham-Black"/>
              </a:rPr>
              <a:t>retail </a:t>
            </a:r>
            <a:r>
              <a:rPr lang="en-GB" dirty="0" smtClean="0">
                <a:solidFill>
                  <a:srgbClr val="0DB24C"/>
                </a:solidFill>
                <a:latin typeface="Gotham-Black"/>
              </a:rPr>
              <a:t>business</a:t>
            </a:r>
            <a:endParaRPr lang="en-US" dirty="0"/>
          </a:p>
        </p:txBody>
      </p:sp>
      <p:sp>
        <p:nvSpPr>
          <p:cNvPr id="3" name="Subtitle 2"/>
          <p:cNvSpPr>
            <a:spLocks noGrp="1"/>
          </p:cNvSpPr>
          <p:nvPr>
            <p:ph type="subTitle" idx="1"/>
          </p:nvPr>
        </p:nvSpPr>
        <p:spPr>
          <a:xfrm>
            <a:off x="1432560" y="2492896"/>
            <a:ext cx="7406640" cy="1109768"/>
          </a:xfrm>
        </p:spPr>
        <p:txBody>
          <a:bodyPr/>
          <a:lstStyle/>
          <a:p>
            <a:r>
              <a:rPr lang="en-US" dirty="0" smtClean="0"/>
              <a:t>Presented by </a:t>
            </a:r>
            <a:r>
              <a:rPr lang="en-US" dirty="0" smtClean="0"/>
              <a:t>Bill Haining</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1700" y="3140968"/>
            <a:ext cx="5494378"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solidFill>
                  <a:srgbClr val="0DB24C"/>
                </a:solidFill>
                <a:latin typeface="Gotham-Black"/>
              </a:rPr>
              <a:t>Dealing with security incidents</a:t>
            </a:r>
            <a:endParaRPr lang="en-GB" dirty="0"/>
          </a:p>
        </p:txBody>
      </p:sp>
      <p:sp>
        <p:nvSpPr>
          <p:cNvPr id="3" name="Content Placeholder 2"/>
          <p:cNvSpPr>
            <a:spLocks noGrp="1"/>
          </p:cNvSpPr>
          <p:nvPr>
            <p:ph idx="1"/>
          </p:nvPr>
        </p:nvSpPr>
        <p:spPr>
          <a:xfrm>
            <a:off x="1115616" y="1268759"/>
            <a:ext cx="7818072" cy="5378363"/>
          </a:xfrm>
        </p:spPr>
        <p:txBody>
          <a:bodyPr>
            <a:normAutofit fontScale="55000" lnSpcReduction="20000"/>
          </a:bodyPr>
          <a:lstStyle/>
          <a:p>
            <a:r>
              <a:rPr lang="en-GB" sz="4200" b="1" dirty="0">
                <a:latin typeface="CongressSansLightStd"/>
              </a:rPr>
              <a:t>Security staff and management </a:t>
            </a:r>
            <a:r>
              <a:rPr lang="en-GB" sz="4200" dirty="0">
                <a:latin typeface="CongressSansLightStd"/>
              </a:rPr>
              <a:t>have </a:t>
            </a:r>
            <a:r>
              <a:rPr lang="en-GB" sz="4200" dirty="0" smtClean="0">
                <a:latin typeface="CongressSansLightStd"/>
              </a:rPr>
              <a:t>the authority </a:t>
            </a:r>
            <a:r>
              <a:rPr lang="en-GB" sz="4200" dirty="0">
                <a:latin typeface="CongressSansLightStd"/>
              </a:rPr>
              <a:t>to arrest a suspect and to </a:t>
            </a:r>
            <a:r>
              <a:rPr lang="en-GB" sz="4200" dirty="0" smtClean="0">
                <a:latin typeface="CongressSansLightStd"/>
              </a:rPr>
              <a:t>ask them </a:t>
            </a:r>
            <a:r>
              <a:rPr lang="en-GB" sz="4200" dirty="0">
                <a:latin typeface="CongressSansLightStd"/>
              </a:rPr>
              <a:t>to empty their pockets or </a:t>
            </a:r>
            <a:r>
              <a:rPr lang="en-GB" sz="4200" dirty="0" smtClean="0">
                <a:latin typeface="CongressSansLightStd"/>
              </a:rPr>
              <a:t>bags, but </a:t>
            </a:r>
            <a:r>
              <a:rPr lang="en-GB" sz="4200" dirty="0">
                <a:latin typeface="CongressSansLightStd"/>
              </a:rPr>
              <a:t>do not have the authority to insist.</a:t>
            </a:r>
          </a:p>
          <a:p>
            <a:r>
              <a:rPr lang="en-GB" sz="4200" b="1" dirty="0">
                <a:latin typeface="CongressSansLightStd"/>
              </a:rPr>
              <a:t>Searching someone without </a:t>
            </a:r>
            <a:r>
              <a:rPr lang="en-GB" sz="4200" b="1" dirty="0" smtClean="0">
                <a:latin typeface="CongressSansLightStd"/>
              </a:rPr>
              <a:t>permission risks </a:t>
            </a:r>
            <a:r>
              <a:rPr lang="en-GB" sz="4200" b="1" dirty="0">
                <a:latin typeface="CongressSansLightStd"/>
              </a:rPr>
              <a:t>an assault charge</a:t>
            </a:r>
            <a:r>
              <a:rPr lang="en-GB" sz="4200" dirty="0">
                <a:latin typeface="CongressSansLightStd"/>
              </a:rPr>
              <a:t> so make </a:t>
            </a:r>
            <a:r>
              <a:rPr lang="en-GB" sz="4200" dirty="0" smtClean="0">
                <a:latin typeface="CongressSansLightStd"/>
              </a:rPr>
              <a:t>sure there </a:t>
            </a:r>
            <a:r>
              <a:rPr lang="en-GB" sz="4200" dirty="0">
                <a:latin typeface="CongressSansLightStd"/>
              </a:rPr>
              <a:t>is a third person present, </a:t>
            </a:r>
            <a:r>
              <a:rPr lang="en-GB" sz="4200" dirty="0" smtClean="0">
                <a:latin typeface="CongressSansLightStd"/>
              </a:rPr>
              <a:t>especially if </a:t>
            </a:r>
            <a:r>
              <a:rPr lang="en-GB" sz="4200" dirty="0">
                <a:latin typeface="CongressSansLightStd"/>
              </a:rPr>
              <a:t>the suspect is of the opposite sex.</a:t>
            </a:r>
          </a:p>
          <a:p>
            <a:r>
              <a:rPr lang="en-GB" sz="4200" dirty="0">
                <a:latin typeface="CongressSansLightStd"/>
              </a:rPr>
              <a:t>Remember, this applies if the </a:t>
            </a:r>
            <a:r>
              <a:rPr lang="en-GB" sz="4200" dirty="0" smtClean="0">
                <a:latin typeface="CongressSansLightStd"/>
              </a:rPr>
              <a:t>suspect is </a:t>
            </a:r>
            <a:r>
              <a:rPr lang="en-GB" sz="4200" dirty="0">
                <a:latin typeface="CongressSansLightStd"/>
              </a:rPr>
              <a:t>a member of staff just as much as </a:t>
            </a:r>
            <a:r>
              <a:rPr lang="en-GB" sz="4200" dirty="0" smtClean="0">
                <a:latin typeface="CongressSansLightStd"/>
              </a:rPr>
              <a:t>a member </a:t>
            </a:r>
            <a:r>
              <a:rPr lang="en-GB" sz="4200" dirty="0">
                <a:latin typeface="CongressSansLightStd"/>
              </a:rPr>
              <a:t>of the public; once </a:t>
            </a:r>
            <a:r>
              <a:rPr lang="en-GB" sz="4200" dirty="0" smtClean="0">
                <a:latin typeface="CongressSansLightStd"/>
              </a:rPr>
              <a:t>suspected of </a:t>
            </a:r>
            <a:r>
              <a:rPr lang="en-GB" sz="4200" dirty="0">
                <a:latin typeface="CongressSansLightStd"/>
              </a:rPr>
              <a:t>theft or fraud, the member of </a:t>
            </a:r>
            <a:r>
              <a:rPr lang="en-GB" sz="4200" dirty="0" smtClean="0">
                <a:latin typeface="CongressSansLightStd"/>
              </a:rPr>
              <a:t>staff must </a:t>
            </a:r>
            <a:r>
              <a:rPr lang="en-GB" sz="4200" dirty="0">
                <a:latin typeface="CongressSansLightStd"/>
              </a:rPr>
              <a:t>be treated in accordance </a:t>
            </a:r>
            <a:r>
              <a:rPr lang="en-GB" sz="4200" dirty="0" smtClean="0">
                <a:latin typeface="CongressSansLightStd"/>
              </a:rPr>
              <a:t>with </a:t>
            </a:r>
            <a:r>
              <a:rPr lang="en-GB" sz="4200" b="1" dirty="0" smtClean="0">
                <a:latin typeface="CongressSansLightStd"/>
              </a:rPr>
              <a:t>PACE</a:t>
            </a:r>
            <a:r>
              <a:rPr lang="en-GB" sz="4200" dirty="0">
                <a:latin typeface="CongressSansLightStd"/>
              </a:rPr>
              <a:t>. </a:t>
            </a:r>
            <a:endParaRPr lang="en-GB" sz="4200" dirty="0" smtClean="0">
              <a:latin typeface="CongressSansLightStd"/>
            </a:endParaRPr>
          </a:p>
          <a:p>
            <a:r>
              <a:rPr lang="en-GB" sz="4200" b="1" dirty="0" smtClean="0">
                <a:latin typeface="CongressSansLightStd"/>
              </a:rPr>
              <a:t>Be </a:t>
            </a:r>
            <a:r>
              <a:rPr lang="en-GB" sz="4200" b="1" dirty="0">
                <a:latin typeface="CongressSansLightStd"/>
              </a:rPr>
              <a:t>careful not to disclose </a:t>
            </a:r>
            <a:r>
              <a:rPr lang="en-GB" sz="4200" b="1" dirty="0" smtClean="0">
                <a:latin typeface="CongressSansLightStd"/>
              </a:rPr>
              <a:t>the personal </a:t>
            </a:r>
            <a:r>
              <a:rPr lang="en-GB" sz="4200" b="1" dirty="0">
                <a:latin typeface="CongressSansLightStd"/>
              </a:rPr>
              <a:t>details </a:t>
            </a:r>
            <a:r>
              <a:rPr lang="en-GB" sz="4200" dirty="0">
                <a:latin typeface="CongressSansLightStd"/>
              </a:rPr>
              <a:t>of colleagues to </a:t>
            </a:r>
            <a:r>
              <a:rPr lang="en-GB" sz="4200" dirty="0" smtClean="0">
                <a:latin typeface="CongressSansLightStd"/>
              </a:rPr>
              <a:t>anyone other </a:t>
            </a:r>
            <a:r>
              <a:rPr lang="en-GB" sz="4200" dirty="0">
                <a:latin typeface="CongressSansLightStd"/>
              </a:rPr>
              <a:t>than the police as this may </a:t>
            </a:r>
            <a:r>
              <a:rPr lang="en-GB" sz="4200" dirty="0" smtClean="0">
                <a:latin typeface="CongressSansLightStd"/>
              </a:rPr>
              <a:t>cause problems </a:t>
            </a:r>
            <a:r>
              <a:rPr lang="en-GB" sz="4200" dirty="0">
                <a:latin typeface="CongressSansLightStd"/>
              </a:rPr>
              <a:t>in the future</a:t>
            </a:r>
            <a:r>
              <a:rPr lang="en-GB" dirty="0">
                <a:latin typeface="CongressSansLightStd"/>
              </a:rPr>
              <a:t>.</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41826"/>
            <a:ext cx="1017587" cy="1205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953492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06090"/>
          </a:xfrm>
        </p:spPr>
        <p:txBody>
          <a:bodyPr>
            <a:normAutofit fontScale="90000"/>
          </a:bodyPr>
          <a:lstStyle/>
          <a:p>
            <a:r>
              <a:rPr lang="en-GB" sz="4000" b="1" dirty="0">
                <a:solidFill>
                  <a:srgbClr val="0DB24C"/>
                </a:solidFill>
                <a:latin typeface="Gotham-Black"/>
              </a:rPr>
              <a:t>Dealing with security incidents</a:t>
            </a:r>
            <a:endParaRPr lang="en-GB" sz="4000" b="1" dirty="0"/>
          </a:p>
        </p:txBody>
      </p:sp>
      <p:sp>
        <p:nvSpPr>
          <p:cNvPr id="3" name="Content Placeholder 2"/>
          <p:cNvSpPr>
            <a:spLocks noGrp="1"/>
          </p:cNvSpPr>
          <p:nvPr>
            <p:ph idx="1"/>
          </p:nvPr>
        </p:nvSpPr>
        <p:spPr>
          <a:xfrm>
            <a:off x="1187624" y="980728"/>
            <a:ext cx="7746064" cy="5267672"/>
          </a:xfrm>
        </p:spPr>
        <p:txBody>
          <a:bodyPr>
            <a:normAutofit fontScale="62500" lnSpcReduction="20000"/>
          </a:bodyPr>
          <a:lstStyle/>
          <a:p>
            <a:r>
              <a:rPr lang="en-GB" b="1" dirty="0">
                <a:latin typeface="CongressSansLightStd"/>
              </a:rPr>
              <a:t>Threatening and violent behaviour </a:t>
            </a:r>
            <a:r>
              <a:rPr lang="en-GB" dirty="0" smtClean="0">
                <a:latin typeface="CongressSansLightStd"/>
              </a:rPr>
              <a:t>may occur </a:t>
            </a:r>
            <a:r>
              <a:rPr lang="en-GB" dirty="0">
                <a:latin typeface="CongressSansLightStd"/>
              </a:rPr>
              <a:t>in a number of different types </a:t>
            </a:r>
            <a:r>
              <a:rPr lang="en-GB" dirty="0" smtClean="0">
                <a:latin typeface="CongressSansLightStd"/>
              </a:rPr>
              <a:t>of situation</a:t>
            </a:r>
            <a:r>
              <a:rPr lang="en-GB" dirty="0">
                <a:latin typeface="CongressSansLightStd"/>
              </a:rPr>
              <a:t>. </a:t>
            </a:r>
            <a:endParaRPr lang="en-GB" dirty="0" smtClean="0">
              <a:latin typeface="CongressSansLightStd"/>
            </a:endParaRPr>
          </a:p>
          <a:p>
            <a:r>
              <a:rPr lang="en-GB" b="1" dirty="0" smtClean="0">
                <a:latin typeface="CongressSansLightStd"/>
              </a:rPr>
              <a:t>When </a:t>
            </a:r>
            <a:r>
              <a:rPr lang="en-GB" b="1" dirty="0">
                <a:latin typeface="CongressSansLightStd"/>
              </a:rPr>
              <a:t>a customer </a:t>
            </a:r>
            <a:r>
              <a:rPr lang="en-GB" dirty="0">
                <a:latin typeface="CongressSansLightStd"/>
              </a:rPr>
              <a:t>is asked </a:t>
            </a:r>
            <a:r>
              <a:rPr lang="en-GB" dirty="0" smtClean="0">
                <a:latin typeface="CongressSansLightStd"/>
              </a:rPr>
              <a:t>to provide </a:t>
            </a:r>
            <a:r>
              <a:rPr lang="en-GB" b="1" dirty="0">
                <a:latin typeface="CongressSansLightStd"/>
              </a:rPr>
              <a:t>proof of age </a:t>
            </a:r>
            <a:r>
              <a:rPr lang="en-GB" dirty="0">
                <a:latin typeface="CongressSansLightStd"/>
              </a:rPr>
              <a:t>in order to </a:t>
            </a:r>
            <a:r>
              <a:rPr lang="en-GB" dirty="0" smtClean="0">
                <a:latin typeface="CongressSansLightStd"/>
              </a:rPr>
              <a:t>purchase age-restricted </a:t>
            </a:r>
            <a:r>
              <a:rPr lang="en-GB" dirty="0">
                <a:latin typeface="CongressSansLightStd"/>
              </a:rPr>
              <a:t>products, </a:t>
            </a:r>
            <a:r>
              <a:rPr lang="en-GB" dirty="0" smtClean="0">
                <a:latin typeface="CongressSansLightStd"/>
              </a:rPr>
              <a:t>particularly alcohol</a:t>
            </a:r>
            <a:r>
              <a:rPr lang="en-GB" dirty="0">
                <a:latin typeface="CongressSansLightStd"/>
              </a:rPr>
              <a:t>, they may react </a:t>
            </a:r>
            <a:r>
              <a:rPr lang="en-GB" b="1" dirty="0">
                <a:latin typeface="CongressSansLightStd"/>
              </a:rPr>
              <a:t>aggressively</a:t>
            </a:r>
            <a:r>
              <a:rPr lang="en-GB" dirty="0">
                <a:latin typeface="CongressSansLightStd"/>
              </a:rPr>
              <a:t> </a:t>
            </a:r>
            <a:r>
              <a:rPr lang="en-GB" dirty="0" smtClean="0">
                <a:latin typeface="CongressSansLightStd"/>
              </a:rPr>
              <a:t>if they </a:t>
            </a:r>
            <a:r>
              <a:rPr lang="en-GB" dirty="0">
                <a:latin typeface="CongressSansLightStd"/>
              </a:rPr>
              <a:t>are unable to produce it</a:t>
            </a:r>
            <a:r>
              <a:rPr lang="en-GB" dirty="0" smtClean="0">
                <a:latin typeface="CongressSansLightStd"/>
              </a:rPr>
              <a:t>.</a:t>
            </a:r>
          </a:p>
          <a:p>
            <a:r>
              <a:rPr lang="en-GB" dirty="0" smtClean="0">
                <a:latin typeface="CongressSansLightStd"/>
              </a:rPr>
              <a:t> </a:t>
            </a:r>
            <a:r>
              <a:rPr lang="en-GB" b="1" dirty="0" smtClean="0">
                <a:latin typeface="CongressSansLightStd"/>
              </a:rPr>
              <a:t>Refusing a </a:t>
            </a:r>
            <a:r>
              <a:rPr lang="en-GB" b="1" dirty="0">
                <a:latin typeface="CongressSansLightStd"/>
              </a:rPr>
              <a:t>refund </a:t>
            </a:r>
            <a:r>
              <a:rPr lang="en-GB" dirty="0">
                <a:latin typeface="CongressSansLightStd"/>
              </a:rPr>
              <a:t>can also lead to a </a:t>
            </a:r>
            <a:r>
              <a:rPr lang="en-GB" dirty="0" smtClean="0">
                <a:latin typeface="CongressSansLightStd"/>
              </a:rPr>
              <a:t>threatening situation</a:t>
            </a:r>
            <a:r>
              <a:rPr lang="en-GB" dirty="0">
                <a:latin typeface="CongressSansLightStd"/>
              </a:rPr>
              <a:t>, as the customer may </a:t>
            </a:r>
            <a:r>
              <a:rPr lang="en-GB" dirty="0" smtClean="0">
                <a:latin typeface="CongressSansLightStd"/>
              </a:rPr>
              <a:t>feel aggrieved </a:t>
            </a:r>
            <a:r>
              <a:rPr lang="en-GB" dirty="0">
                <a:latin typeface="CongressSansLightStd"/>
              </a:rPr>
              <a:t>that what they see as </a:t>
            </a:r>
            <a:r>
              <a:rPr lang="en-GB" dirty="0" smtClean="0">
                <a:latin typeface="CongressSansLightStd"/>
              </a:rPr>
              <a:t>a perfectly </a:t>
            </a:r>
            <a:r>
              <a:rPr lang="en-GB" dirty="0">
                <a:latin typeface="CongressSansLightStd"/>
              </a:rPr>
              <a:t>reasonable demand is </a:t>
            </a:r>
            <a:r>
              <a:rPr lang="en-GB" dirty="0" smtClean="0">
                <a:latin typeface="CongressSansLightStd"/>
              </a:rPr>
              <a:t>being refused</a:t>
            </a:r>
            <a:r>
              <a:rPr lang="en-GB" dirty="0">
                <a:latin typeface="CongressSansLightStd"/>
              </a:rPr>
              <a:t>. </a:t>
            </a:r>
            <a:endParaRPr lang="en-GB" dirty="0" smtClean="0">
              <a:latin typeface="CongressSansLightStd"/>
            </a:endParaRPr>
          </a:p>
          <a:p>
            <a:r>
              <a:rPr lang="en-GB" b="1" dirty="0" smtClean="0">
                <a:latin typeface="CongressSansLightStd"/>
              </a:rPr>
              <a:t>Customers </a:t>
            </a:r>
            <a:r>
              <a:rPr lang="en-GB" b="1" dirty="0">
                <a:latin typeface="CongressSansLightStd"/>
              </a:rPr>
              <a:t>who feel that </a:t>
            </a:r>
            <a:r>
              <a:rPr lang="en-GB" b="1" dirty="0" smtClean="0">
                <a:latin typeface="CongressSansLightStd"/>
              </a:rPr>
              <a:t>there is </a:t>
            </a:r>
            <a:r>
              <a:rPr lang="en-GB" b="1" dirty="0">
                <a:latin typeface="CongressSansLightStd"/>
              </a:rPr>
              <a:t>insufficient staff </a:t>
            </a:r>
            <a:r>
              <a:rPr lang="en-GB" dirty="0">
                <a:latin typeface="CongressSansLightStd"/>
              </a:rPr>
              <a:t>to deal with </a:t>
            </a:r>
            <a:r>
              <a:rPr lang="en-GB" dirty="0" smtClean="0">
                <a:latin typeface="CongressSansLightStd"/>
              </a:rPr>
              <a:t>their needs </a:t>
            </a:r>
            <a:r>
              <a:rPr lang="en-GB" dirty="0">
                <a:latin typeface="CongressSansLightStd"/>
              </a:rPr>
              <a:t>during busy trading hours can </a:t>
            </a:r>
            <a:r>
              <a:rPr lang="en-GB" dirty="0" smtClean="0">
                <a:latin typeface="CongressSansLightStd"/>
              </a:rPr>
              <a:t>also become </a:t>
            </a:r>
            <a:r>
              <a:rPr lang="en-GB" dirty="0">
                <a:latin typeface="CongressSansLightStd"/>
              </a:rPr>
              <a:t>threatening, especially if </a:t>
            </a:r>
            <a:r>
              <a:rPr lang="en-GB" dirty="0" smtClean="0">
                <a:latin typeface="CongressSansLightStd"/>
              </a:rPr>
              <a:t>queues are </a:t>
            </a:r>
            <a:r>
              <a:rPr lang="en-GB" dirty="0">
                <a:latin typeface="CongressSansLightStd"/>
              </a:rPr>
              <a:t>not controlled, so that people </a:t>
            </a:r>
            <a:r>
              <a:rPr lang="en-GB" dirty="0" smtClean="0">
                <a:latin typeface="CongressSansLightStd"/>
              </a:rPr>
              <a:t>are served </a:t>
            </a:r>
            <a:r>
              <a:rPr lang="en-GB" dirty="0">
                <a:latin typeface="CongressSansLightStd"/>
              </a:rPr>
              <a:t>out of turn.</a:t>
            </a:r>
            <a:endParaRPr lang="en-GB"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822" y="5445224"/>
            <a:ext cx="803722" cy="1025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8189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4082"/>
          </a:xfrm>
        </p:spPr>
        <p:txBody>
          <a:bodyPr>
            <a:normAutofit fontScale="90000"/>
          </a:bodyPr>
          <a:lstStyle/>
          <a:p>
            <a:r>
              <a:rPr lang="en-GB" sz="3600" b="1" dirty="0">
                <a:solidFill>
                  <a:srgbClr val="0DB24C"/>
                </a:solidFill>
                <a:latin typeface="Gotham-Black"/>
              </a:rPr>
              <a:t>Dealing with security incidents</a:t>
            </a:r>
            <a:endParaRPr lang="en-GB" dirty="0"/>
          </a:p>
        </p:txBody>
      </p:sp>
      <p:sp>
        <p:nvSpPr>
          <p:cNvPr id="3" name="Content Placeholder 2"/>
          <p:cNvSpPr>
            <a:spLocks noGrp="1"/>
          </p:cNvSpPr>
          <p:nvPr>
            <p:ph idx="1"/>
          </p:nvPr>
        </p:nvSpPr>
        <p:spPr>
          <a:xfrm>
            <a:off x="1115616" y="908720"/>
            <a:ext cx="7746064" cy="5741462"/>
          </a:xfrm>
        </p:spPr>
        <p:txBody>
          <a:bodyPr>
            <a:normAutofit fontScale="47500" lnSpcReduction="20000"/>
          </a:bodyPr>
          <a:lstStyle/>
          <a:p>
            <a:r>
              <a:rPr lang="en-GB" dirty="0">
                <a:latin typeface="CongressSansLightStd"/>
              </a:rPr>
              <a:t>Some threatening and violent behaviour </a:t>
            </a:r>
            <a:r>
              <a:rPr lang="en-GB" dirty="0" smtClean="0">
                <a:latin typeface="CongressSansLightStd"/>
              </a:rPr>
              <a:t>is premeditated</a:t>
            </a:r>
            <a:r>
              <a:rPr lang="en-GB" dirty="0">
                <a:latin typeface="CongressSansLightStd"/>
              </a:rPr>
              <a:t>, rather than occurring as a </a:t>
            </a:r>
            <a:r>
              <a:rPr lang="en-GB" dirty="0" smtClean="0">
                <a:latin typeface="CongressSansLightStd"/>
              </a:rPr>
              <a:t>result of </a:t>
            </a:r>
            <a:r>
              <a:rPr lang="en-GB" dirty="0">
                <a:latin typeface="CongressSansLightStd"/>
              </a:rPr>
              <a:t>an unexpected situation. </a:t>
            </a:r>
            <a:endParaRPr lang="en-GB" dirty="0" smtClean="0">
              <a:latin typeface="CongressSansLightStd"/>
            </a:endParaRPr>
          </a:p>
          <a:p>
            <a:r>
              <a:rPr lang="en-GB" dirty="0" smtClean="0">
                <a:latin typeface="CongressSansLightStd"/>
              </a:rPr>
              <a:t>Shoplifting </a:t>
            </a:r>
            <a:r>
              <a:rPr lang="en-GB" dirty="0">
                <a:latin typeface="CongressSansLightStd"/>
              </a:rPr>
              <a:t>gangs </a:t>
            </a:r>
            <a:r>
              <a:rPr lang="en-GB" dirty="0" smtClean="0">
                <a:latin typeface="CongressSansLightStd"/>
              </a:rPr>
              <a:t>will sometimes </a:t>
            </a:r>
            <a:r>
              <a:rPr lang="en-GB" dirty="0">
                <a:latin typeface="CongressSansLightStd"/>
              </a:rPr>
              <a:t>enter the premises in large groups or </a:t>
            </a:r>
            <a:r>
              <a:rPr lang="en-GB" dirty="0" smtClean="0">
                <a:latin typeface="CongressSansLightStd"/>
              </a:rPr>
              <a:t>use distraction </a:t>
            </a:r>
            <a:r>
              <a:rPr lang="en-GB" dirty="0">
                <a:latin typeface="CongressSansLightStd"/>
              </a:rPr>
              <a:t>tactics by causing a disturbance </a:t>
            </a:r>
            <a:r>
              <a:rPr lang="en-GB" dirty="0" smtClean="0">
                <a:latin typeface="CongressSansLightStd"/>
              </a:rPr>
              <a:t>which diverts </a:t>
            </a:r>
            <a:r>
              <a:rPr lang="en-GB" dirty="0">
                <a:latin typeface="CongressSansLightStd"/>
              </a:rPr>
              <a:t>the attention of security staff away from </a:t>
            </a:r>
            <a:r>
              <a:rPr lang="en-GB" dirty="0" smtClean="0">
                <a:latin typeface="CongressSansLightStd"/>
              </a:rPr>
              <a:t>an area </a:t>
            </a:r>
            <a:r>
              <a:rPr lang="en-GB" dirty="0">
                <a:latin typeface="CongressSansLightStd"/>
              </a:rPr>
              <a:t>where attempted theft is taking place.</a:t>
            </a:r>
          </a:p>
          <a:p>
            <a:r>
              <a:rPr lang="en-GB" dirty="0">
                <a:latin typeface="CongressSansLightStd"/>
              </a:rPr>
              <a:t>The most effective technique for </a:t>
            </a:r>
            <a:r>
              <a:rPr lang="en-GB" dirty="0" smtClean="0">
                <a:latin typeface="CongressSansLightStd"/>
              </a:rPr>
              <a:t>controlling threatening </a:t>
            </a:r>
            <a:r>
              <a:rPr lang="en-GB" dirty="0">
                <a:latin typeface="CongressSansLightStd"/>
              </a:rPr>
              <a:t>and violent behaviour is staff training.</a:t>
            </a:r>
          </a:p>
          <a:p>
            <a:r>
              <a:rPr lang="en-GB" dirty="0">
                <a:latin typeface="CongressSansLightStd"/>
              </a:rPr>
              <a:t>Colleagues who understand how to deal with </a:t>
            </a:r>
            <a:r>
              <a:rPr lang="en-GB" dirty="0" smtClean="0">
                <a:latin typeface="CongressSansLightStd"/>
              </a:rPr>
              <a:t>each situation </a:t>
            </a:r>
            <a:r>
              <a:rPr lang="en-GB" dirty="0">
                <a:latin typeface="CongressSansLightStd"/>
              </a:rPr>
              <a:t>on its merits, within the law and </a:t>
            </a:r>
            <a:r>
              <a:rPr lang="en-GB" dirty="0" smtClean="0">
                <a:latin typeface="CongressSansLightStd"/>
              </a:rPr>
              <a:t>company policy</a:t>
            </a:r>
            <a:r>
              <a:rPr lang="en-GB" dirty="0">
                <a:latin typeface="CongressSansLightStd"/>
              </a:rPr>
              <a:t>, will be able to defuse situations. </a:t>
            </a:r>
            <a:endParaRPr lang="en-GB" dirty="0" smtClean="0">
              <a:latin typeface="CongressSansLightStd"/>
            </a:endParaRPr>
          </a:p>
          <a:p>
            <a:r>
              <a:rPr lang="en-GB" dirty="0" smtClean="0">
                <a:latin typeface="CongressSansLightStd"/>
              </a:rPr>
              <a:t>Colleague scheduling </a:t>
            </a:r>
            <a:r>
              <a:rPr lang="en-GB" dirty="0">
                <a:latin typeface="CongressSansLightStd"/>
              </a:rPr>
              <a:t>to ensure that the customers’ </a:t>
            </a:r>
            <a:r>
              <a:rPr lang="en-GB" dirty="0" smtClean="0">
                <a:latin typeface="CongressSansLightStd"/>
              </a:rPr>
              <a:t>needs will </a:t>
            </a:r>
            <a:r>
              <a:rPr lang="en-GB" dirty="0">
                <a:latin typeface="CongressSansLightStd"/>
              </a:rPr>
              <a:t>be met promptly, queue control to ensure </a:t>
            </a:r>
            <a:r>
              <a:rPr lang="en-GB" dirty="0" smtClean="0">
                <a:latin typeface="CongressSansLightStd"/>
              </a:rPr>
              <a:t>that customers </a:t>
            </a:r>
            <a:r>
              <a:rPr lang="en-GB" dirty="0">
                <a:latin typeface="CongressSansLightStd"/>
              </a:rPr>
              <a:t>are not waiting longer than </a:t>
            </a:r>
            <a:r>
              <a:rPr lang="en-GB" dirty="0" smtClean="0">
                <a:latin typeface="CongressSansLightStd"/>
              </a:rPr>
              <a:t>necessary and </a:t>
            </a:r>
            <a:r>
              <a:rPr lang="en-GB" dirty="0">
                <a:latin typeface="CongressSansLightStd"/>
              </a:rPr>
              <a:t>are served in turn and restricting numbers </a:t>
            </a:r>
            <a:r>
              <a:rPr lang="en-GB" dirty="0" smtClean="0">
                <a:latin typeface="CongressSansLightStd"/>
              </a:rPr>
              <a:t>of customers </a:t>
            </a:r>
            <a:r>
              <a:rPr lang="en-GB" dirty="0">
                <a:latin typeface="CongressSansLightStd"/>
              </a:rPr>
              <a:t>in shops with only minimal numbers </a:t>
            </a:r>
            <a:r>
              <a:rPr lang="en-GB" dirty="0" smtClean="0">
                <a:latin typeface="CongressSansLightStd"/>
              </a:rPr>
              <a:t>of colleagues </a:t>
            </a:r>
            <a:r>
              <a:rPr lang="en-GB" dirty="0">
                <a:latin typeface="CongressSansLightStd"/>
              </a:rPr>
              <a:t>will all help to control these situations.</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69" y="5796492"/>
            <a:ext cx="940862" cy="940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47036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B050"/>
                </a:solidFill>
              </a:rPr>
              <a:t>THE END</a:t>
            </a:r>
            <a:endParaRPr lang="en-GB" b="1" dirty="0">
              <a:solidFill>
                <a:srgbClr val="00B050"/>
              </a:solidFill>
            </a:endParaRPr>
          </a:p>
        </p:txBody>
      </p:sp>
      <p:sp>
        <p:nvSpPr>
          <p:cNvPr id="3" name="Content Placeholder 2"/>
          <p:cNvSpPr>
            <a:spLocks noGrp="1"/>
          </p:cNvSpPr>
          <p:nvPr>
            <p:ph idx="1"/>
          </p:nvPr>
        </p:nvSpPr>
        <p:spPr/>
        <p:txBody>
          <a:bodyPr/>
          <a:lstStyle/>
          <a:p>
            <a:r>
              <a:rPr lang="en-GB" dirty="0" smtClean="0"/>
              <a:t>Thank you and good luck</a:t>
            </a:r>
            <a:endParaRPr lang="en-GB" dirty="0"/>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276872"/>
            <a:ext cx="3456384"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95911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88640"/>
            <a:ext cx="7498080" cy="1944216"/>
          </a:xfrm>
        </p:spPr>
        <p:txBody>
          <a:bodyPr>
            <a:normAutofit/>
          </a:bodyPr>
          <a:lstStyle/>
          <a:p>
            <a:r>
              <a:rPr lang="en-GB" sz="3600" b="1" dirty="0" smtClean="0">
                <a:solidFill>
                  <a:srgbClr val="0DB24C"/>
                </a:solidFill>
                <a:latin typeface="Gotham-Black"/>
              </a:rPr>
              <a:t>Understanding security </a:t>
            </a:r>
            <a:r>
              <a:rPr lang="en-GB" sz="3600" b="1" dirty="0">
                <a:solidFill>
                  <a:srgbClr val="0DB24C"/>
                </a:solidFill>
                <a:latin typeface="Gotham-Black"/>
              </a:rPr>
              <a:t>and loss</a:t>
            </a:r>
            <a:br>
              <a:rPr lang="en-GB" sz="3600" b="1" dirty="0">
                <a:solidFill>
                  <a:srgbClr val="0DB24C"/>
                </a:solidFill>
                <a:latin typeface="Gotham-Black"/>
              </a:rPr>
            </a:br>
            <a:r>
              <a:rPr lang="en-GB" sz="3600" b="1" dirty="0">
                <a:solidFill>
                  <a:srgbClr val="0DB24C"/>
                </a:solidFill>
                <a:latin typeface="Gotham-Black"/>
              </a:rPr>
              <a:t>prevention </a:t>
            </a:r>
            <a:r>
              <a:rPr lang="en-GB" sz="3600" b="1" dirty="0" smtClean="0">
                <a:solidFill>
                  <a:srgbClr val="0DB24C"/>
                </a:solidFill>
                <a:latin typeface="Gotham-Black"/>
              </a:rPr>
              <a:t>in a </a:t>
            </a:r>
            <a:r>
              <a:rPr lang="en-GB" sz="3600" b="1" dirty="0">
                <a:solidFill>
                  <a:srgbClr val="0DB24C"/>
                </a:solidFill>
                <a:latin typeface="Gotham-Black"/>
              </a:rPr>
              <a:t>retail business</a:t>
            </a:r>
            <a:endParaRPr lang="en-US" sz="3600" b="1" dirty="0"/>
          </a:p>
        </p:txBody>
      </p:sp>
      <p:sp>
        <p:nvSpPr>
          <p:cNvPr id="3" name="Content Placeholder 2"/>
          <p:cNvSpPr>
            <a:spLocks noGrp="1"/>
          </p:cNvSpPr>
          <p:nvPr>
            <p:ph idx="1"/>
          </p:nvPr>
        </p:nvSpPr>
        <p:spPr>
          <a:xfrm>
            <a:off x="1435608" y="1844824"/>
            <a:ext cx="7498080" cy="4320480"/>
          </a:xfrm>
        </p:spPr>
        <p:txBody>
          <a:bodyPr>
            <a:normAutofit fontScale="70000" lnSpcReduction="20000"/>
          </a:bodyPr>
          <a:lstStyle/>
          <a:p>
            <a:r>
              <a:rPr lang="en-GB" dirty="0">
                <a:solidFill>
                  <a:srgbClr val="000000"/>
                </a:solidFill>
                <a:latin typeface="CongressSansLightStd"/>
              </a:rPr>
              <a:t>There are </a:t>
            </a:r>
            <a:r>
              <a:rPr lang="en-GB" b="1" dirty="0">
                <a:solidFill>
                  <a:srgbClr val="000000"/>
                </a:solidFill>
                <a:latin typeface="CongressSansStd-Bold"/>
              </a:rPr>
              <a:t>five </a:t>
            </a:r>
            <a:r>
              <a:rPr lang="en-GB" dirty="0">
                <a:solidFill>
                  <a:srgbClr val="000000"/>
                </a:solidFill>
                <a:latin typeface="CongressSansLightStd"/>
              </a:rPr>
              <a:t>learning outcomes to this unit</a:t>
            </a:r>
            <a:r>
              <a:rPr lang="en-GB" dirty="0" smtClean="0">
                <a:solidFill>
                  <a:srgbClr val="000000"/>
                </a:solidFill>
                <a:latin typeface="CongressSansLightStd"/>
              </a:rPr>
              <a:t>.</a:t>
            </a:r>
            <a:endParaRPr lang="en-GB" dirty="0">
              <a:solidFill>
                <a:srgbClr val="000000"/>
              </a:solidFill>
              <a:latin typeface="CongressSansLightStd"/>
            </a:endParaRPr>
          </a:p>
          <a:p>
            <a:r>
              <a:rPr lang="en-GB" b="1" dirty="0">
                <a:solidFill>
                  <a:srgbClr val="0DB24C"/>
                </a:solidFill>
                <a:latin typeface="CongressSansStd-Bold"/>
              </a:rPr>
              <a:t>1. </a:t>
            </a:r>
            <a:r>
              <a:rPr lang="en-GB" dirty="0">
                <a:solidFill>
                  <a:srgbClr val="000000"/>
                </a:solidFill>
                <a:latin typeface="CongressSansLightStd"/>
              </a:rPr>
              <a:t>Know the range of security risks faced by a retail business.</a:t>
            </a:r>
          </a:p>
          <a:p>
            <a:r>
              <a:rPr lang="en-GB" b="1" dirty="0">
                <a:solidFill>
                  <a:srgbClr val="0DB24C"/>
                </a:solidFill>
                <a:latin typeface="CongressSansStd-Bold"/>
              </a:rPr>
              <a:t>2. </a:t>
            </a:r>
            <a:r>
              <a:rPr lang="en-GB" dirty="0">
                <a:solidFill>
                  <a:srgbClr val="000000"/>
                </a:solidFill>
                <a:latin typeface="CongressSansLightStd"/>
              </a:rPr>
              <a:t>Understand the effect which crime has on a retail business and its colleagues.</a:t>
            </a:r>
          </a:p>
          <a:p>
            <a:r>
              <a:rPr lang="en-GB" b="1" dirty="0">
                <a:solidFill>
                  <a:srgbClr val="0DB24C"/>
                </a:solidFill>
                <a:latin typeface="CongressSansStd-Bold"/>
              </a:rPr>
              <a:t>3. </a:t>
            </a:r>
            <a:r>
              <a:rPr lang="en-GB" dirty="0">
                <a:solidFill>
                  <a:srgbClr val="000000"/>
                </a:solidFill>
                <a:latin typeface="CongressSansLightStd"/>
              </a:rPr>
              <a:t>Understand the loss prevention procedures used in a retail business.</a:t>
            </a:r>
          </a:p>
          <a:p>
            <a:r>
              <a:rPr lang="en-GB" b="1" dirty="0">
                <a:solidFill>
                  <a:srgbClr val="0DB24C"/>
                </a:solidFill>
                <a:latin typeface="CongressSansStd-Bold"/>
              </a:rPr>
              <a:t>4. </a:t>
            </a:r>
            <a:r>
              <a:rPr lang="en-GB" dirty="0">
                <a:solidFill>
                  <a:srgbClr val="000000"/>
                </a:solidFill>
                <a:latin typeface="CongressSansLightStd"/>
              </a:rPr>
              <a:t>Know how security incidents should be dealt with.</a:t>
            </a:r>
          </a:p>
          <a:p>
            <a:r>
              <a:rPr lang="en-GB" b="1" dirty="0">
                <a:solidFill>
                  <a:srgbClr val="0DB24C"/>
                </a:solidFill>
                <a:latin typeface="CongressSansStd-Bold"/>
              </a:rPr>
              <a:t>5. </a:t>
            </a:r>
            <a:r>
              <a:rPr lang="en-GB" dirty="0">
                <a:solidFill>
                  <a:srgbClr val="000000"/>
                </a:solidFill>
                <a:latin typeface="CongressSansLightStd"/>
              </a:rPr>
              <a:t>Know how to carry out an assessment of security risks.</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3" y="5409475"/>
            <a:ext cx="943808" cy="1418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22114"/>
          </a:xfrm>
        </p:spPr>
        <p:txBody>
          <a:bodyPr>
            <a:normAutofit/>
          </a:bodyPr>
          <a:lstStyle/>
          <a:p>
            <a:r>
              <a:rPr lang="en-GB" sz="4000" b="1" dirty="0">
                <a:solidFill>
                  <a:srgbClr val="0DB24C"/>
                </a:solidFill>
                <a:latin typeface="Gotham-Black"/>
              </a:rPr>
              <a:t>Security risks</a:t>
            </a:r>
            <a:endParaRPr lang="en-US" sz="4000" b="1" dirty="0"/>
          </a:p>
        </p:txBody>
      </p:sp>
      <p:sp>
        <p:nvSpPr>
          <p:cNvPr id="3" name="Content Placeholder 2"/>
          <p:cNvSpPr>
            <a:spLocks noGrp="1"/>
          </p:cNvSpPr>
          <p:nvPr>
            <p:ph idx="1"/>
          </p:nvPr>
        </p:nvSpPr>
        <p:spPr>
          <a:xfrm>
            <a:off x="1435608" y="1124744"/>
            <a:ext cx="7498080" cy="5123656"/>
          </a:xfrm>
        </p:spPr>
        <p:txBody>
          <a:bodyPr>
            <a:normAutofit fontScale="70000" lnSpcReduction="20000"/>
          </a:bodyPr>
          <a:lstStyle/>
          <a:p>
            <a:r>
              <a:rPr lang="en-GB" b="1" dirty="0">
                <a:solidFill>
                  <a:srgbClr val="000000"/>
                </a:solidFill>
                <a:latin typeface="CongressSansLightStd"/>
              </a:rPr>
              <a:t>Retailers face a variety of threats to their security</a:t>
            </a:r>
            <a:r>
              <a:rPr lang="en-GB" dirty="0">
                <a:solidFill>
                  <a:srgbClr val="000000"/>
                </a:solidFill>
                <a:latin typeface="CongressSansLightStd"/>
              </a:rPr>
              <a:t>. </a:t>
            </a:r>
            <a:endParaRPr lang="en-GB" dirty="0" smtClean="0">
              <a:solidFill>
                <a:srgbClr val="000000"/>
              </a:solidFill>
              <a:latin typeface="CongressSansLightStd"/>
            </a:endParaRPr>
          </a:p>
          <a:p>
            <a:r>
              <a:rPr lang="en-GB" b="1" dirty="0" smtClean="0">
                <a:solidFill>
                  <a:srgbClr val="000000"/>
                </a:solidFill>
                <a:latin typeface="CongressSansLightStd"/>
              </a:rPr>
              <a:t>Externally</a:t>
            </a:r>
            <a:r>
              <a:rPr lang="en-GB" dirty="0" smtClean="0">
                <a:solidFill>
                  <a:srgbClr val="000000"/>
                </a:solidFill>
                <a:latin typeface="CongressSansLightStd"/>
              </a:rPr>
              <a:t> </a:t>
            </a:r>
            <a:r>
              <a:rPr lang="en-GB" dirty="0">
                <a:solidFill>
                  <a:srgbClr val="000000"/>
                </a:solidFill>
                <a:latin typeface="CongressSansLightStd"/>
              </a:rPr>
              <a:t>they are at risk </a:t>
            </a:r>
            <a:r>
              <a:rPr lang="en-GB" dirty="0" smtClean="0">
                <a:solidFill>
                  <a:srgbClr val="000000"/>
                </a:solidFill>
                <a:latin typeface="CongressSansLightStd"/>
              </a:rPr>
              <a:t>from break-ins</a:t>
            </a:r>
            <a:r>
              <a:rPr lang="en-GB" dirty="0">
                <a:solidFill>
                  <a:srgbClr val="000000"/>
                </a:solidFill>
                <a:latin typeface="CongressSansLightStd"/>
              </a:rPr>
              <a:t>, which occur when the premises are closed, terrorism, which are attacks </a:t>
            </a:r>
            <a:r>
              <a:rPr lang="en-GB" dirty="0" smtClean="0">
                <a:solidFill>
                  <a:srgbClr val="000000"/>
                </a:solidFill>
                <a:latin typeface="CongressSansLightStd"/>
              </a:rPr>
              <a:t>for political </a:t>
            </a:r>
            <a:r>
              <a:rPr lang="en-GB" dirty="0">
                <a:solidFill>
                  <a:srgbClr val="000000"/>
                </a:solidFill>
                <a:latin typeface="CongressSansLightStd"/>
              </a:rPr>
              <a:t>purposes, and violence and aggression, usually from angry customers </a:t>
            </a:r>
            <a:r>
              <a:rPr lang="en-GB" dirty="0" smtClean="0">
                <a:solidFill>
                  <a:srgbClr val="000000"/>
                </a:solidFill>
                <a:latin typeface="CongressSansLightStd"/>
              </a:rPr>
              <a:t>who may </a:t>
            </a:r>
            <a:r>
              <a:rPr lang="en-GB" dirty="0">
                <a:solidFill>
                  <a:srgbClr val="000000"/>
                </a:solidFill>
                <a:latin typeface="CongressSansLightStd"/>
              </a:rPr>
              <a:t>physically attack colleagues but will more usually verbally abuse </a:t>
            </a:r>
            <a:r>
              <a:rPr lang="en-GB" dirty="0" smtClean="0">
                <a:solidFill>
                  <a:srgbClr val="000000"/>
                </a:solidFill>
                <a:latin typeface="CongressSansLightStd"/>
              </a:rPr>
              <a:t>them.</a:t>
            </a:r>
          </a:p>
          <a:p>
            <a:r>
              <a:rPr lang="en-GB" b="1" dirty="0" smtClean="0">
                <a:solidFill>
                  <a:srgbClr val="000000"/>
                </a:solidFill>
                <a:latin typeface="CongressSansLightStd"/>
              </a:rPr>
              <a:t>Internally</a:t>
            </a:r>
            <a:r>
              <a:rPr lang="en-GB" dirty="0" smtClean="0">
                <a:solidFill>
                  <a:srgbClr val="000000"/>
                </a:solidFill>
                <a:latin typeface="CongressSansLightStd"/>
              </a:rPr>
              <a:t> they </a:t>
            </a:r>
            <a:r>
              <a:rPr lang="en-GB" dirty="0">
                <a:solidFill>
                  <a:srgbClr val="000000"/>
                </a:solidFill>
                <a:latin typeface="CongressSansLightStd"/>
              </a:rPr>
              <a:t>are at risk from staff collusion which includes under-ringing on the till, </a:t>
            </a:r>
            <a:r>
              <a:rPr lang="en-GB" dirty="0" smtClean="0">
                <a:solidFill>
                  <a:srgbClr val="000000"/>
                </a:solidFill>
                <a:latin typeface="CongressSansLightStd"/>
              </a:rPr>
              <a:t>passing unauthorised </a:t>
            </a:r>
            <a:r>
              <a:rPr lang="en-GB" dirty="0">
                <a:solidFill>
                  <a:srgbClr val="000000"/>
                </a:solidFill>
                <a:latin typeface="CongressSansLightStd"/>
              </a:rPr>
              <a:t>refunds, ignoring shoplifting or signing for undelivered </a:t>
            </a:r>
            <a:r>
              <a:rPr lang="en-GB" dirty="0" smtClean="0">
                <a:solidFill>
                  <a:srgbClr val="000000"/>
                </a:solidFill>
                <a:latin typeface="CongressSansLightStd"/>
              </a:rPr>
              <a:t>goods. Other </a:t>
            </a:r>
            <a:r>
              <a:rPr lang="en-GB" dirty="0">
                <a:solidFill>
                  <a:srgbClr val="000000"/>
                </a:solidFill>
                <a:latin typeface="CongressSansLightStd"/>
              </a:rPr>
              <a:t>risks may be external or internal</a:t>
            </a:r>
            <a:r>
              <a:rPr lang="en-GB" dirty="0" smtClean="0">
                <a:solidFill>
                  <a:srgbClr val="000000"/>
                </a:solidFill>
                <a:latin typeface="CongressSansLightStd"/>
              </a:rPr>
              <a:t>:</a:t>
            </a: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05263"/>
            <a:ext cx="966129" cy="966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r>
              <a:rPr lang="en-GB" sz="4000" b="1" dirty="0">
                <a:solidFill>
                  <a:srgbClr val="0DB24C"/>
                </a:solidFill>
                <a:latin typeface="Gotham-Black"/>
              </a:rPr>
              <a:t>Security risks</a:t>
            </a:r>
            <a:endParaRPr lang="en-US" dirty="0"/>
          </a:p>
        </p:txBody>
      </p:sp>
      <p:sp>
        <p:nvSpPr>
          <p:cNvPr id="3" name="Content Placeholder 2"/>
          <p:cNvSpPr>
            <a:spLocks noGrp="1"/>
          </p:cNvSpPr>
          <p:nvPr>
            <p:ph idx="1"/>
          </p:nvPr>
        </p:nvSpPr>
        <p:spPr>
          <a:xfrm>
            <a:off x="1435608" y="1052736"/>
            <a:ext cx="7498080" cy="5328592"/>
          </a:xfrm>
        </p:spPr>
        <p:txBody>
          <a:bodyPr>
            <a:noAutofit/>
          </a:bodyPr>
          <a:lstStyle/>
          <a:p>
            <a:pPr lvl="0">
              <a:buClr>
                <a:srgbClr val="3891A7"/>
              </a:buClr>
            </a:pPr>
            <a:r>
              <a:rPr lang="en-GB" sz="1800" dirty="0">
                <a:solidFill>
                  <a:srgbClr val="0DB24C"/>
                </a:solidFill>
                <a:latin typeface="ZapfDingbatsITC"/>
              </a:rPr>
              <a:t>✓</a:t>
            </a:r>
            <a:r>
              <a:rPr lang="en-GB" sz="1800" dirty="0">
                <a:solidFill>
                  <a:srgbClr val="0DB24C"/>
                </a:solidFill>
                <a:latin typeface="CongressSansLightStd"/>
              </a:rPr>
              <a:t>✓ </a:t>
            </a:r>
            <a:r>
              <a:rPr lang="en-GB" sz="1800" b="1" dirty="0">
                <a:solidFill>
                  <a:srgbClr val="000000"/>
                </a:solidFill>
                <a:latin typeface="CongressSansLightStd"/>
              </a:rPr>
              <a:t>Theft of cash and products</a:t>
            </a:r>
            <a:r>
              <a:rPr lang="en-GB" sz="1800" dirty="0">
                <a:solidFill>
                  <a:srgbClr val="000000"/>
                </a:solidFill>
                <a:latin typeface="CongressSansLightStd"/>
              </a:rPr>
              <a:t> may be carried out by </a:t>
            </a:r>
            <a:r>
              <a:rPr lang="en-GB" sz="1800" b="1" dirty="0">
                <a:solidFill>
                  <a:srgbClr val="000000"/>
                </a:solidFill>
                <a:latin typeface="CongressSansLightStd"/>
              </a:rPr>
              <a:t>customers or colleagues</a:t>
            </a:r>
          </a:p>
          <a:p>
            <a:pPr lvl="0">
              <a:buClr>
                <a:srgbClr val="3891A7"/>
              </a:buClr>
            </a:pPr>
            <a:r>
              <a:rPr lang="en-GB" sz="1800" dirty="0">
                <a:solidFill>
                  <a:srgbClr val="0DB24C"/>
                </a:solidFill>
                <a:latin typeface="ZapfDingbatsITC"/>
              </a:rPr>
              <a:t>✓</a:t>
            </a:r>
            <a:r>
              <a:rPr lang="en-GB" sz="1800" dirty="0">
                <a:solidFill>
                  <a:srgbClr val="0DB24C"/>
                </a:solidFill>
                <a:latin typeface="CongressSansLightStd"/>
              </a:rPr>
              <a:t>✓ </a:t>
            </a:r>
            <a:r>
              <a:rPr lang="en-GB" sz="1800" b="1" dirty="0">
                <a:solidFill>
                  <a:srgbClr val="000000"/>
                </a:solidFill>
                <a:latin typeface="CongressSansLightStd"/>
              </a:rPr>
              <a:t>Product contamination</a:t>
            </a:r>
            <a:r>
              <a:rPr lang="en-GB" sz="1800" dirty="0">
                <a:solidFill>
                  <a:srgbClr val="000000"/>
                </a:solidFill>
                <a:latin typeface="CongressSansLightStd"/>
              </a:rPr>
              <a:t>, which may be an attempt at extortion but is more often mindless damage</a:t>
            </a:r>
          </a:p>
          <a:p>
            <a:pPr lvl="0">
              <a:buClr>
                <a:srgbClr val="3891A7"/>
              </a:buClr>
            </a:pPr>
            <a:r>
              <a:rPr lang="en-GB" sz="1800" dirty="0">
                <a:solidFill>
                  <a:srgbClr val="0DB24C"/>
                </a:solidFill>
                <a:latin typeface="ZapfDingbatsITC"/>
              </a:rPr>
              <a:t>✓</a:t>
            </a:r>
            <a:r>
              <a:rPr lang="en-GB" sz="1800" dirty="0">
                <a:solidFill>
                  <a:srgbClr val="0DB24C"/>
                </a:solidFill>
                <a:latin typeface="CongressSansLightStd"/>
              </a:rPr>
              <a:t>✓ </a:t>
            </a:r>
            <a:r>
              <a:rPr lang="en-GB" sz="1800" b="1" dirty="0">
                <a:solidFill>
                  <a:srgbClr val="000000"/>
                </a:solidFill>
                <a:latin typeface="CongressSansLightStd"/>
              </a:rPr>
              <a:t>Harassment</a:t>
            </a:r>
            <a:r>
              <a:rPr lang="en-GB" sz="1800" dirty="0">
                <a:solidFill>
                  <a:srgbClr val="000000"/>
                </a:solidFill>
                <a:latin typeface="CongressSansLightStd"/>
              </a:rPr>
              <a:t>, which is usually committed by customers against colleagues, but may sometimes be between colleagues</a:t>
            </a:r>
          </a:p>
          <a:p>
            <a:pPr lvl="0">
              <a:buClr>
                <a:srgbClr val="3891A7"/>
              </a:buClr>
            </a:pPr>
            <a:r>
              <a:rPr lang="en-GB" sz="1800" dirty="0">
                <a:solidFill>
                  <a:srgbClr val="0DB24C"/>
                </a:solidFill>
                <a:latin typeface="ZapfDingbatsITC"/>
              </a:rPr>
              <a:t>✓</a:t>
            </a:r>
            <a:r>
              <a:rPr lang="en-GB" sz="1800" dirty="0">
                <a:solidFill>
                  <a:srgbClr val="0DB24C"/>
                </a:solidFill>
                <a:latin typeface="CongressSansLightStd"/>
              </a:rPr>
              <a:t>✓ </a:t>
            </a:r>
            <a:r>
              <a:rPr lang="en-GB" sz="1800" b="1" dirty="0">
                <a:solidFill>
                  <a:srgbClr val="000000"/>
                </a:solidFill>
                <a:latin typeface="CongressSansLightStd"/>
              </a:rPr>
              <a:t>Fraud</a:t>
            </a:r>
            <a:r>
              <a:rPr lang="en-GB" sz="1800" dirty="0">
                <a:solidFill>
                  <a:srgbClr val="000000"/>
                </a:solidFill>
                <a:latin typeface="CongressSansLightStd"/>
              </a:rPr>
              <a:t>, which may involve customers using stolen or cloned cards, counterfeit cash or claiming refunds for stolen stock, but includes suppliers or drivers claiming to deliver stock which they have not. Also colleagues can be involved in fraudulent activities</a:t>
            </a:r>
          </a:p>
          <a:p>
            <a:pPr lvl="0">
              <a:buClr>
                <a:srgbClr val="3891A7"/>
              </a:buClr>
            </a:pPr>
            <a:r>
              <a:rPr lang="en-GB" sz="1800" b="1" dirty="0">
                <a:solidFill>
                  <a:srgbClr val="000000"/>
                </a:solidFill>
                <a:latin typeface="CongressSansLightStd"/>
              </a:rPr>
              <a:t>All of these risks involve losses to the business </a:t>
            </a:r>
            <a:r>
              <a:rPr lang="en-GB" sz="1800" dirty="0">
                <a:solidFill>
                  <a:srgbClr val="000000"/>
                </a:solidFill>
                <a:latin typeface="CongressSansLightStd"/>
              </a:rPr>
              <a:t>either through the loss of cash or stock or through the cost of replacing or repairing damage</a:t>
            </a:r>
            <a:r>
              <a:rPr lang="en-GB" sz="1800" dirty="0" smtClean="0">
                <a:solidFill>
                  <a:srgbClr val="000000"/>
                </a:solidFill>
                <a:latin typeface="CongressSansLightStd"/>
              </a:rPr>
              <a:t>.</a:t>
            </a:r>
            <a:endParaRPr lang="en-US" sz="1800" dirty="0">
              <a:solidFill>
                <a:prstClr val="black"/>
              </a:solidFill>
            </a:endParaRP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445224"/>
            <a:ext cx="1017587"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rgbClr val="0DB24C"/>
                </a:solidFill>
                <a:latin typeface="Gotham-Black"/>
              </a:rPr>
              <a:t>The effects of crime</a:t>
            </a:r>
            <a:endParaRPr lang="en-GB" sz="4000" b="1" dirty="0"/>
          </a:p>
        </p:txBody>
      </p:sp>
      <p:sp>
        <p:nvSpPr>
          <p:cNvPr id="3" name="Content Placeholder 2"/>
          <p:cNvSpPr>
            <a:spLocks noGrp="1"/>
          </p:cNvSpPr>
          <p:nvPr>
            <p:ph idx="1"/>
          </p:nvPr>
        </p:nvSpPr>
        <p:spPr>
          <a:xfrm>
            <a:off x="1115616" y="1447800"/>
            <a:ext cx="7818072" cy="5221560"/>
          </a:xfrm>
        </p:spPr>
        <p:txBody>
          <a:bodyPr>
            <a:noAutofit/>
          </a:bodyPr>
          <a:lstStyle/>
          <a:p>
            <a:r>
              <a:rPr lang="en-GB" sz="2000" b="1" dirty="0">
                <a:latin typeface="CongressSansLightStd"/>
              </a:rPr>
              <a:t>Retailers will also be affected by crime</a:t>
            </a:r>
            <a:r>
              <a:rPr lang="en-GB" sz="2000" dirty="0">
                <a:latin typeface="CongressSansLightStd"/>
              </a:rPr>
              <a:t> if colleagues have to take additional time </a:t>
            </a:r>
            <a:r>
              <a:rPr lang="en-GB" sz="2000" dirty="0" smtClean="0">
                <a:latin typeface="CongressSansLightStd"/>
              </a:rPr>
              <a:t>off because </a:t>
            </a:r>
            <a:r>
              <a:rPr lang="en-GB" sz="2000" dirty="0">
                <a:latin typeface="CongressSansLightStd"/>
              </a:rPr>
              <a:t>of the effects on them</a:t>
            </a:r>
            <a:r>
              <a:rPr lang="en-GB" sz="2000" dirty="0" smtClean="0">
                <a:latin typeface="CongressSansLightStd"/>
              </a:rPr>
              <a:t>.</a:t>
            </a:r>
          </a:p>
          <a:p>
            <a:r>
              <a:rPr lang="en-GB" sz="2000" dirty="0" smtClean="0">
                <a:latin typeface="CongressSansLightStd"/>
              </a:rPr>
              <a:t> </a:t>
            </a:r>
            <a:r>
              <a:rPr lang="en-GB" sz="2000" b="1" dirty="0">
                <a:latin typeface="CongressSansLightStd"/>
              </a:rPr>
              <a:t>If colleagues are physically threatened </a:t>
            </a:r>
            <a:r>
              <a:rPr lang="en-GB" sz="2000" dirty="0">
                <a:latin typeface="CongressSansLightStd"/>
              </a:rPr>
              <a:t>or </a:t>
            </a:r>
            <a:r>
              <a:rPr lang="en-GB" sz="2000" dirty="0" smtClean="0">
                <a:latin typeface="CongressSansLightStd"/>
              </a:rPr>
              <a:t>attacked by </a:t>
            </a:r>
            <a:r>
              <a:rPr lang="en-GB" sz="2000" dirty="0">
                <a:latin typeface="CongressSansLightStd"/>
              </a:rPr>
              <a:t>criminals they will suffer </a:t>
            </a:r>
            <a:r>
              <a:rPr lang="en-GB" sz="2000" b="1" dirty="0">
                <a:latin typeface="CongressSansLightStd"/>
              </a:rPr>
              <a:t>psychologically</a:t>
            </a:r>
            <a:r>
              <a:rPr lang="en-GB" sz="2000" dirty="0">
                <a:latin typeface="CongressSansLightStd"/>
              </a:rPr>
              <a:t>; working in a threatening </a:t>
            </a:r>
            <a:r>
              <a:rPr lang="en-GB" sz="2000" dirty="0" smtClean="0">
                <a:latin typeface="CongressSansLightStd"/>
              </a:rPr>
              <a:t>environment or </a:t>
            </a:r>
            <a:r>
              <a:rPr lang="en-GB" sz="2000" dirty="0">
                <a:latin typeface="CongressSansLightStd"/>
              </a:rPr>
              <a:t>being harassed will lead to poor staff morale and a loss of confidence, </a:t>
            </a:r>
            <a:r>
              <a:rPr lang="en-GB" sz="2000" b="1" dirty="0">
                <a:latin typeface="CongressSansLightStd"/>
              </a:rPr>
              <a:t>which </a:t>
            </a:r>
            <a:r>
              <a:rPr lang="en-GB" sz="2000" b="1" dirty="0" smtClean="0">
                <a:latin typeface="CongressSansLightStd"/>
              </a:rPr>
              <a:t>could affect </a:t>
            </a:r>
            <a:r>
              <a:rPr lang="en-GB" sz="2000" b="1" dirty="0">
                <a:latin typeface="CongressSansLightStd"/>
              </a:rPr>
              <a:t>their health and well-being</a:t>
            </a:r>
            <a:r>
              <a:rPr lang="en-GB" sz="2000" dirty="0">
                <a:latin typeface="CongressSansLightStd"/>
              </a:rPr>
              <a:t>.</a:t>
            </a:r>
          </a:p>
          <a:p>
            <a:r>
              <a:rPr lang="en-GB" sz="2000" b="1" dirty="0">
                <a:latin typeface="CongressSansLightStd"/>
              </a:rPr>
              <a:t>Retailers must carry out risk assessments </a:t>
            </a:r>
            <a:r>
              <a:rPr lang="en-GB" sz="2000" dirty="0">
                <a:latin typeface="CongressSansLightStd"/>
              </a:rPr>
              <a:t>on security at regular intervals </a:t>
            </a:r>
            <a:r>
              <a:rPr lang="en-GB" sz="2000" dirty="0" smtClean="0">
                <a:latin typeface="CongressSansLightStd"/>
              </a:rPr>
              <a:t>which should </a:t>
            </a:r>
            <a:r>
              <a:rPr lang="en-GB" sz="2000" dirty="0">
                <a:latin typeface="CongressSansLightStd"/>
              </a:rPr>
              <a:t>identify the risks and the areas exposed to risk, estimate the amount of </a:t>
            </a:r>
            <a:r>
              <a:rPr lang="en-GB" sz="2000" dirty="0" smtClean="0">
                <a:latin typeface="CongressSansLightStd"/>
              </a:rPr>
              <a:t>risk and </a:t>
            </a:r>
            <a:r>
              <a:rPr lang="en-GB" sz="2000" dirty="0">
                <a:latin typeface="CongressSansLightStd"/>
              </a:rPr>
              <a:t>decide what needs to be </a:t>
            </a:r>
            <a:r>
              <a:rPr lang="en-GB" sz="2000" dirty="0" smtClean="0">
                <a:latin typeface="CongressSansLightStd"/>
              </a:rPr>
              <a:t>done.</a:t>
            </a:r>
          </a:p>
          <a:p>
            <a:r>
              <a:rPr lang="en-GB" sz="2000" b="1" dirty="0" smtClean="0">
                <a:latin typeface="CongressSansLightStd"/>
              </a:rPr>
              <a:t>Findings </a:t>
            </a:r>
            <a:r>
              <a:rPr lang="en-GB" sz="2000" b="1" dirty="0">
                <a:latin typeface="CongressSansLightStd"/>
              </a:rPr>
              <a:t>should be recorded</a:t>
            </a:r>
            <a:r>
              <a:rPr lang="en-GB" sz="2000" dirty="0">
                <a:latin typeface="CongressSansLightStd"/>
              </a:rPr>
              <a:t> so that they can </a:t>
            </a:r>
            <a:r>
              <a:rPr lang="en-GB" sz="2000" dirty="0" smtClean="0">
                <a:latin typeface="CongressSansLightStd"/>
              </a:rPr>
              <a:t>be reviewed </a:t>
            </a:r>
            <a:r>
              <a:rPr lang="en-GB" sz="2000" dirty="0">
                <a:latin typeface="CongressSansLightStd"/>
              </a:rPr>
              <a:t>if circumstances change.</a:t>
            </a:r>
            <a:endParaRPr lang="en-GB" sz="2000"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517233"/>
            <a:ext cx="1442016"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849154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a:solidFill>
                  <a:srgbClr val="0DB24C"/>
                </a:solidFill>
                <a:latin typeface="Gotham-Black"/>
              </a:rPr>
              <a:t>The effects of crime</a:t>
            </a:r>
            <a:endParaRPr lang="en-GB" dirty="0"/>
          </a:p>
        </p:txBody>
      </p:sp>
      <p:sp>
        <p:nvSpPr>
          <p:cNvPr id="3" name="Content Placeholder 2"/>
          <p:cNvSpPr>
            <a:spLocks noGrp="1"/>
          </p:cNvSpPr>
          <p:nvPr>
            <p:ph idx="1"/>
          </p:nvPr>
        </p:nvSpPr>
        <p:spPr/>
        <p:txBody>
          <a:bodyPr>
            <a:normAutofit fontScale="77500" lnSpcReduction="20000"/>
          </a:bodyPr>
          <a:lstStyle/>
          <a:p>
            <a:r>
              <a:rPr lang="en-GB" dirty="0">
                <a:solidFill>
                  <a:srgbClr val="000000"/>
                </a:solidFill>
                <a:latin typeface="CongressSansLightStd"/>
              </a:rPr>
              <a:t>The risk assessment will identify which security procedures will need to be put </a:t>
            </a:r>
            <a:r>
              <a:rPr lang="en-GB" dirty="0" smtClean="0">
                <a:solidFill>
                  <a:srgbClr val="000000"/>
                </a:solidFill>
                <a:latin typeface="CongressSansLightStd"/>
              </a:rPr>
              <a:t>in place</a:t>
            </a:r>
            <a:r>
              <a:rPr lang="en-GB" dirty="0">
                <a:solidFill>
                  <a:srgbClr val="000000"/>
                </a:solidFill>
                <a:latin typeface="CongressSansLightStd"/>
              </a:rPr>
              <a:t>. This may include some or all of the following:</a:t>
            </a:r>
          </a:p>
          <a:p>
            <a:r>
              <a:rPr lang="en-GB" sz="2400" dirty="0">
                <a:solidFill>
                  <a:srgbClr val="0DB24C"/>
                </a:solidFill>
                <a:latin typeface="ZapfDingbatsITC"/>
              </a:rPr>
              <a:t>✓</a:t>
            </a:r>
            <a:r>
              <a:rPr lang="en-GB" sz="2400" dirty="0">
                <a:solidFill>
                  <a:srgbClr val="0DB24C"/>
                </a:solidFill>
                <a:latin typeface="CongressSansLightStd"/>
              </a:rPr>
              <a:t>✓</a:t>
            </a:r>
            <a:r>
              <a:rPr lang="en-GB" sz="2400" dirty="0">
                <a:solidFill>
                  <a:srgbClr val="000000"/>
                </a:solidFill>
                <a:latin typeface="CongressSansLightStd"/>
              </a:rPr>
              <a:t>security staff</a:t>
            </a:r>
          </a:p>
          <a:p>
            <a:r>
              <a:rPr lang="en-GB" sz="2400" dirty="0">
                <a:solidFill>
                  <a:srgbClr val="0DB24C"/>
                </a:solidFill>
                <a:latin typeface="ZapfDingbatsITC"/>
              </a:rPr>
              <a:t>✓</a:t>
            </a:r>
            <a:r>
              <a:rPr lang="en-GB" sz="2400" dirty="0">
                <a:solidFill>
                  <a:srgbClr val="0DB24C"/>
                </a:solidFill>
                <a:latin typeface="CongressSansLightStd"/>
              </a:rPr>
              <a:t>✓</a:t>
            </a:r>
            <a:r>
              <a:rPr lang="en-GB" sz="2400" dirty="0">
                <a:solidFill>
                  <a:srgbClr val="000000"/>
                </a:solidFill>
                <a:latin typeface="CongressSansLightStd"/>
              </a:rPr>
              <a:t>electronic tags on stock</a:t>
            </a:r>
          </a:p>
          <a:p>
            <a:r>
              <a:rPr lang="en-GB" sz="2400" dirty="0">
                <a:solidFill>
                  <a:srgbClr val="0DB24C"/>
                </a:solidFill>
                <a:latin typeface="ZapfDingbatsITC"/>
              </a:rPr>
              <a:t>✓</a:t>
            </a:r>
            <a:r>
              <a:rPr lang="en-GB" sz="2400" dirty="0">
                <a:solidFill>
                  <a:srgbClr val="0DB24C"/>
                </a:solidFill>
                <a:latin typeface="CongressSansLightStd"/>
              </a:rPr>
              <a:t>✓</a:t>
            </a:r>
            <a:r>
              <a:rPr lang="en-GB" sz="2400" dirty="0">
                <a:solidFill>
                  <a:srgbClr val="000000"/>
                </a:solidFill>
                <a:latin typeface="CongressSansLightStd"/>
              </a:rPr>
              <a:t>CCTV</a:t>
            </a:r>
          </a:p>
          <a:p>
            <a:r>
              <a:rPr lang="en-GB" sz="2400" dirty="0">
                <a:solidFill>
                  <a:srgbClr val="0DB24C"/>
                </a:solidFill>
                <a:latin typeface="ZapfDingbatsITC"/>
              </a:rPr>
              <a:t>✓</a:t>
            </a:r>
            <a:r>
              <a:rPr lang="en-GB" sz="2400" dirty="0">
                <a:solidFill>
                  <a:srgbClr val="0DB24C"/>
                </a:solidFill>
                <a:latin typeface="CongressSansLightStd"/>
              </a:rPr>
              <a:t>✓</a:t>
            </a:r>
            <a:r>
              <a:rPr lang="en-GB" sz="2400" dirty="0">
                <a:solidFill>
                  <a:srgbClr val="000000"/>
                </a:solidFill>
                <a:latin typeface="CongressSansLightStd"/>
              </a:rPr>
              <a:t>passwords on cash registers</a:t>
            </a:r>
          </a:p>
          <a:p>
            <a:r>
              <a:rPr lang="en-GB" sz="2400" dirty="0">
                <a:solidFill>
                  <a:srgbClr val="0DB24C"/>
                </a:solidFill>
                <a:latin typeface="ZapfDingbatsITC"/>
              </a:rPr>
              <a:t>✓</a:t>
            </a:r>
            <a:r>
              <a:rPr lang="en-GB" sz="2400" dirty="0">
                <a:solidFill>
                  <a:srgbClr val="0DB24C"/>
                </a:solidFill>
                <a:latin typeface="CongressSansLightStd"/>
              </a:rPr>
              <a:t>✓</a:t>
            </a:r>
            <a:r>
              <a:rPr lang="en-GB" sz="2400" dirty="0">
                <a:solidFill>
                  <a:srgbClr val="000000"/>
                </a:solidFill>
                <a:latin typeface="CongressSansLightStd"/>
              </a:rPr>
              <a:t>staff searches</a:t>
            </a:r>
          </a:p>
          <a:p>
            <a:r>
              <a:rPr lang="en-GB" dirty="0">
                <a:solidFill>
                  <a:srgbClr val="000000"/>
                </a:solidFill>
                <a:latin typeface="CongressSansLightStd"/>
              </a:rPr>
              <a:t>The most important action to reduce security risks is to train all colleagues to </a:t>
            </a:r>
            <a:r>
              <a:rPr lang="en-GB" dirty="0" smtClean="0">
                <a:solidFill>
                  <a:srgbClr val="000000"/>
                </a:solidFill>
                <a:latin typeface="CongressSansLightStd"/>
              </a:rPr>
              <a:t>follow procedures </a:t>
            </a:r>
            <a:r>
              <a:rPr lang="en-GB" dirty="0">
                <a:solidFill>
                  <a:srgbClr val="000000"/>
                </a:solidFill>
                <a:latin typeface="CongressSansLightStd"/>
              </a:rPr>
              <a:t>and be vigilant.</a:t>
            </a:r>
            <a:endParaRPr lang="en-GB"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517232"/>
            <a:ext cx="762016" cy="960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865286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normAutofit/>
          </a:bodyPr>
          <a:lstStyle/>
          <a:p>
            <a:r>
              <a:rPr lang="en-GB" sz="4000" b="1" dirty="0">
                <a:solidFill>
                  <a:srgbClr val="0DB24C"/>
                </a:solidFill>
                <a:latin typeface="Gotham-Black"/>
              </a:rPr>
              <a:t>Loss prevention</a:t>
            </a:r>
            <a:endParaRPr lang="en-GB" sz="4000" b="1" dirty="0"/>
          </a:p>
        </p:txBody>
      </p:sp>
      <p:sp>
        <p:nvSpPr>
          <p:cNvPr id="3" name="Content Placeholder 2"/>
          <p:cNvSpPr>
            <a:spLocks noGrp="1"/>
          </p:cNvSpPr>
          <p:nvPr>
            <p:ph idx="1"/>
          </p:nvPr>
        </p:nvSpPr>
        <p:spPr>
          <a:xfrm>
            <a:off x="1435608" y="1052736"/>
            <a:ext cx="7498080" cy="5195664"/>
          </a:xfrm>
        </p:spPr>
        <p:txBody>
          <a:bodyPr>
            <a:normAutofit fontScale="47500" lnSpcReduction="20000"/>
          </a:bodyPr>
          <a:lstStyle/>
          <a:p>
            <a:r>
              <a:rPr lang="en-GB" b="1" dirty="0">
                <a:latin typeface="CongressSansLightStd"/>
              </a:rPr>
              <a:t>Retailers use technology </a:t>
            </a:r>
            <a:r>
              <a:rPr lang="en-GB" dirty="0">
                <a:latin typeface="CongressSansLightStd"/>
              </a:rPr>
              <a:t>to help prevent loss. </a:t>
            </a:r>
            <a:endParaRPr lang="en-GB" dirty="0" smtClean="0">
              <a:latin typeface="CongressSansLightStd"/>
            </a:endParaRPr>
          </a:p>
          <a:p>
            <a:r>
              <a:rPr lang="en-GB" b="1" dirty="0" smtClean="0">
                <a:latin typeface="CongressSansLightStd"/>
              </a:rPr>
              <a:t>CCTV</a:t>
            </a:r>
            <a:r>
              <a:rPr lang="en-GB" dirty="0" smtClean="0">
                <a:latin typeface="CongressSansLightStd"/>
              </a:rPr>
              <a:t> </a:t>
            </a:r>
            <a:r>
              <a:rPr lang="en-GB" dirty="0">
                <a:latin typeface="CongressSansLightStd"/>
              </a:rPr>
              <a:t>is used to monitor the activity </a:t>
            </a:r>
            <a:r>
              <a:rPr lang="en-GB" dirty="0" smtClean="0">
                <a:latin typeface="CongressSansLightStd"/>
              </a:rPr>
              <a:t>of customers </a:t>
            </a:r>
            <a:r>
              <a:rPr lang="en-GB" dirty="0">
                <a:latin typeface="CongressSansLightStd"/>
              </a:rPr>
              <a:t>and colleagues. Images produced may be monitored live by security </a:t>
            </a:r>
            <a:r>
              <a:rPr lang="en-GB" dirty="0" smtClean="0">
                <a:latin typeface="CongressSansLightStd"/>
              </a:rPr>
              <a:t>staff or </a:t>
            </a:r>
            <a:r>
              <a:rPr lang="en-GB" dirty="0">
                <a:latin typeface="CongressSansLightStd"/>
              </a:rPr>
              <a:t>recordings may be reviewed later in order to provide evidence</a:t>
            </a:r>
            <a:r>
              <a:rPr lang="en-GB" dirty="0" smtClean="0">
                <a:latin typeface="CongressSansLightStd"/>
              </a:rPr>
              <a:t>.</a:t>
            </a:r>
          </a:p>
          <a:p>
            <a:r>
              <a:rPr lang="en-GB" dirty="0" smtClean="0">
                <a:latin typeface="CongressSansLightStd"/>
              </a:rPr>
              <a:t> </a:t>
            </a:r>
            <a:r>
              <a:rPr lang="en-GB" b="1" dirty="0">
                <a:latin typeface="CongressSansLightStd"/>
              </a:rPr>
              <a:t>CCTV cameras </a:t>
            </a:r>
            <a:r>
              <a:rPr lang="en-GB" dirty="0" smtClean="0">
                <a:latin typeface="CongressSansLightStd"/>
              </a:rPr>
              <a:t>are positioned </a:t>
            </a:r>
            <a:r>
              <a:rPr lang="en-GB" dirty="0">
                <a:latin typeface="CongressSansLightStd"/>
              </a:rPr>
              <a:t>in areas of </a:t>
            </a:r>
            <a:r>
              <a:rPr lang="en-GB" b="1" dirty="0">
                <a:latin typeface="CongressSansLightStd"/>
              </a:rPr>
              <a:t>high risk or to cover specific areas </a:t>
            </a:r>
            <a:r>
              <a:rPr lang="en-GB" dirty="0">
                <a:latin typeface="CongressSansLightStd"/>
              </a:rPr>
              <a:t>where theft is </a:t>
            </a:r>
            <a:r>
              <a:rPr lang="en-GB" dirty="0" smtClean="0">
                <a:latin typeface="CongressSansLightStd"/>
              </a:rPr>
              <a:t>suspected, for </a:t>
            </a:r>
            <a:r>
              <a:rPr lang="en-GB" dirty="0">
                <a:latin typeface="CongressSansLightStd"/>
              </a:rPr>
              <a:t>instance a till where regular shortages are reported.</a:t>
            </a:r>
          </a:p>
          <a:p>
            <a:r>
              <a:rPr lang="en-GB" dirty="0">
                <a:latin typeface="CongressSansLightStd"/>
              </a:rPr>
              <a:t>Many items will be </a:t>
            </a:r>
            <a:r>
              <a:rPr lang="en-GB" b="1" dirty="0">
                <a:latin typeface="CongressSansLightStd"/>
              </a:rPr>
              <a:t>electronically tagged </a:t>
            </a:r>
            <a:r>
              <a:rPr lang="en-GB" dirty="0">
                <a:latin typeface="CongressSansLightStd"/>
              </a:rPr>
              <a:t>so that if the tag is not removed at the </a:t>
            </a:r>
            <a:r>
              <a:rPr lang="en-GB" dirty="0" smtClean="0">
                <a:latin typeface="CongressSansLightStd"/>
              </a:rPr>
              <a:t>till, the </a:t>
            </a:r>
            <a:r>
              <a:rPr lang="en-GB" dirty="0">
                <a:latin typeface="CongressSansLightStd"/>
              </a:rPr>
              <a:t>tag will set off an alarm when the item is removed from the store. </a:t>
            </a:r>
            <a:endParaRPr lang="en-GB" dirty="0" smtClean="0">
              <a:latin typeface="CongressSansLightStd"/>
            </a:endParaRPr>
          </a:p>
          <a:p>
            <a:r>
              <a:rPr lang="en-GB" dirty="0" smtClean="0">
                <a:latin typeface="CongressSansLightStd"/>
              </a:rPr>
              <a:t>Other </a:t>
            </a:r>
            <a:r>
              <a:rPr lang="en-GB" dirty="0">
                <a:latin typeface="CongressSansLightStd"/>
              </a:rPr>
              <a:t>tags </a:t>
            </a:r>
            <a:r>
              <a:rPr lang="en-GB" dirty="0" smtClean="0">
                <a:latin typeface="CongressSansLightStd"/>
              </a:rPr>
              <a:t>are used </a:t>
            </a:r>
            <a:r>
              <a:rPr lang="en-GB" dirty="0">
                <a:latin typeface="CongressSansLightStd"/>
              </a:rPr>
              <a:t>which, if not removed at the till, will irrevocably damage the item when </a:t>
            </a:r>
            <a:r>
              <a:rPr lang="en-GB" dirty="0" smtClean="0">
                <a:latin typeface="CongressSansLightStd"/>
              </a:rPr>
              <a:t>removed by </a:t>
            </a:r>
            <a:r>
              <a:rPr lang="en-GB" dirty="0">
                <a:latin typeface="CongressSansLightStd"/>
              </a:rPr>
              <a:t>the thief. </a:t>
            </a:r>
            <a:endParaRPr lang="en-GB" dirty="0" smtClean="0">
              <a:latin typeface="CongressSansLightStd"/>
            </a:endParaRPr>
          </a:p>
          <a:p>
            <a:r>
              <a:rPr lang="en-GB" b="1" dirty="0" smtClean="0">
                <a:latin typeface="CongressSansLightStd"/>
              </a:rPr>
              <a:t>Bar </a:t>
            </a:r>
            <a:r>
              <a:rPr lang="en-GB" b="1" dirty="0">
                <a:latin typeface="CongressSansLightStd"/>
              </a:rPr>
              <a:t>coding </a:t>
            </a:r>
            <a:r>
              <a:rPr lang="en-GB" dirty="0">
                <a:latin typeface="CongressSansLightStd"/>
              </a:rPr>
              <a:t>also helps to prevent loss as it </a:t>
            </a:r>
            <a:r>
              <a:rPr lang="en-GB" b="1" dirty="0">
                <a:latin typeface="CongressSansLightStd"/>
              </a:rPr>
              <a:t>encourages accurate </a:t>
            </a:r>
            <a:r>
              <a:rPr lang="en-GB" b="1" dirty="0" smtClean="0">
                <a:latin typeface="CongressSansLightStd"/>
              </a:rPr>
              <a:t>recording </a:t>
            </a:r>
            <a:r>
              <a:rPr lang="en-GB" dirty="0" smtClean="0">
                <a:latin typeface="CongressSansLightStd"/>
              </a:rPr>
              <a:t>of </a:t>
            </a:r>
            <a:r>
              <a:rPr lang="en-GB" dirty="0">
                <a:latin typeface="CongressSansLightStd"/>
              </a:rPr>
              <a:t>sales.</a:t>
            </a:r>
            <a:endParaRPr lang="en-GB"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90" y="5755557"/>
            <a:ext cx="927075" cy="931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540773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06090"/>
          </a:xfrm>
        </p:spPr>
        <p:txBody>
          <a:bodyPr/>
          <a:lstStyle/>
          <a:p>
            <a:r>
              <a:rPr lang="en-GB" sz="4000" b="1" dirty="0">
                <a:solidFill>
                  <a:srgbClr val="0DB24C"/>
                </a:solidFill>
                <a:latin typeface="Gotham-Black"/>
              </a:rPr>
              <a:t>Loss prevention</a:t>
            </a:r>
            <a:endParaRPr lang="en-GB" dirty="0"/>
          </a:p>
        </p:txBody>
      </p:sp>
      <p:sp>
        <p:nvSpPr>
          <p:cNvPr id="3" name="Content Placeholder 2"/>
          <p:cNvSpPr>
            <a:spLocks noGrp="1"/>
          </p:cNvSpPr>
          <p:nvPr>
            <p:ph idx="1"/>
          </p:nvPr>
        </p:nvSpPr>
        <p:spPr>
          <a:xfrm>
            <a:off x="1115616" y="908720"/>
            <a:ext cx="7818072" cy="5728270"/>
          </a:xfrm>
        </p:spPr>
        <p:txBody>
          <a:bodyPr>
            <a:noAutofit/>
          </a:bodyPr>
          <a:lstStyle/>
          <a:p>
            <a:r>
              <a:rPr lang="en-GB" sz="1800" b="1" dirty="0">
                <a:latin typeface="CongressSansLightStd"/>
              </a:rPr>
              <a:t>Other measures used to prevent loss include stock taking, shrinkage control </a:t>
            </a:r>
            <a:r>
              <a:rPr lang="en-GB" sz="1800" b="1" dirty="0" smtClean="0">
                <a:latin typeface="CongressSansLightStd"/>
              </a:rPr>
              <a:t>and recording</a:t>
            </a:r>
            <a:r>
              <a:rPr lang="en-GB" sz="1800" dirty="0" smtClean="0">
                <a:latin typeface="CongressSansLightStd"/>
              </a:rPr>
              <a:t>.</a:t>
            </a:r>
          </a:p>
          <a:p>
            <a:r>
              <a:rPr lang="en-GB" sz="1800" b="1" dirty="0" smtClean="0">
                <a:latin typeface="CongressSansLightStd"/>
              </a:rPr>
              <a:t>Regular </a:t>
            </a:r>
            <a:r>
              <a:rPr lang="en-GB" sz="1800" b="1" dirty="0">
                <a:latin typeface="CongressSansLightStd"/>
              </a:rPr>
              <a:t>stock taking prevents loss </a:t>
            </a:r>
            <a:r>
              <a:rPr lang="en-GB" sz="1800" dirty="0">
                <a:latin typeface="CongressSansLightStd"/>
              </a:rPr>
              <a:t>by indicating problem areas so that </a:t>
            </a:r>
            <a:r>
              <a:rPr lang="en-GB" sz="1800" dirty="0" smtClean="0">
                <a:latin typeface="CongressSansLightStd"/>
              </a:rPr>
              <a:t>loss prevention </a:t>
            </a:r>
            <a:r>
              <a:rPr lang="en-GB" sz="1800" dirty="0">
                <a:latin typeface="CongressSansLightStd"/>
              </a:rPr>
              <a:t>measures can be directed to that area. </a:t>
            </a:r>
            <a:endParaRPr lang="en-GB" sz="1800" dirty="0" smtClean="0">
              <a:latin typeface="CongressSansLightStd"/>
            </a:endParaRPr>
          </a:p>
          <a:p>
            <a:r>
              <a:rPr lang="en-GB" sz="1800" b="1" dirty="0" smtClean="0">
                <a:latin typeface="CongressSansLightStd"/>
              </a:rPr>
              <a:t>In </a:t>
            </a:r>
            <a:r>
              <a:rPr lang="en-GB" sz="1800" b="1" dirty="0">
                <a:latin typeface="CongressSansLightStd"/>
              </a:rPr>
              <a:t>order for this to be </a:t>
            </a:r>
            <a:r>
              <a:rPr lang="en-GB" sz="1800" b="1" dirty="0" smtClean="0">
                <a:latin typeface="CongressSansLightStd"/>
              </a:rPr>
              <a:t>effective</a:t>
            </a:r>
            <a:r>
              <a:rPr lang="en-GB" sz="1800" dirty="0" smtClean="0">
                <a:latin typeface="CongressSansLightStd"/>
              </a:rPr>
              <a:t>, stock </a:t>
            </a:r>
            <a:r>
              <a:rPr lang="en-GB" sz="1800" dirty="0">
                <a:latin typeface="CongressSansLightStd"/>
              </a:rPr>
              <a:t>records must be accurately maintained so that it is possible to </a:t>
            </a:r>
            <a:r>
              <a:rPr lang="en-GB" sz="1800" dirty="0" smtClean="0">
                <a:latin typeface="CongressSansLightStd"/>
              </a:rPr>
              <a:t>differentiate between </a:t>
            </a:r>
            <a:r>
              <a:rPr lang="en-GB" sz="1800" dirty="0">
                <a:latin typeface="CongressSansLightStd"/>
              </a:rPr>
              <a:t>stock loss through criminal activity and stock loss through error.</a:t>
            </a:r>
          </a:p>
          <a:p>
            <a:r>
              <a:rPr lang="en-GB" sz="1800" dirty="0">
                <a:latin typeface="CongressSansLightStd"/>
              </a:rPr>
              <a:t>One of the major causes of inaccuracy in stock records is the </a:t>
            </a:r>
            <a:r>
              <a:rPr lang="en-GB" sz="1800" b="1" dirty="0">
                <a:latin typeface="CongressSansLightStd"/>
              </a:rPr>
              <a:t>failure to </a:t>
            </a:r>
            <a:r>
              <a:rPr lang="en-GB" sz="1800" b="1" dirty="0" smtClean="0">
                <a:latin typeface="CongressSansLightStd"/>
              </a:rPr>
              <a:t>properly control </a:t>
            </a:r>
            <a:r>
              <a:rPr lang="en-GB" sz="1800" b="1" dirty="0">
                <a:latin typeface="CongressSansLightStd"/>
              </a:rPr>
              <a:t>and record shrinkage. </a:t>
            </a:r>
            <a:endParaRPr lang="en-GB" sz="1800" b="1" dirty="0" smtClean="0">
              <a:latin typeface="CongressSansLightStd"/>
            </a:endParaRPr>
          </a:p>
          <a:p>
            <a:r>
              <a:rPr lang="en-GB" sz="1800" dirty="0" smtClean="0">
                <a:latin typeface="CongressSansLightStd"/>
              </a:rPr>
              <a:t>Any </a:t>
            </a:r>
            <a:r>
              <a:rPr lang="en-GB" sz="1800" dirty="0">
                <a:latin typeface="CongressSansLightStd"/>
              </a:rPr>
              <a:t>price reductions must be accurately </a:t>
            </a:r>
            <a:r>
              <a:rPr lang="en-GB" sz="1800" dirty="0" smtClean="0">
                <a:latin typeface="CongressSansLightStd"/>
              </a:rPr>
              <a:t>recorded, as </a:t>
            </a:r>
            <a:r>
              <a:rPr lang="en-GB" sz="1800" dirty="0">
                <a:latin typeface="CongressSansLightStd"/>
              </a:rPr>
              <a:t>must any stock written off because it is </a:t>
            </a:r>
            <a:r>
              <a:rPr lang="en-GB" sz="1800" dirty="0" smtClean="0">
                <a:latin typeface="CongressSansLightStd"/>
              </a:rPr>
              <a:t>un-saleable</a:t>
            </a:r>
            <a:r>
              <a:rPr lang="en-GB" sz="1800" dirty="0">
                <a:latin typeface="CongressSansLightStd"/>
              </a:rPr>
              <a:t>. </a:t>
            </a:r>
            <a:endParaRPr lang="en-GB" sz="1800" dirty="0" smtClean="0">
              <a:latin typeface="CongressSansLightStd"/>
            </a:endParaRPr>
          </a:p>
          <a:p>
            <a:r>
              <a:rPr lang="en-GB" sz="1800" b="1" dirty="0" smtClean="0">
                <a:latin typeface="CongressSansLightStd"/>
              </a:rPr>
              <a:t>Shrinkage </a:t>
            </a:r>
            <a:r>
              <a:rPr lang="en-GB" sz="1800" b="1" dirty="0">
                <a:latin typeface="CongressSansLightStd"/>
              </a:rPr>
              <a:t>can be controlled </a:t>
            </a:r>
            <a:r>
              <a:rPr lang="en-GB" sz="1800" dirty="0" smtClean="0">
                <a:latin typeface="CongressSansLightStd"/>
              </a:rPr>
              <a:t>by handling </a:t>
            </a:r>
            <a:r>
              <a:rPr lang="en-GB" sz="1800" dirty="0">
                <a:latin typeface="CongressSansLightStd"/>
              </a:rPr>
              <a:t>stock carefully and by reducing stock approaching its sell by date in order </a:t>
            </a:r>
            <a:r>
              <a:rPr lang="en-GB" sz="1800" dirty="0" smtClean="0">
                <a:latin typeface="CongressSansLightStd"/>
              </a:rPr>
              <a:t>to sell </a:t>
            </a:r>
            <a:r>
              <a:rPr lang="en-GB" sz="1800" dirty="0">
                <a:latin typeface="CongressSansLightStd"/>
              </a:rPr>
              <a:t>it at a reduced price rather than having to throw it away.</a:t>
            </a:r>
            <a:endParaRPr lang="en-GB" sz="1800"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31" y="5733256"/>
            <a:ext cx="944813" cy="903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595487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4082"/>
          </a:xfrm>
        </p:spPr>
        <p:txBody>
          <a:bodyPr>
            <a:normAutofit fontScale="90000"/>
          </a:bodyPr>
          <a:lstStyle/>
          <a:p>
            <a:r>
              <a:rPr lang="en-GB" sz="3600" b="1" dirty="0">
                <a:solidFill>
                  <a:srgbClr val="0DB24C"/>
                </a:solidFill>
                <a:latin typeface="Gotham-Black"/>
              </a:rPr>
              <a:t>Dealing with security incidents</a:t>
            </a:r>
            <a:endParaRPr lang="en-GB" dirty="0"/>
          </a:p>
        </p:txBody>
      </p:sp>
      <p:sp>
        <p:nvSpPr>
          <p:cNvPr id="3" name="Content Placeholder 2"/>
          <p:cNvSpPr>
            <a:spLocks noGrp="1"/>
          </p:cNvSpPr>
          <p:nvPr>
            <p:ph idx="1"/>
          </p:nvPr>
        </p:nvSpPr>
        <p:spPr>
          <a:xfrm>
            <a:off x="1043608" y="980728"/>
            <a:ext cx="7890080" cy="5616624"/>
          </a:xfrm>
        </p:spPr>
        <p:txBody>
          <a:bodyPr>
            <a:noAutofit/>
          </a:bodyPr>
          <a:lstStyle/>
          <a:p>
            <a:r>
              <a:rPr lang="en-GB" sz="2000" b="1" dirty="0">
                <a:latin typeface="CongressSansLightStd"/>
              </a:rPr>
              <a:t>Colleagues </a:t>
            </a:r>
            <a:r>
              <a:rPr lang="en-GB" sz="2000" dirty="0">
                <a:latin typeface="CongressSansLightStd"/>
              </a:rPr>
              <a:t>faced with a security </a:t>
            </a:r>
            <a:r>
              <a:rPr lang="en-GB" sz="2000" dirty="0" smtClean="0">
                <a:latin typeface="CongressSansLightStd"/>
              </a:rPr>
              <a:t>incident must </a:t>
            </a:r>
            <a:r>
              <a:rPr lang="en-GB" sz="2000" dirty="0">
                <a:latin typeface="CongressSansLightStd"/>
              </a:rPr>
              <a:t>ensure that they comply with </a:t>
            </a:r>
            <a:r>
              <a:rPr lang="en-GB" sz="2000" dirty="0" smtClean="0">
                <a:latin typeface="CongressSansLightStd"/>
              </a:rPr>
              <a:t>the </a:t>
            </a:r>
            <a:r>
              <a:rPr lang="en-GB" sz="2000" b="1" dirty="0" smtClean="0">
                <a:latin typeface="CongressSansLightStd"/>
                <a:hlinkClick r:id="rId2"/>
              </a:rPr>
              <a:t>Police </a:t>
            </a:r>
            <a:r>
              <a:rPr lang="en-GB" sz="2000" b="1" dirty="0">
                <a:latin typeface="CongressSansLightStd"/>
                <a:hlinkClick r:id="rId2"/>
              </a:rPr>
              <a:t>and Criminal Evidence Act (PACE).</a:t>
            </a:r>
            <a:endParaRPr lang="en-GB" sz="2000" b="1" dirty="0">
              <a:latin typeface="CongressSansLightStd"/>
            </a:endParaRPr>
          </a:p>
          <a:p>
            <a:r>
              <a:rPr lang="en-GB" sz="2000" dirty="0">
                <a:latin typeface="CongressSansLightStd"/>
              </a:rPr>
              <a:t>Under this legislation, </a:t>
            </a:r>
            <a:r>
              <a:rPr lang="en-GB" sz="2000" b="1" dirty="0">
                <a:latin typeface="CongressSansLightStd"/>
              </a:rPr>
              <a:t>only the </a:t>
            </a:r>
            <a:r>
              <a:rPr lang="en-GB" sz="2000" b="1" dirty="0" smtClean="0">
                <a:latin typeface="CongressSansLightStd"/>
              </a:rPr>
              <a:t>police have </a:t>
            </a:r>
            <a:r>
              <a:rPr lang="en-GB" sz="2000" b="1" dirty="0">
                <a:latin typeface="CongressSansLightStd"/>
              </a:rPr>
              <a:t>the authority</a:t>
            </a:r>
            <a:r>
              <a:rPr lang="en-GB" sz="2000" dirty="0">
                <a:latin typeface="CongressSansLightStd"/>
              </a:rPr>
              <a:t> to search people, </a:t>
            </a:r>
            <a:r>
              <a:rPr lang="en-GB" sz="2000" dirty="0" smtClean="0">
                <a:latin typeface="CongressSansLightStd"/>
              </a:rPr>
              <a:t>cars or </a:t>
            </a:r>
            <a:r>
              <a:rPr lang="en-GB" sz="2000" dirty="0">
                <a:latin typeface="CongressSansLightStd"/>
              </a:rPr>
              <a:t>premises. Many retailers will </a:t>
            </a:r>
            <a:r>
              <a:rPr lang="en-GB" sz="2000" dirty="0" smtClean="0">
                <a:latin typeface="CongressSansLightStd"/>
              </a:rPr>
              <a:t>have a </a:t>
            </a:r>
            <a:r>
              <a:rPr lang="en-GB" sz="2000" dirty="0">
                <a:latin typeface="CongressSansLightStd"/>
              </a:rPr>
              <a:t>company policy of not </a:t>
            </a:r>
            <a:r>
              <a:rPr lang="en-GB" sz="2000" dirty="0" smtClean="0">
                <a:latin typeface="CongressSansLightStd"/>
              </a:rPr>
              <a:t>confronting criminals </a:t>
            </a:r>
            <a:r>
              <a:rPr lang="en-GB" sz="2000" dirty="0">
                <a:latin typeface="CongressSansLightStd"/>
              </a:rPr>
              <a:t>where this might put the </a:t>
            </a:r>
            <a:r>
              <a:rPr lang="en-GB" sz="2000" dirty="0" smtClean="0">
                <a:latin typeface="CongressSansLightStd"/>
              </a:rPr>
              <a:t>staff at </a:t>
            </a:r>
            <a:r>
              <a:rPr lang="en-GB" sz="2000" dirty="0">
                <a:latin typeface="CongressSansLightStd"/>
              </a:rPr>
              <a:t>risk</a:t>
            </a:r>
            <a:r>
              <a:rPr lang="en-GB" sz="2000" dirty="0" smtClean="0">
                <a:latin typeface="CongressSansLightStd"/>
              </a:rPr>
              <a:t>.</a:t>
            </a:r>
          </a:p>
          <a:p>
            <a:r>
              <a:rPr lang="en-GB" sz="2000" b="1" dirty="0" smtClean="0">
                <a:latin typeface="CongressSansLightStd"/>
              </a:rPr>
              <a:t>Colleagues </a:t>
            </a:r>
            <a:r>
              <a:rPr lang="en-GB" sz="2000" b="1" dirty="0">
                <a:latin typeface="CongressSansLightStd"/>
              </a:rPr>
              <a:t>who see </a:t>
            </a:r>
            <a:r>
              <a:rPr lang="en-GB" sz="2000" b="1" dirty="0" smtClean="0">
                <a:latin typeface="CongressSansLightStd"/>
              </a:rPr>
              <a:t>criminal activity </a:t>
            </a:r>
            <a:r>
              <a:rPr lang="en-GB" sz="2000" dirty="0">
                <a:latin typeface="CongressSansLightStd"/>
              </a:rPr>
              <a:t>should try to keep the </a:t>
            </a:r>
            <a:r>
              <a:rPr lang="en-GB" sz="2000" dirty="0" smtClean="0">
                <a:latin typeface="CongressSansLightStd"/>
              </a:rPr>
              <a:t>suspicious character </a:t>
            </a:r>
            <a:r>
              <a:rPr lang="en-GB" sz="2000" dirty="0">
                <a:latin typeface="CongressSansLightStd"/>
              </a:rPr>
              <a:t>in view and maintain </a:t>
            </a:r>
            <a:r>
              <a:rPr lang="en-GB" sz="2000" dirty="0" smtClean="0">
                <a:latin typeface="CongressSansLightStd"/>
              </a:rPr>
              <a:t>vigilance so </a:t>
            </a:r>
            <a:r>
              <a:rPr lang="en-GB" sz="2000" dirty="0">
                <a:latin typeface="CongressSansLightStd"/>
              </a:rPr>
              <a:t>that the suspect cannot dump </a:t>
            </a:r>
            <a:r>
              <a:rPr lang="en-GB" sz="2000" dirty="0" smtClean="0">
                <a:latin typeface="CongressSansLightStd"/>
              </a:rPr>
              <a:t>stolen items </a:t>
            </a:r>
            <a:r>
              <a:rPr lang="en-GB" sz="2000" dirty="0">
                <a:latin typeface="CongressSansLightStd"/>
              </a:rPr>
              <a:t>or pass them on to someone else.</a:t>
            </a:r>
          </a:p>
          <a:p>
            <a:r>
              <a:rPr lang="en-GB" sz="2000" b="1" dirty="0">
                <a:latin typeface="CongressSansLightStd"/>
              </a:rPr>
              <a:t>When they are sure a theft has </a:t>
            </a:r>
            <a:r>
              <a:rPr lang="en-GB" sz="2000" b="1" dirty="0" smtClean="0">
                <a:latin typeface="CongressSansLightStd"/>
              </a:rPr>
              <a:t>taken place</a:t>
            </a:r>
            <a:r>
              <a:rPr lang="en-GB" sz="2000" dirty="0">
                <a:latin typeface="CongressSansLightStd"/>
              </a:rPr>
              <a:t>, they should make a mental </a:t>
            </a:r>
            <a:r>
              <a:rPr lang="en-GB" sz="2000" dirty="0" smtClean="0">
                <a:latin typeface="CongressSansLightStd"/>
              </a:rPr>
              <a:t>note of </a:t>
            </a:r>
            <a:r>
              <a:rPr lang="en-GB" sz="2000" dirty="0">
                <a:latin typeface="CongressSansLightStd"/>
              </a:rPr>
              <a:t>the description of the suspect </a:t>
            </a:r>
            <a:r>
              <a:rPr lang="en-GB" sz="2000" dirty="0" smtClean="0">
                <a:latin typeface="CongressSansLightStd"/>
              </a:rPr>
              <a:t>and report </a:t>
            </a:r>
            <a:r>
              <a:rPr lang="en-GB" sz="2000" dirty="0">
                <a:latin typeface="CongressSansLightStd"/>
              </a:rPr>
              <a:t>the incident as promptly </a:t>
            </a:r>
            <a:r>
              <a:rPr lang="en-GB" sz="2000" dirty="0" smtClean="0">
                <a:latin typeface="CongressSansLightStd"/>
              </a:rPr>
              <a:t>and accurately </a:t>
            </a:r>
            <a:r>
              <a:rPr lang="en-GB" sz="2000" dirty="0">
                <a:latin typeface="CongressSansLightStd"/>
              </a:rPr>
              <a:t>as they can to a </a:t>
            </a:r>
            <a:r>
              <a:rPr lang="en-GB" sz="2000" b="1" dirty="0" smtClean="0">
                <a:latin typeface="CongressSansLightStd"/>
              </a:rPr>
              <a:t>nominated or </a:t>
            </a:r>
            <a:r>
              <a:rPr lang="en-GB" sz="2000" b="1" dirty="0">
                <a:latin typeface="CongressSansLightStd"/>
              </a:rPr>
              <a:t>authorised person.</a:t>
            </a:r>
            <a:endParaRPr lang="en-GB" sz="2000" b="1"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0" y="5686074"/>
            <a:ext cx="1041648" cy="1093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410202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Presentatio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7C07D1E-A757-4FA5-A73C-0C1FF1AF03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TrainingPresentation</Template>
  <TotalTime>0</TotalTime>
  <Words>1355</Words>
  <Application>Microsoft Office PowerPoint</Application>
  <PresentationFormat>On-screen Show (4:3)</PresentationFormat>
  <Paragraphs>75</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TrainingPresentation</vt:lpstr>
      <vt:lpstr>UNIT 353: Understanding security and loss prevention in a retail business</vt:lpstr>
      <vt:lpstr>Understanding security and loss prevention in a retail business</vt:lpstr>
      <vt:lpstr>Security risks</vt:lpstr>
      <vt:lpstr>Security risks</vt:lpstr>
      <vt:lpstr>The effects of crime</vt:lpstr>
      <vt:lpstr>The effects of crime</vt:lpstr>
      <vt:lpstr>Loss prevention</vt:lpstr>
      <vt:lpstr>Loss prevention</vt:lpstr>
      <vt:lpstr>Dealing with security incidents</vt:lpstr>
      <vt:lpstr>Dealing with security incidents</vt:lpstr>
      <vt:lpstr>Dealing with security incidents</vt:lpstr>
      <vt:lpstr>Dealing with security incidents</vt:lpstr>
      <vt:lpstr>THE END</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2012-03-29T05:08:41Z</dcterms:created>
  <dcterms:modified xsi:type="dcterms:W3CDTF">2012-03-29T06:01:45Z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