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64" r:id="rId6"/>
    <p:sldId id="263" r:id="rId7"/>
    <p:sldId id="262" r:id="rId8"/>
    <p:sldId id="261" r:id="rId9"/>
    <p:sldId id="260" r:id="rId10"/>
    <p:sldId id="266" r:id="rId11"/>
    <p:sldId id="259" r:id="rId12"/>
    <p:sldId id="267" r:id="rId13"/>
    <p:sldId id="270" r:id="rId14"/>
    <p:sldId id="268" r:id="rId15"/>
    <p:sldId id="269"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0103D8-443E-47E4-9376-C3B4991BF72A}" type="datetimeFigureOut">
              <a:rPr lang="en-GB" smtClean="0"/>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17DC5-A950-4B17-B8AE-B24772DF3B54}" type="slidenum">
              <a:rPr lang="en-GB" smtClean="0"/>
              <a:t>‹#›</a:t>
            </a:fld>
            <a:endParaRPr lang="en-GB"/>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103D8-443E-47E4-9376-C3B4991BF72A}" type="datetimeFigureOut">
              <a:rPr lang="en-GB" smtClean="0"/>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17DC5-A950-4B17-B8AE-B24772DF3B5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103D8-443E-47E4-9376-C3B4991BF72A}" type="datetimeFigureOut">
              <a:rPr lang="en-GB" smtClean="0"/>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17DC5-A950-4B17-B8AE-B24772DF3B5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103D8-443E-47E4-9376-C3B4991BF72A}" type="datetimeFigureOut">
              <a:rPr lang="en-GB" smtClean="0"/>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17DC5-A950-4B17-B8AE-B24772DF3B5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0103D8-443E-47E4-9376-C3B4991BF72A}" type="datetimeFigureOut">
              <a:rPr lang="en-GB" smtClean="0"/>
              <a:t>29/03/2012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C17DC5-A950-4B17-B8AE-B24772DF3B54}" type="slidenum">
              <a:rPr lang="en-GB" smtClean="0"/>
              <a:t>‹#›</a:t>
            </a:fld>
            <a:endParaRPr lang="en-GB"/>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0103D8-443E-47E4-9376-C3B4991BF72A}" type="datetimeFigureOut">
              <a:rPr lang="en-GB" smtClean="0"/>
              <a:t>29/03/2012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C17DC5-A950-4B17-B8AE-B24772DF3B5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0103D8-443E-47E4-9376-C3B4991BF72A}" type="datetimeFigureOut">
              <a:rPr lang="en-GB" smtClean="0"/>
              <a:t>29/03/2012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C17DC5-A950-4B17-B8AE-B24772DF3B54}" type="slidenum">
              <a:rPr lang="en-GB" smtClean="0"/>
              <a:t>‹#›</a:t>
            </a:fld>
            <a:endParaRPr lang="en-GB"/>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0103D8-443E-47E4-9376-C3B4991BF72A}" type="datetimeFigureOut">
              <a:rPr lang="en-GB" smtClean="0"/>
              <a:t>29/03/2012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C17DC5-A950-4B17-B8AE-B24772DF3B5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103D8-443E-47E4-9376-C3B4991BF72A}" type="datetimeFigureOut">
              <a:rPr lang="en-GB" smtClean="0"/>
              <a:t>29/03/2012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C17DC5-A950-4B17-B8AE-B24772DF3B5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0103D8-443E-47E4-9376-C3B4991BF72A}" type="datetimeFigureOut">
              <a:rPr lang="en-GB" smtClean="0"/>
              <a:t>29/03/2012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C17DC5-A950-4B17-B8AE-B24772DF3B54}" type="slidenum">
              <a:rPr lang="en-GB" smtClean="0"/>
              <a:t>‹#›</a:t>
            </a:fld>
            <a:endParaRPr lang="en-GB"/>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0103D8-443E-47E4-9376-C3B4991BF72A}" type="datetimeFigureOut">
              <a:rPr lang="en-GB" smtClean="0"/>
              <a:t>29/03/2012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C17DC5-A950-4B17-B8AE-B24772DF3B5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70103D8-443E-47E4-9376-C3B4991BF72A}" type="datetimeFigureOut">
              <a:rPr lang="en-GB" smtClean="0"/>
              <a:t>29/03/2012</a:t>
            </a:fld>
            <a:endParaRPr lang="en-GB"/>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GB"/>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DCC17DC5-A950-4B17-B8AE-B24772DF3B54}" type="slidenum">
              <a:rPr lang="en-GB" smtClean="0"/>
              <a:t>‹#›</a:t>
            </a:fld>
            <a:endParaRPr lang="en-GB"/>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hangingminds.org/techniques/questioning/probing_questions.htm" TargetMode="External"/><Relationship Id="rId2" Type="http://schemas.openxmlformats.org/officeDocument/2006/relationships/hyperlink" Target="http://changingminds.org/techniques/questioning/open_closed_question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Consumer_protec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hich.co.uk/consumer-rights/buying-services/consumer-protection-rules-2008/the-law-explaine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hich.co.uk/consumer-rights/sale-of-goods/understanding-the-consumer-credit-act/" TargetMode="External"/><Relationship Id="rId2" Type="http://schemas.openxmlformats.org/officeDocument/2006/relationships/hyperlink" Target="http://www.which.co.uk/consumer-rights/sale-of-goods/understanding-the-sale-of-goods-ac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which.co.uk/consumer-rights/making-a-complaint/your-rights-the-data-protection-a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600" dirty="0" smtClean="0">
                <a:solidFill>
                  <a:srgbClr val="8A1E47"/>
                </a:solidFill>
                <a:latin typeface="Gotham-Black"/>
              </a:rPr>
              <a:t>Unit 355: Understanding the </a:t>
            </a:r>
            <a:r>
              <a:rPr lang="en-GB" sz="3600" dirty="0">
                <a:solidFill>
                  <a:srgbClr val="8A1E47"/>
                </a:solidFill>
                <a:latin typeface="Gotham-Black"/>
              </a:rPr>
              <a:t>retail </a:t>
            </a:r>
            <a:r>
              <a:rPr lang="en-GB" sz="3600" dirty="0" smtClean="0">
                <a:solidFill>
                  <a:srgbClr val="8A1E47"/>
                </a:solidFill>
                <a:latin typeface="Gotham-Black"/>
              </a:rPr>
              <a:t>selling process.</a:t>
            </a:r>
            <a:endParaRPr lang="en-GB" sz="3600" dirty="0"/>
          </a:p>
        </p:txBody>
      </p:sp>
      <p:sp>
        <p:nvSpPr>
          <p:cNvPr id="3" name="Subtitle 2"/>
          <p:cNvSpPr>
            <a:spLocks noGrp="1"/>
          </p:cNvSpPr>
          <p:nvPr>
            <p:ph type="subTitle" idx="1"/>
          </p:nvPr>
        </p:nvSpPr>
        <p:spPr/>
        <p:txBody>
          <a:bodyPr/>
          <a:lstStyle/>
          <a:p>
            <a:r>
              <a:rPr lang="en-GB" dirty="0" smtClean="0"/>
              <a:t>Presented by Bill Haining</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60648"/>
            <a:ext cx="3240360" cy="2439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5460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6781800" cy="654968"/>
          </a:xfrm>
        </p:spPr>
        <p:txBody>
          <a:bodyPr/>
          <a:lstStyle/>
          <a:p>
            <a:r>
              <a:rPr lang="en-GB" sz="3600" b="1" dirty="0">
                <a:solidFill>
                  <a:srgbClr val="8A1E47"/>
                </a:solidFill>
                <a:effectLst>
                  <a:outerShdw blurRad="38100" dist="38100" dir="2700000" algn="tl">
                    <a:srgbClr val="000000">
                      <a:alpha val="43137"/>
                    </a:srgbClr>
                  </a:outerShdw>
                </a:effectLst>
                <a:latin typeface="Gotham-Black"/>
              </a:rPr>
              <a:t>Legislation</a:t>
            </a:r>
            <a:endParaRPr lang="en-GB" dirty="0"/>
          </a:p>
        </p:txBody>
      </p:sp>
      <p:sp>
        <p:nvSpPr>
          <p:cNvPr id="3" name="Content Placeholder 2"/>
          <p:cNvSpPr>
            <a:spLocks noGrp="1"/>
          </p:cNvSpPr>
          <p:nvPr>
            <p:ph idx="1"/>
          </p:nvPr>
        </p:nvSpPr>
        <p:spPr>
          <a:xfrm>
            <a:off x="762000" y="1340768"/>
            <a:ext cx="7543800" cy="4608512"/>
          </a:xfrm>
        </p:spPr>
        <p:txBody>
          <a:bodyPr>
            <a:normAutofit fontScale="70000" lnSpcReduction="20000"/>
          </a:bodyPr>
          <a:lstStyle/>
          <a:p>
            <a:r>
              <a:rPr lang="en-GB" sz="3200" dirty="0">
                <a:solidFill>
                  <a:srgbClr val="000000"/>
                </a:solidFill>
                <a:latin typeface="CongressSansLightStd"/>
              </a:rPr>
              <a:t>There is also legislation referring to age-restricted sales. A number of goods </a:t>
            </a:r>
            <a:r>
              <a:rPr lang="en-GB" sz="3200" dirty="0" smtClean="0">
                <a:solidFill>
                  <a:srgbClr val="000000"/>
                </a:solidFill>
                <a:latin typeface="CongressSansLightStd"/>
              </a:rPr>
              <a:t>and services </a:t>
            </a:r>
            <a:r>
              <a:rPr lang="en-GB" sz="3200" dirty="0">
                <a:solidFill>
                  <a:srgbClr val="000000"/>
                </a:solidFill>
                <a:latin typeface="CongressSansLightStd"/>
              </a:rPr>
              <a:t>may not be sold to (or by) people under a certain age.</a:t>
            </a:r>
          </a:p>
          <a:p>
            <a:r>
              <a:rPr lang="en-GB" sz="3200" b="1" dirty="0">
                <a:solidFill>
                  <a:srgbClr val="000000"/>
                </a:solidFill>
                <a:latin typeface="BudHand-Bold"/>
              </a:rPr>
              <a:t>These include:</a:t>
            </a:r>
          </a:p>
          <a:p>
            <a:r>
              <a:rPr lang="en-GB" b="1" dirty="0">
                <a:solidFill>
                  <a:schemeClr val="tx1"/>
                </a:solidFill>
                <a:latin typeface="CongressSansStd-Bold"/>
              </a:rPr>
              <a:t>Product Age of person</a:t>
            </a:r>
          </a:p>
          <a:p>
            <a:r>
              <a:rPr lang="en-GB" dirty="0">
                <a:solidFill>
                  <a:srgbClr val="000000"/>
                </a:solidFill>
                <a:latin typeface="CongressSansLightStd"/>
              </a:rPr>
              <a:t>Tobacco products including cigarettes, cigarette </a:t>
            </a:r>
            <a:r>
              <a:rPr lang="en-GB" dirty="0" smtClean="0">
                <a:solidFill>
                  <a:srgbClr val="000000"/>
                </a:solidFill>
                <a:latin typeface="CongressSansLightStd"/>
              </a:rPr>
              <a:t>papers, rolling </a:t>
            </a:r>
            <a:r>
              <a:rPr lang="en-GB" dirty="0">
                <a:solidFill>
                  <a:srgbClr val="000000"/>
                </a:solidFill>
                <a:latin typeface="CongressSansLightStd"/>
              </a:rPr>
              <a:t>machines</a:t>
            </a:r>
          </a:p>
          <a:p>
            <a:r>
              <a:rPr lang="en-GB" dirty="0">
                <a:solidFill>
                  <a:srgbClr val="000000"/>
                </a:solidFill>
                <a:latin typeface="CongressSansLightStd"/>
              </a:rPr>
              <a:t>18 and over</a:t>
            </a:r>
          </a:p>
          <a:p>
            <a:r>
              <a:rPr lang="en-GB" dirty="0">
                <a:solidFill>
                  <a:srgbClr val="000000"/>
                </a:solidFill>
                <a:latin typeface="CongressSansLightStd"/>
              </a:rPr>
              <a:t>Fireworks 18 and over</a:t>
            </a:r>
          </a:p>
          <a:p>
            <a:r>
              <a:rPr lang="en-GB" b="1" dirty="0">
                <a:solidFill>
                  <a:srgbClr val="8A1E47"/>
                </a:solidFill>
                <a:latin typeface="CongressSansStd-Bold"/>
              </a:rPr>
              <a:t>Videos, DVDs and computer games</a:t>
            </a:r>
          </a:p>
          <a:p>
            <a:r>
              <a:rPr lang="en-GB" dirty="0">
                <a:solidFill>
                  <a:srgbClr val="000000"/>
                </a:solidFill>
                <a:latin typeface="CongressSansLightStd"/>
              </a:rPr>
              <a:t>12 </a:t>
            </a:r>
            <a:r>
              <a:rPr lang="en-GB" dirty="0" smtClean="0">
                <a:solidFill>
                  <a:srgbClr val="000000"/>
                </a:solidFill>
                <a:latin typeface="CongressSansLightStd"/>
              </a:rPr>
              <a:t>classification 15 classification 18 classification 12 </a:t>
            </a:r>
            <a:r>
              <a:rPr lang="en-GB" dirty="0">
                <a:solidFill>
                  <a:srgbClr val="000000"/>
                </a:solidFill>
                <a:latin typeface="CongressSansLightStd"/>
              </a:rPr>
              <a:t>and </a:t>
            </a:r>
            <a:r>
              <a:rPr lang="en-GB" dirty="0" smtClean="0">
                <a:solidFill>
                  <a:srgbClr val="000000"/>
                </a:solidFill>
                <a:latin typeface="CongressSansLightStd"/>
              </a:rPr>
              <a:t>over 15 </a:t>
            </a:r>
            <a:r>
              <a:rPr lang="en-GB" dirty="0">
                <a:solidFill>
                  <a:srgbClr val="000000"/>
                </a:solidFill>
                <a:latin typeface="CongressSansLightStd"/>
              </a:rPr>
              <a:t>and </a:t>
            </a:r>
            <a:r>
              <a:rPr lang="en-GB" dirty="0" smtClean="0">
                <a:solidFill>
                  <a:srgbClr val="000000"/>
                </a:solidFill>
                <a:latin typeface="CongressSansLightStd"/>
              </a:rPr>
              <a:t>over18 </a:t>
            </a:r>
            <a:r>
              <a:rPr lang="en-GB" dirty="0">
                <a:solidFill>
                  <a:srgbClr val="000000"/>
                </a:solidFill>
                <a:latin typeface="CongressSansLightStd"/>
              </a:rPr>
              <a:t>and over</a:t>
            </a:r>
          </a:p>
          <a:p>
            <a:r>
              <a:rPr lang="en-GB" dirty="0">
                <a:solidFill>
                  <a:srgbClr val="000000"/>
                </a:solidFill>
                <a:latin typeface="CongressSansLightStd"/>
              </a:rPr>
              <a:t>Alcohol 18 and over</a:t>
            </a:r>
          </a:p>
          <a:p>
            <a:r>
              <a:rPr lang="en-GB" dirty="0">
                <a:solidFill>
                  <a:srgbClr val="000000"/>
                </a:solidFill>
                <a:latin typeface="CongressSansLightStd"/>
              </a:rPr>
              <a:t>Lottery tickets and scratch cards 16 and over</a:t>
            </a:r>
          </a:p>
          <a:p>
            <a:r>
              <a:rPr lang="en-GB" dirty="0">
                <a:solidFill>
                  <a:srgbClr val="000000"/>
                </a:solidFill>
                <a:latin typeface="CongressSansLightStd"/>
              </a:rPr>
              <a:t>Cigarette lighter refills containing butane and solvents 18 and over</a:t>
            </a:r>
          </a:p>
          <a:p>
            <a:r>
              <a:rPr lang="en-GB" dirty="0">
                <a:solidFill>
                  <a:srgbClr val="000000"/>
                </a:solidFill>
                <a:latin typeface="CongressSansLightStd"/>
              </a:rPr>
              <a:t>Knives and offensive weapons 18 and over</a:t>
            </a:r>
          </a:p>
          <a:p>
            <a:r>
              <a:rPr lang="en-GB" dirty="0">
                <a:solidFill>
                  <a:srgbClr val="000000"/>
                </a:solidFill>
                <a:latin typeface="CongressSansLightStd"/>
              </a:rPr>
              <a:t>Spray paints 16 and over</a:t>
            </a:r>
          </a:p>
          <a:p>
            <a:r>
              <a:rPr lang="en-GB" dirty="0">
                <a:solidFill>
                  <a:srgbClr val="000000"/>
                </a:solidFill>
                <a:latin typeface="CongressSansLightStd"/>
              </a:rPr>
              <a:t>Petrol 16 and over</a:t>
            </a:r>
            <a:endParaRPr lang="en-GB" dirty="0"/>
          </a:p>
        </p:txBody>
      </p:sp>
    </p:spTree>
    <p:extLst>
      <p:ext uri="{BB962C8B-B14F-4D97-AF65-F5344CB8AC3E}">
        <p14:creationId xmlns:p14="http://schemas.microsoft.com/office/powerpoint/2010/main" val="3236989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6781800" cy="582960"/>
          </a:xfrm>
        </p:spPr>
        <p:txBody>
          <a:bodyPr>
            <a:normAutofit fontScale="90000"/>
          </a:bodyPr>
          <a:lstStyle/>
          <a:p>
            <a:r>
              <a:rPr lang="en-GB" sz="3600" b="1" dirty="0">
                <a:solidFill>
                  <a:srgbClr val="8A1E47"/>
                </a:solidFill>
                <a:effectLst>
                  <a:outerShdw blurRad="38100" dist="38100" dir="2700000" algn="tl">
                    <a:srgbClr val="000000">
                      <a:alpha val="43137"/>
                    </a:srgbClr>
                  </a:outerShdw>
                </a:effectLst>
                <a:latin typeface="Gotham-Black"/>
              </a:rPr>
              <a:t>Legislation</a:t>
            </a:r>
            <a:endParaRPr lang="en-GB" dirty="0"/>
          </a:p>
        </p:txBody>
      </p:sp>
      <p:sp>
        <p:nvSpPr>
          <p:cNvPr id="3" name="Content Placeholder 2"/>
          <p:cNvSpPr>
            <a:spLocks noGrp="1"/>
          </p:cNvSpPr>
          <p:nvPr>
            <p:ph idx="1"/>
          </p:nvPr>
        </p:nvSpPr>
        <p:spPr>
          <a:xfrm>
            <a:off x="762000" y="1268760"/>
            <a:ext cx="7543800" cy="4752528"/>
          </a:xfrm>
        </p:spPr>
        <p:txBody>
          <a:bodyPr>
            <a:normAutofit/>
          </a:bodyPr>
          <a:lstStyle/>
          <a:p>
            <a:r>
              <a:rPr lang="en-GB" b="1" dirty="0">
                <a:latin typeface="CongressSansLightStd"/>
              </a:rPr>
              <a:t>In addition</a:t>
            </a:r>
            <a:r>
              <a:rPr lang="en-GB" dirty="0">
                <a:latin typeface="CongressSansLightStd"/>
              </a:rPr>
              <a:t>, pharmaceuticals, livestock, alcohol, tobacco and gaming products </a:t>
            </a:r>
            <a:r>
              <a:rPr lang="en-GB" dirty="0" smtClean="0">
                <a:latin typeface="CongressSansLightStd"/>
              </a:rPr>
              <a:t>require a </a:t>
            </a:r>
            <a:r>
              <a:rPr lang="en-GB" dirty="0">
                <a:latin typeface="CongressSansLightStd"/>
              </a:rPr>
              <a:t>licence to supply. </a:t>
            </a:r>
            <a:endParaRPr lang="en-GB" dirty="0" smtClean="0">
              <a:latin typeface="CongressSansLightStd"/>
            </a:endParaRPr>
          </a:p>
          <a:p>
            <a:r>
              <a:rPr lang="en-GB" b="1" dirty="0" smtClean="0">
                <a:latin typeface="CongressSansLightStd"/>
              </a:rPr>
              <a:t>The </a:t>
            </a:r>
            <a:r>
              <a:rPr lang="en-GB" b="1" dirty="0">
                <a:latin typeface="CongressSansLightStd"/>
              </a:rPr>
              <a:t>legislation </a:t>
            </a:r>
            <a:r>
              <a:rPr lang="en-GB" dirty="0">
                <a:latin typeface="CongressSansLightStd"/>
              </a:rPr>
              <a:t>imposes responsibilities on </a:t>
            </a:r>
            <a:r>
              <a:rPr lang="en-GB" b="1" dirty="0">
                <a:latin typeface="CongressSansLightStd"/>
              </a:rPr>
              <a:t>everybody</a:t>
            </a:r>
            <a:r>
              <a:rPr lang="en-GB" dirty="0">
                <a:latin typeface="CongressSansLightStd"/>
              </a:rPr>
              <a:t> who </a:t>
            </a:r>
            <a:r>
              <a:rPr lang="en-GB" dirty="0" smtClean="0">
                <a:latin typeface="CongressSansLightStd"/>
              </a:rPr>
              <a:t>works in </a:t>
            </a:r>
            <a:r>
              <a:rPr lang="en-GB" dirty="0">
                <a:latin typeface="CongressSansLightStd"/>
              </a:rPr>
              <a:t>retailing. </a:t>
            </a:r>
            <a:endParaRPr lang="en-GB" dirty="0" smtClean="0">
              <a:latin typeface="CongressSansLightStd"/>
            </a:endParaRPr>
          </a:p>
          <a:p>
            <a:r>
              <a:rPr lang="en-GB" b="1" dirty="0" smtClean="0">
                <a:latin typeface="CongressSansLightStd"/>
              </a:rPr>
              <a:t>It </a:t>
            </a:r>
            <a:r>
              <a:rPr lang="en-GB" b="1" dirty="0">
                <a:latin typeface="CongressSansLightStd"/>
              </a:rPr>
              <a:t>is not only the employer’s responsibility </a:t>
            </a:r>
            <a:r>
              <a:rPr lang="en-GB" dirty="0">
                <a:latin typeface="CongressSansLightStd"/>
              </a:rPr>
              <a:t>to see that alcohol is not sold </a:t>
            </a:r>
            <a:r>
              <a:rPr lang="en-GB" dirty="0" smtClean="0">
                <a:latin typeface="CongressSansLightStd"/>
              </a:rPr>
              <a:t>to under-18s </a:t>
            </a:r>
            <a:r>
              <a:rPr lang="en-GB" dirty="0">
                <a:latin typeface="CongressSansLightStd"/>
              </a:rPr>
              <a:t>or that the labelling on goods is correct, it is the </a:t>
            </a:r>
            <a:r>
              <a:rPr lang="en-GB" b="1" dirty="0">
                <a:latin typeface="CongressSansLightStd"/>
              </a:rPr>
              <a:t>responsibility of </a:t>
            </a:r>
            <a:r>
              <a:rPr lang="en-GB" b="1" dirty="0" smtClean="0">
                <a:latin typeface="CongressSansLightStd"/>
              </a:rPr>
              <a:t>everybody involved </a:t>
            </a:r>
            <a:r>
              <a:rPr lang="en-GB" b="1" dirty="0">
                <a:latin typeface="CongressSansLightStd"/>
              </a:rPr>
              <a:t>in the sale. </a:t>
            </a:r>
            <a:endParaRPr lang="en-GB" b="1" dirty="0" smtClean="0">
              <a:latin typeface="CongressSansLightStd"/>
            </a:endParaRPr>
          </a:p>
          <a:p>
            <a:r>
              <a:rPr lang="en-GB" b="1" dirty="0" smtClean="0">
                <a:latin typeface="CongressSansLightStd"/>
              </a:rPr>
              <a:t>Directors</a:t>
            </a:r>
            <a:r>
              <a:rPr lang="en-GB" b="1" dirty="0">
                <a:latin typeface="CongressSansLightStd"/>
              </a:rPr>
              <a:t>, managers and colleagues can be liable </a:t>
            </a:r>
            <a:r>
              <a:rPr lang="en-GB" dirty="0">
                <a:latin typeface="CongressSansLightStd"/>
              </a:rPr>
              <a:t>to </a:t>
            </a:r>
            <a:r>
              <a:rPr lang="en-GB" dirty="0" smtClean="0">
                <a:latin typeface="CongressSansLightStd"/>
              </a:rPr>
              <a:t>fines, imprisonment </a:t>
            </a:r>
            <a:r>
              <a:rPr lang="en-GB" dirty="0">
                <a:latin typeface="CongressSansLightStd"/>
              </a:rPr>
              <a:t>or disciplinary action for </a:t>
            </a:r>
            <a:r>
              <a:rPr lang="en-GB" b="1" dirty="0">
                <a:latin typeface="CongressSansLightStd"/>
              </a:rPr>
              <a:t>failing to comply with the law</a:t>
            </a:r>
            <a:r>
              <a:rPr lang="en-GB" dirty="0">
                <a:latin typeface="CongressSansLightStd"/>
              </a:rPr>
              <a:t>.</a:t>
            </a:r>
            <a:endParaRPr lang="en-GB" dirty="0"/>
          </a:p>
        </p:txBody>
      </p:sp>
    </p:spTree>
    <p:extLst>
      <p:ext uri="{BB962C8B-B14F-4D97-AF65-F5344CB8AC3E}">
        <p14:creationId xmlns:p14="http://schemas.microsoft.com/office/powerpoint/2010/main" val="601723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6781800" cy="654968"/>
          </a:xfrm>
        </p:spPr>
        <p:txBody>
          <a:bodyPr/>
          <a:lstStyle/>
          <a:p>
            <a:r>
              <a:rPr lang="en-GB" sz="3200" b="1" dirty="0">
                <a:solidFill>
                  <a:srgbClr val="8A1E47"/>
                </a:solidFill>
                <a:effectLst>
                  <a:outerShdw blurRad="38100" dist="38100" dir="2700000" algn="tl">
                    <a:srgbClr val="000000">
                      <a:alpha val="43137"/>
                    </a:srgbClr>
                  </a:outerShdw>
                </a:effectLst>
                <a:latin typeface="Gotham-Black"/>
              </a:rPr>
              <a:t>Maximising Sales</a:t>
            </a:r>
            <a:endParaRPr lang="en-GB" dirty="0"/>
          </a:p>
        </p:txBody>
      </p:sp>
      <p:sp>
        <p:nvSpPr>
          <p:cNvPr id="3" name="Content Placeholder 2"/>
          <p:cNvSpPr>
            <a:spLocks noGrp="1"/>
          </p:cNvSpPr>
          <p:nvPr>
            <p:ph idx="1"/>
          </p:nvPr>
        </p:nvSpPr>
        <p:spPr>
          <a:xfrm>
            <a:off x="762000" y="1196752"/>
            <a:ext cx="7543800" cy="4824536"/>
          </a:xfrm>
        </p:spPr>
        <p:txBody>
          <a:bodyPr>
            <a:normAutofit fontScale="92500" lnSpcReduction="10000"/>
          </a:bodyPr>
          <a:lstStyle/>
          <a:p>
            <a:r>
              <a:rPr lang="en-GB" b="1" dirty="0">
                <a:solidFill>
                  <a:srgbClr val="000000"/>
                </a:solidFill>
                <a:latin typeface="CongressSansLightStd"/>
              </a:rPr>
              <a:t>To make the most of sales </a:t>
            </a:r>
            <a:r>
              <a:rPr lang="en-GB" b="1" dirty="0" smtClean="0">
                <a:solidFill>
                  <a:srgbClr val="000000"/>
                </a:solidFill>
                <a:latin typeface="CongressSansLightStd"/>
              </a:rPr>
              <a:t>opportunities</a:t>
            </a:r>
            <a:r>
              <a:rPr lang="en-GB" dirty="0" smtClean="0">
                <a:solidFill>
                  <a:srgbClr val="000000"/>
                </a:solidFill>
                <a:latin typeface="CongressSansLightStd"/>
              </a:rPr>
              <a:t> you </a:t>
            </a:r>
            <a:r>
              <a:rPr lang="en-GB" dirty="0">
                <a:solidFill>
                  <a:srgbClr val="000000"/>
                </a:solidFill>
                <a:latin typeface="CongressSansLightStd"/>
              </a:rPr>
              <a:t>must first establish an </a:t>
            </a:r>
            <a:r>
              <a:rPr lang="en-GB" dirty="0" smtClean="0">
                <a:solidFill>
                  <a:srgbClr val="000000"/>
                </a:solidFill>
                <a:latin typeface="CongressSansLightStd"/>
              </a:rPr>
              <a:t>effective rapport </a:t>
            </a:r>
            <a:r>
              <a:rPr lang="en-GB" dirty="0">
                <a:solidFill>
                  <a:srgbClr val="000000"/>
                </a:solidFill>
                <a:latin typeface="CongressSansLightStd"/>
              </a:rPr>
              <a:t>with the customer as people </a:t>
            </a:r>
            <a:r>
              <a:rPr lang="en-GB" dirty="0" smtClean="0">
                <a:solidFill>
                  <a:srgbClr val="000000"/>
                </a:solidFill>
                <a:latin typeface="CongressSansLightStd"/>
              </a:rPr>
              <a:t>buy from </a:t>
            </a:r>
            <a:r>
              <a:rPr lang="en-GB" dirty="0">
                <a:solidFill>
                  <a:srgbClr val="000000"/>
                </a:solidFill>
                <a:latin typeface="CongressSansLightStd"/>
              </a:rPr>
              <a:t>people they like or identify with. </a:t>
            </a:r>
            <a:endParaRPr lang="en-GB" dirty="0" smtClean="0">
              <a:solidFill>
                <a:srgbClr val="000000"/>
              </a:solidFill>
              <a:latin typeface="CongressSansLightStd"/>
            </a:endParaRPr>
          </a:p>
          <a:p>
            <a:r>
              <a:rPr lang="en-GB" b="1" dirty="0" smtClean="0">
                <a:solidFill>
                  <a:srgbClr val="000000"/>
                </a:solidFill>
                <a:latin typeface="CongressSansLightStd"/>
              </a:rPr>
              <a:t>This is </a:t>
            </a:r>
            <a:r>
              <a:rPr lang="en-GB" b="1" dirty="0">
                <a:solidFill>
                  <a:srgbClr val="000000"/>
                </a:solidFill>
                <a:latin typeface="CongressSansLightStd"/>
              </a:rPr>
              <a:t>done using questioning and </a:t>
            </a:r>
            <a:r>
              <a:rPr lang="en-GB" b="1" dirty="0" smtClean="0">
                <a:solidFill>
                  <a:srgbClr val="000000"/>
                </a:solidFill>
                <a:latin typeface="CongressSansLightStd"/>
              </a:rPr>
              <a:t>effective listening </a:t>
            </a:r>
            <a:r>
              <a:rPr lang="en-GB" b="1" dirty="0">
                <a:solidFill>
                  <a:srgbClr val="000000"/>
                </a:solidFill>
                <a:latin typeface="CongressSansLightStd"/>
              </a:rPr>
              <a:t>skills. </a:t>
            </a:r>
            <a:endParaRPr lang="en-GB" b="1" dirty="0" smtClean="0">
              <a:solidFill>
                <a:srgbClr val="000000"/>
              </a:solidFill>
              <a:latin typeface="CongressSansLightStd"/>
            </a:endParaRPr>
          </a:p>
          <a:p>
            <a:r>
              <a:rPr lang="en-GB" dirty="0" smtClean="0">
                <a:solidFill>
                  <a:srgbClr val="000000"/>
                </a:solidFill>
                <a:latin typeface="CongressSansLightStd"/>
              </a:rPr>
              <a:t>The </a:t>
            </a:r>
            <a:r>
              <a:rPr lang="en-GB" dirty="0">
                <a:solidFill>
                  <a:srgbClr val="000000"/>
                </a:solidFill>
                <a:latin typeface="CongressSansLightStd"/>
              </a:rPr>
              <a:t>selling process </a:t>
            </a:r>
            <a:r>
              <a:rPr lang="en-GB" dirty="0" smtClean="0">
                <a:solidFill>
                  <a:srgbClr val="000000"/>
                </a:solidFill>
                <a:latin typeface="CongressSansLightStd"/>
              </a:rPr>
              <a:t>has five </a:t>
            </a:r>
            <a:r>
              <a:rPr lang="en-GB" dirty="0">
                <a:solidFill>
                  <a:srgbClr val="000000"/>
                </a:solidFill>
                <a:latin typeface="CongressSansLightStd"/>
              </a:rPr>
              <a:t>stages:</a:t>
            </a:r>
          </a:p>
          <a:p>
            <a:r>
              <a:rPr lang="en-GB" dirty="0">
                <a:solidFill>
                  <a:srgbClr val="8A1E47"/>
                </a:solidFill>
                <a:latin typeface="ZapfDingbatsITC"/>
              </a:rPr>
              <a:t>✓</a:t>
            </a:r>
            <a:r>
              <a:rPr lang="en-GB" dirty="0">
                <a:solidFill>
                  <a:srgbClr val="8A1E47"/>
                </a:solidFill>
                <a:latin typeface="CongressSansLightStd"/>
              </a:rPr>
              <a:t>✓ </a:t>
            </a:r>
            <a:r>
              <a:rPr lang="en-GB" b="1" dirty="0">
                <a:solidFill>
                  <a:srgbClr val="000000"/>
                </a:solidFill>
                <a:latin typeface="CongressSansStd-Bold"/>
              </a:rPr>
              <a:t>acknowledge and </a:t>
            </a:r>
            <a:r>
              <a:rPr lang="en-GB" b="1" dirty="0" smtClean="0">
                <a:solidFill>
                  <a:srgbClr val="000000"/>
                </a:solidFill>
                <a:latin typeface="CongressSansStd-Bold"/>
              </a:rPr>
              <a:t>approach the </a:t>
            </a:r>
            <a:r>
              <a:rPr lang="en-GB" b="1" dirty="0">
                <a:solidFill>
                  <a:srgbClr val="000000"/>
                </a:solidFill>
                <a:latin typeface="CongressSansStd-Bold"/>
              </a:rPr>
              <a:t>customer</a:t>
            </a:r>
          </a:p>
          <a:p>
            <a:r>
              <a:rPr lang="en-GB" dirty="0">
                <a:solidFill>
                  <a:srgbClr val="8A1E47"/>
                </a:solidFill>
                <a:latin typeface="ZapfDingbatsITC"/>
              </a:rPr>
              <a:t>✓</a:t>
            </a:r>
            <a:r>
              <a:rPr lang="en-GB" dirty="0">
                <a:solidFill>
                  <a:srgbClr val="8A1E47"/>
                </a:solidFill>
                <a:latin typeface="CongressSansLightStd"/>
              </a:rPr>
              <a:t>✓ </a:t>
            </a:r>
            <a:r>
              <a:rPr lang="en-GB" b="1" dirty="0">
                <a:solidFill>
                  <a:srgbClr val="000000"/>
                </a:solidFill>
                <a:latin typeface="CongressSansStd-Bold"/>
              </a:rPr>
              <a:t>identify their needs</a:t>
            </a:r>
          </a:p>
          <a:p>
            <a:r>
              <a:rPr lang="en-GB" dirty="0">
                <a:solidFill>
                  <a:srgbClr val="8A1E47"/>
                </a:solidFill>
                <a:latin typeface="ZapfDingbatsITC"/>
              </a:rPr>
              <a:t>✓</a:t>
            </a:r>
            <a:r>
              <a:rPr lang="en-GB" dirty="0">
                <a:solidFill>
                  <a:srgbClr val="8A1E47"/>
                </a:solidFill>
                <a:latin typeface="CongressSansLightStd"/>
              </a:rPr>
              <a:t>✓ </a:t>
            </a:r>
            <a:r>
              <a:rPr lang="en-GB" b="1" dirty="0">
                <a:solidFill>
                  <a:srgbClr val="000000"/>
                </a:solidFill>
                <a:latin typeface="CongressSansStd-Bold"/>
              </a:rPr>
              <a:t>present solutions</a:t>
            </a:r>
          </a:p>
          <a:p>
            <a:r>
              <a:rPr lang="en-GB" dirty="0">
                <a:solidFill>
                  <a:srgbClr val="8A1E47"/>
                </a:solidFill>
                <a:latin typeface="ZapfDingbatsITC"/>
              </a:rPr>
              <a:t>✓</a:t>
            </a:r>
            <a:r>
              <a:rPr lang="en-GB" dirty="0">
                <a:solidFill>
                  <a:srgbClr val="8A1E47"/>
                </a:solidFill>
                <a:latin typeface="CongressSansLightStd"/>
              </a:rPr>
              <a:t>✓ </a:t>
            </a:r>
            <a:r>
              <a:rPr lang="en-GB" b="1" dirty="0">
                <a:solidFill>
                  <a:srgbClr val="000000"/>
                </a:solidFill>
                <a:latin typeface="CongressSansStd-Bold"/>
              </a:rPr>
              <a:t>check commitment </a:t>
            </a:r>
            <a:r>
              <a:rPr lang="en-GB" b="1" dirty="0" smtClean="0">
                <a:solidFill>
                  <a:srgbClr val="000000"/>
                </a:solidFill>
                <a:latin typeface="CongressSansStd-Bold"/>
              </a:rPr>
              <a:t>and overcome </a:t>
            </a:r>
            <a:r>
              <a:rPr lang="en-GB" b="1" dirty="0">
                <a:solidFill>
                  <a:srgbClr val="000000"/>
                </a:solidFill>
                <a:latin typeface="CongressSansStd-Bold"/>
              </a:rPr>
              <a:t>objections</a:t>
            </a:r>
          </a:p>
          <a:p>
            <a:r>
              <a:rPr lang="en-GB" dirty="0">
                <a:solidFill>
                  <a:srgbClr val="8A1E47"/>
                </a:solidFill>
                <a:latin typeface="ZapfDingbatsITC"/>
              </a:rPr>
              <a:t>✓</a:t>
            </a:r>
            <a:r>
              <a:rPr lang="en-GB" dirty="0">
                <a:solidFill>
                  <a:srgbClr val="8A1E47"/>
                </a:solidFill>
                <a:latin typeface="CongressSansLightStd"/>
              </a:rPr>
              <a:t>✓ </a:t>
            </a:r>
            <a:r>
              <a:rPr lang="en-GB" b="1" dirty="0">
                <a:solidFill>
                  <a:srgbClr val="000000"/>
                </a:solidFill>
                <a:latin typeface="CongressSansStd-Bold"/>
              </a:rPr>
              <a:t>close the sale</a:t>
            </a:r>
          </a:p>
          <a:p>
            <a:r>
              <a:rPr lang="en-GB" b="1" dirty="0">
                <a:solidFill>
                  <a:srgbClr val="000000"/>
                </a:solidFill>
                <a:latin typeface="CongressSansLightStd"/>
              </a:rPr>
              <a:t>Identifying customer needs </a:t>
            </a:r>
            <a:r>
              <a:rPr lang="en-GB" dirty="0">
                <a:solidFill>
                  <a:srgbClr val="000000"/>
                </a:solidFill>
                <a:latin typeface="CongressSansLightStd"/>
              </a:rPr>
              <a:t>and </a:t>
            </a:r>
            <a:r>
              <a:rPr lang="en-GB" dirty="0" smtClean="0">
                <a:solidFill>
                  <a:srgbClr val="000000"/>
                </a:solidFill>
                <a:latin typeface="CongressSansLightStd"/>
              </a:rPr>
              <a:t>presenting solutions </a:t>
            </a:r>
            <a:r>
              <a:rPr lang="en-GB" dirty="0">
                <a:solidFill>
                  <a:srgbClr val="000000"/>
                </a:solidFill>
                <a:latin typeface="CongressSansLightStd"/>
              </a:rPr>
              <a:t>have already been covered.</a:t>
            </a:r>
            <a:endParaRPr lang="en-GB" dirty="0"/>
          </a:p>
        </p:txBody>
      </p:sp>
    </p:spTree>
    <p:extLst>
      <p:ext uri="{BB962C8B-B14F-4D97-AF65-F5344CB8AC3E}">
        <p14:creationId xmlns:p14="http://schemas.microsoft.com/office/powerpoint/2010/main" val="2824264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6781800" cy="654968"/>
          </a:xfrm>
        </p:spPr>
        <p:txBody>
          <a:bodyPr/>
          <a:lstStyle/>
          <a:p>
            <a:r>
              <a:rPr lang="en-GB" sz="3200" b="1" dirty="0">
                <a:solidFill>
                  <a:srgbClr val="8A1E47"/>
                </a:solidFill>
                <a:effectLst>
                  <a:outerShdw blurRad="38100" dist="38100" dir="2700000" algn="tl">
                    <a:srgbClr val="000000">
                      <a:alpha val="43137"/>
                    </a:srgbClr>
                  </a:outerShdw>
                </a:effectLst>
                <a:latin typeface="Gotham-Black"/>
              </a:rPr>
              <a:t>Maximising Sales</a:t>
            </a:r>
            <a:endParaRPr lang="en-GB" dirty="0"/>
          </a:p>
        </p:txBody>
      </p:sp>
      <p:sp>
        <p:nvSpPr>
          <p:cNvPr id="3" name="Content Placeholder 2"/>
          <p:cNvSpPr>
            <a:spLocks noGrp="1"/>
          </p:cNvSpPr>
          <p:nvPr>
            <p:ph idx="1"/>
          </p:nvPr>
        </p:nvSpPr>
        <p:spPr>
          <a:xfrm>
            <a:off x="762000" y="1268760"/>
            <a:ext cx="7543800" cy="4680520"/>
          </a:xfrm>
        </p:spPr>
        <p:txBody>
          <a:bodyPr>
            <a:normAutofit fontScale="92500" lnSpcReduction="20000"/>
          </a:bodyPr>
          <a:lstStyle/>
          <a:p>
            <a:r>
              <a:rPr lang="en-GB" b="1" dirty="0">
                <a:latin typeface="CongressSansLightStd"/>
              </a:rPr>
              <a:t>The next stage is to check </a:t>
            </a:r>
            <a:r>
              <a:rPr lang="en-GB" dirty="0">
                <a:latin typeface="CongressSansLightStd"/>
              </a:rPr>
              <a:t>the </a:t>
            </a:r>
            <a:r>
              <a:rPr lang="en-GB" dirty="0" smtClean="0">
                <a:latin typeface="CongressSansLightStd"/>
              </a:rPr>
              <a:t>customer’s commitment </a:t>
            </a:r>
            <a:r>
              <a:rPr lang="en-GB" dirty="0">
                <a:latin typeface="CongressSansLightStd"/>
              </a:rPr>
              <a:t>to making a purchase </a:t>
            </a:r>
            <a:r>
              <a:rPr lang="en-GB" dirty="0" smtClean="0">
                <a:latin typeface="CongressSansLightStd"/>
              </a:rPr>
              <a:t>and overcome </a:t>
            </a:r>
            <a:r>
              <a:rPr lang="en-GB" dirty="0">
                <a:latin typeface="CongressSansLightStd"/>
              </a:rPr>
              <a:t>any objections they may have.</a:t>
            </a:r>
          </a:p>
          <a:p>
            <a:r>
              <a:rPr lang="en-GB" b="1" dirty="0">
                <a:latin typeface="CongressSansLightStd"/>
              </a:rPr>
              <a:t>Questioning</a:t>
            </a:r>
            <a:r>
              <a:rPr lang="en-GB" dirty="0">
                <a:latin typeface="CongressSansLightStd"/>
              </a:rPr>
              <a:t> </a:t>
            </a:r>
            <a:r>
              <a:rPr lang="en-GB" b="1" dirty="0">
                <a:latin typeface="CongressSansLightStd"/>
              </a:rPr>
              <a:t>will identify </a:t>
            </a:r>
            <a:r>
              <a:rPr lang="en-GB" dirty="0">
                <a:latin typeface="CongressSansLightStd"/>
              </a:rPr>
              <a:t>the </a:t>
            </a:r>
            <a:r>
              <a:rPr lang="en-GB" dirty="0" smtClean="0">
                <a:latin typeface="CongressSansLightStd"/>
              </a:rPr>
              <a:t>objections; where </a:t>
            </a:r>
            <a:r>
              <a:rPr lang="en-GB" dirty="0">
                <a:latin typeface="CongressSansLightStd"/>
              </a:rPr>
              <a:t>price is the issue, offer a </a:t>
            </a:r>
            <a:r>
              <a:rPr lang="en-GB" dirty="0" smtClean="0">
                <a:latin typeface="CongressSansLightStd"/>
              </a:rPr>
              <a:t>cheaper alternative</a:t>
            </a:r>
            <a:r>
              <a:rPr lang="en-GB" dirty="0">
                <a:latin typeface="CongressSansLightStd"/>
              </a:rPr>
              <a:t>, offer a discount </a:t>
            </a:r>
            <a:r>
              <a:rPr lang="en-GB" dirty="0" smtClean="0">
                <a:latin typeface="CongressSansLightStd"/>
              </a:rPr>
              <a:t>or emphasise the </a:t>
            </a:r>
            <a:r>
              <a:rPr lang="en-GB" dirty="0">
                <a:latin typeface="CongressSansLightStd"/>
              </a:rPr>
              <a:t>value that the product represents. </a:t>
            </a:r>
            <a:endParaRPr lang="en-GB" dirty="0" smtClean="0">
              <a:latin typeface="CongressSansLightStd"/>
            </a:endParaRPr>
          </a:p>
          <a:p>
            <a:r>
              <a:rPr lang="en-GB" b="1" dirty="0" smtClean="0">
                <a:latin typeface="CongressSansLightStd"/>
              </a:rPr>
              <a:t>If the objection </a:t>
            </a:r>
            <a:r>
              <a:rPr lang="en-GB" b="1" dirty="0">
                <a:latin typeface="CongressSansLightStd"/>
              </a:rPr>
              <a:t>is practical</a:t>
            </a:r>
            <a:r>
              <a:rPr lang="en-GB" dirty="0">
                <a:latin typeface="CongressSansLightStd"/>
              </a:rPr>
              <a:t>, offer a solution </a:t>
            </a:r>
            <a:r>
              <a:rPr lang="en-GB" dirty="0" smtClean="0">
                <a:latin typeface="CongressSansLightStd"/>
              </a:rPr>
              <a:t>such as </a:t>
            </a:r>
            <a:r>
              <a:rPr lang="en-GB" dirty="0">
                <a:latin typeface="CongressSansLightStd"/>
              </a:rPr>
              <a:t>free delivery.</a:t>
            </a:r>
          </a:p>
          <a:p>
            <a:r>
              <a:rPr lang="en-GB" b="1" dirty="0">
                <a:latin typeface="CongressSansLightStd"/>
              </a:rPr>
              <a:t>Closing the sale means </a:t>
            </a:r>
            <a:r>
              <a:rPr lang="en-GB" dirty="0">
                <a:latin typeface="CongressSansLightStd"/>
              </a:rPr>
              <a:t>that the </a:t>
            </a:r>
            <a:r>
              <a:rPr lang="en-GB" dirty="0" smtClean="0">
                <a:latin typeface="CongressSansLightStd"/>
              </a:rPr>
              <a:t>customer has </a:t>
            </a:r>
            <a:r>
              <a:rPr lang="en-GB" dirty="0">
                <a:latin typeface="CongressSansLightStd"/>
              </a:rPr>
              <a:t>agreed to make a purchase. </a:t>
            </a:r>
            <a:endParaRPr lang="en-GB" dirty="0" smtClean="0">
              <a:latin typeface="CongressSansLightStd"/>
            </a:endParaRPr>
          </a:p>
          <a:p>
            <a:r>
              <a:rPr lang="en-GB" b="1" dirty="0" smtClean="0">
                <a:latin typeface="CongressSansLightStd"/>
              </a:rPr>
              <a:t>At this point </a:t>
            </a:r>
            <a:r>
              <a:rPr lang="en-GB" b="1" dirty="0">
                <a:latin typeface="CongressSansLightStd"/>
              </a:rPr>
              <a:t>try to maximise </a:t>
            </a:r>
            <a:r>
              <a:rPr lang="en-GB" dirty="0">
                <a:latin typeface="CongressSansLightStd"/>
              </a:rPr>
              <a:t>the sale by </a:t>
            </a:r>
            <a:r>
              <a:rPr lang="en-GB" dirty="0" smtClean="0">
                <a:latin typeface="CongressSansLightStd"/>
              </a:rPr>
              <a:t>offering add-on </a:t>
            </a:r>
            <a:r>
              <a:rPr lang="en-GB" dirty="0">
                <a:latin typeface="CongressSansLightStd"/>
              </a:rPr>
              <a:t>sales or associated sales, </a:t>
            </a:r>
            <a:r>
              <a:rPr lang="en-GB" dirty="0" smtClean="0">
                <a:latin typeface="CongressSansLightStd"/>
              </a:rPr>
              <a:t>such as </a:t>
            </a:r>
            <a:r>
              <a:rPr lang="en-GB" dirty="0">
                <a:latin typeface="CongressSansLightStd"/>
              </a:rPr>
              <a:t>a handbag to match the shoes. </a:t>
            </a:r>
            <a:endParaRPr lang="en-GB" dirty="0" smtClean="0">
              <a:latin typeface="CongressSansLightStd"/>
            </a:endParaRPr>
          </a:p>
          <a:p>
            <a:r>
              <a:rPr lang="en-GB" b="1" dirty="0" smtClean="0">
                <a:latin typeface="CongressSansLightStd"/>
              </a:rPr>
              <a:t>It maybe </a:t>
            </a:r>
            <a:r>
              <a:rPr lang="en-GB" b="1" dirty="0">
                <a:latin typeface="CongressSansLightStd"/>
              </a:rPr>
              <a:t>possible to up-sell</a:t>
            </a:r>
            <a:r>
              <a:rPr lang="en-GB" dirty="0">
                <a:latin typeface="CongressSansLightStd"/>
              </a:rPr>
              <a:t>, that is to sell </a:t>
            </a:r>
            <a:r>
              <a:rPr lang="en-GB" dirty="0" smtClean="0">
                <a:latin typeface="CongressSansLightStd"/>
              </a:rPr>
              <a:t>the customer </a:t>
            </a:r>
            <a:r>
              <a:rPr lang="en-GB" dirty="0">
                <a:latin typeface="CongressSansLightStd"/>
              </a:rPr>
              <a:t>a better, more expensive, model.</a:t>
            </a:r>
            <a:endParaRPr lang="en-GB" dirty="0"/>
          </a:p>
        </p:txBody>
      </p:sp>
    </p:spTree>
    <p:extLst>
      <p:ext uri="{BB962C8B-B14F-4D97-AF65-F5344CB8AC3E}">
        <p14:creationId xmlns:p14="http://schemas.microsoft.com/office/powerpoint/2010/main" val="2715500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6781800" cy="510952"/>
          </a:xfrm>
        </p:spPr>
        <p:txBody>
          <a:bodyPr>
            <a:noAutofit/>
          </a:bodyPr>
          <a:lstStyle/>
          <a:p>
            <a:r>
              <a:rPr lang="en-GB" sz="3600" b="1" dirty="0">
                <a:solidFill>
                  <a:srgbClr val="8A1E47"/>
                </a:solidFill>
                <a:effectLst>
                  <a:outerShdw blurRad="38100" dist="38100" dir="2700000" algn="tl">
                    <a:srgbClr val="000000">
                      <a:alpha val="43137"/>
                    </a:srgbClr>
                  </a:outerShdw>
                </a:effectLst>
                <a:latin typeface="Gotham-Black"/>
              </a:rPr>
              <a:t>Leadership and </a:t>
            </a:r>
            <a:r>
              <a:rPr lang="en-GB" sz="3600" b="1" dirty="0" smtClean="0">
                <a:solidFill>
                  <a:srgbClr val="8A1E47"/>
                </a:solidFill>
                <a:effectLst>
                  <a:outerShdw blurRad="38100" dist="38100" dir="2700000" algn="tl">
                    <a:srgbClr val="000000">
                      <a:alpha val="43137"/>
                    </a:srgbClr>
                  </a:outerShdw>
                </a:effectLst>
                <a:latin typeface="Gotham-Black"/>
              </a:rPr>
              <a:t>Techniques</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124744"/>
            <a:ext cx="7543800" cy="4824536"/>
          </a:xfrm>
        </p:spPr>
        <p:txBody>
          <a:bodyPr>
            <a:normAutofit fontScale="77500" lnSpcReduction="20000"/>
          </a:bodyPr>
          <a:lstStyle/>
          <a:p>
            <a:r>
              <a:rPr lang="en-GB" b="1" dirty="0">
                <a:latin typeface="CongressSansLightStd"/>
              </a:rPr>
              <a:t>Colleagues will need leadership </a:t>
            </a:r>
            <a:r>
              <a:rPr lang="en-GB" dirty="0">
                <a:latin typeface="CongressSansLightStd"/>
              </a:rPr>
              <a:t>if </a:t>
            </a:r>
            <a:r>
              <a:rPr lang="en-GB" dirty="0" smtClean="0">
                <a:latin typeface="CongressSansLightStd"/>
              </a:rPr>
              <a:t>they are </a:t>
            </a:r>
            <a:r>
              <a:rPr lang="en-GB" dirty="0">
                <a:latin typeface="CongressSansLightStd"/>
              </a:rPr>
              <a:t>to maximise sales. </a:t>
            </a:r>
            <a:endParaRPr lang="en-GB" dirty="0" smtClean="0">
              <a:latin typeface="CongressSansLightStd"/>
            </a:endParaRPr>
          </a:p>
          <a:p>
            <a:r>
              <a:rPr lang="en-GB" dirty="0" smtClean="0">
                <a:latin typeface="CongressSansLightStd"/>
              </a:rPr>
              <a:t>There </a:t>
            </a:r>
            <a:r>
              <a:rPr lang="en-GB" dirty="0">
                <a:latin typeface="CongressSansLightStd"/>
              </a:rPr>
              <a:t>are </a:t>
            </a:r>
            <a:r>
              <a:rPr lang="en-GB" b="1" dirty="0" smtClean="0">
                <a:latin typeface="CongressSansLightStd"/>
              </a:rPr>
              <a:t>many effective </a:t>
            </a:r>
            <a:r>
              <a:rPr lang="en-GB" b="1" dirty="0">
                <a:latin typeface="CongressSansLightStd"/>
              </a:rPr>
              <a:t>leadership methods</a:t>
            </a:r>
            <a:r>
              <a:rPr lang="en-GB" dirty="0">
                <a:latin typeface="CongressSansLightStd"/>
              </a:rPr>
              <a:t>, </a:t>
            </a:r>
            <a:r>
              <a:rPr lang="en-GB" dirty="0" smtClean="0">
                <a:latin typeface="CongressSansLightStd"/>
              </a:rPr>
              <a:t>different colleagues </a:t>
            </a:r>
            <a:r>
              <a:rPr lang="en-GB" dirty="0">
                <a:latin typeface="CongressSansLightStd"/>
              </a:rPr>
              <a:t>will respond to </a:t>
            </a:r>
            <a:r>
              <a:rPr lang="en-GB" dirty="0" smtClean="0">
                <a:latin typeface="CongressSansLightStd"/>
              </a:rPr>
              <a:t>different methods</a:t>
            </a:r>
            <a:r>
              <a:rPr lang="en-GB" dirty="0">
                <a:latin typeface="CongressSansLightStd"/>
              </a:rPr>
              <a:t>. </a:t>
            </a:r>
            <a:endParaRPr lang="en-GB" dirty="0" smtClean="0">
              <a:latin typeface="CongressSansLightStd"/>
            </a:endParaRPr>
          </a:p>
          <a:p>
            <a:r>
              <a:rPr lang="en-GB" dirty="0" smtClean="0">
                <a:latin typeface="CongressSansLightStd"/>
              </a:rPr>
              <a:t>Many </a:t>
            </a:r>
            <a:r>
              <a:rPr lang="en-GB" dirty="0">
                <a:latin typeface="CongressSansLightStd"/>
              </a:rPr>
              <a:t>people will respond </a:t>
            </a:r>
            <a:r>
              <a:rPr lang="en-GB" dirty="0" smtClean="0">
                <a:latin typeface="CongressSansLightStd"/>
              </a:rPr>
              <a:t>best </a:t>
            </a:r>
            <a:r>
              <a:rPr lang="en-GB" b="1" dirty="0" smtClean="0">
                <a:latin typeface="CongressSansLightStd"/>
              </a:rPr>
              <a:t>to </a:t>
            </a:r>
            <a:r>
              <a:rPr lang="en-GB" b="1" dirty="0">
                <a:latin typeface="CongressSansLightStd"/>
              </a:rPr>
              <a:t>leadership by example</a:t>
            </a:r>
            <a:r>
              <a:rPr lang="en-GB" dirty="0">
                <a:latin typeface="CongressSansLightStd"/>
              </a:rPr>
              <a:t>; if you </a:t>
            </a:r>
            <a:r>
              <a:rPr lang="en-GB" dirty="0" smtClean="0">
                <a:latin typeface="CongressSansLightStd"/>
              </a:rPr>
              <a:t>maximise your </a:t>
            </a:r>
            <a:r>
              <a:rPr lang="en-GB" dirty="0">
                <a:latin typeface="CongressSansLightStd"/>
              </a:rPr>
              <a:t>personal sales, everyone will </a:t>
            </a:r>
            <a:r>
              <a:rPr lang="en-GB" dirty="0" smtClean="0">
                <a:latin typeface="CongressSansLightStd"/>
              </a:rPr>
              <a:t>follow your </a:t>
            </a:r>
            <a:r>
              <a:rPr lang="en-GB" dirty="0">
                <a:latin typeface="CongressSansLightStd"/>
              </a:rPr>
              <a:t>example. </a:t>
            </a:r>
            <a:endParaRPr lang="en-GB" dirty="0" smtClean="0">
              <a:latin typeface="CongressSansLightStd"/>
            </a:endParaRPr>
          </a:p>
          <a:p>
            <a:r>
              <a:rPr lang="en-GB" b="1" dirty="0" smtClean="0">
                <a:latin typeface="CongressSansLightStd"/>
              </a:rPr>
              <a:t>To </a:t>
            </a:r>
            <a:r>
              <a:rPr lang="en-GB" b="1" dirty="0">
                <a:latin typeface="CongressSansLightStd"/>
              </a:rPr>
              <a:t>use motivation as </a:t>
            </a:r>
            <a:r>
              <a:rPr lang="en-GB" b="1" dirty="0" smtClean="0">
                <a:latin typeface="CongressSansLightStd"/>
              </a:rPr>
              <a:t>your method</a:t>
            </a:r>
            <a:r>
              <a:rPr lang="en-GB" dirty="0">
                <a:latin typeface="CongressSansLightStd"/>
              </a:rPr>
              <a:t>, you will need to identify </a:t>
            </a:r>
            <a:r>
              <a:rPr lang="en-GB" dirty="0" smtClean="0">
                <a:latin typeface="CongressSansLightStd"/>
              </a:rPr>
              <a:t>what motivates </a:t>
            </a:r>
            <a:r>
              <a:rPr lang="en-GB" dirty="0">
                <a:latin typeface="CongressSansLightStd"/>
              </a:rPr>
              <a:t>the colleagues. </a:t>
            </a:r>
            <a:endParaRPr lang="en-GB" dirty="0" smtClean="0">
              <a:latin typeface="CongressSansLightStd"/>
            </a:endParaRPr>
          </a:p>
          <a:p>
            <a:r>
              <a:rPr lang="en-GB" b="1" dirty="0" smtClean="0">
                <a:latin typeface="CongressSansLightStd"/>
              </a:rPr>
              <a:t>Many people think </a:t>
            </a:r>
            <a:r>
              <a:rPr lang="en-GB" b="1" dirty="0">
                <a:latin typeface="CongressSansLightStd"/>
              </a:rPr>
              <a:t>money is the only motivator</a:t>
            </a:r>
            <a:r>
              <a:rPr lang="en-GB" dirty="0">
                <a:latin typeface="CongressSansLightStd"/>
              </a:rPr>
              <a:t>, but </a:t>
            </a:r>
            <a:r>
              <a:rPr lang="en-GB" dirty="0" smtClean="0">
                <a:latin typeface="CongressSansLightStd"/>
              </a:rPr>
              <a:t>this can </a:t>
            </a:r>
            <a:r>
              <a:rPr lang="en-GB" dirty="0">
                <a:latin typeface="CongressSansLightStd"/>
              </a:rPr>
              <a:t>be seen to be inaccurate if you look </a:t>
            </a:r>
            <a:r>
              <a:rPr lang="en-GB" dirty="0" smtClean="0">
                <a:latin typeface="CongressSansLightStd"/>
              </a:rPr>
              <a:t>at how </a:t>
            </a:r>
            <a:r>
              <a:rPr lang="en-GB" dirty="0">
                <a:latin typeface="CongressSansLightStd"/>
              </a:rPr>
              <a:t>quickly the effect of a pay rise </a:t>
            </a:r>
            <a:r>
              <a:rPr lang="en-GB" dirty="0" smtClean="0">
                <a:latin typeface="CongressSansLightStd"/>
              </a:rPr>
              <a:t>wears off.</a:t>
            </a:r>
          </a:p>
          <a:p>
            <a:r>
              <a:rPr lang="en-GB" b="1" dirty="0" smtClean="0">
                <a:latin typeface="CongressSansLightStd"/>
              </a:rPr>
              <a:t>Coaching </a:t>
            </a:r>
            <a:r>
              <a:rPr lang="en-GB" b="1" dirty="0">
                <a:latin typeface="CongressSansLightStd"/>
              </a:rPr>
              <a:t>can be an effective </a:t>
            </a:r>
            <a:r>
              <a:rPr lang="en-GB" b="1" dirty="0" smtClean="0">
                <a:latin typeface="CongressSansLightStd"/>
              </a:rPr>
              <a:t>method</a:t>
            </a:r>
            <a:r>
              <a:rPr lang="en-GB" dirty="0" smtClean="0">
                <a:latin typeface="CongressSansLightStd"/>
              </a:rPr>
              <a:t>; helping </a:t>
            </a:r>
            <a:r>
              <a:rPr lang="en-GB" dirty="0">
                <a:latin typeface="CongressSansLightStd"/>
              </a:rPr>
              <a:t>the colleagues to find the </a:t>
            </a:r>
            <a:r>
              <a:rPr lang="en-GB" dirty="0" smtClean="0">
                <a:latin typeface="CongressSansLightStd"/>
              </a:rPr>
              <a:t>best way </a:t>
            </a:r>
            <a:r>
              <a:rPr lang="en-GB" dirty="0">
                <a:latin typeface="CongressSansLightStd"/>
              </a:rPr>
              <a:t>to maximise sales for them. </a:t>
            </a:r>
            <a:endParaRPr lang="en-GB" dirty="0" smtClean="0">
              <a:latin typeface="CongressSansLightStd"/>
            </a:endParaRPr>
          </a:p>
          <a:p>
            <a:r>
              <a:rPr lang="en-GB" b="1" dirty="0" smtClean="0">
                <a:latin typeface="CongressSansLightStd"/>
              </a:rPr>
              <a:t>Training is </a:t>
            </a:r>
            <a:r>
              <a:rPr lang="en-GB" b="1" dirty="0">
                <a:latin typeface="CongressSansLightStd"/>
              </a:rPr>
              <a:t>used to address an identified need</a:t>
            </a:r>
            <a:r>
              <a:rPr lang="en-GB" dirty="0">
                <a:latin typeface="CongressSansLightStd"/>
              </a:rPr>
              <a:t> </a:t>
            </a:r>
            <a:r>
              <a:rPr lang="en-GB" dirty="0" smtClean="0">
                <a:latin typeface="CongressSansLightStd"/>
              </a:rPr>
              <a:t>in the colleague’s </a:t>
            </a:r>
            <a:r>
              <a:rPr lang="en-GB" dirty="0">
                <a:latin typeface="CongressSansLightStd"/>
              </a:rPr>
              <a:t>selling </a:t>
            </a:r>
            <a:r>
              <a:rPr lang="en-GB" dirty="0" smtClean="0">
                <a:latin typeface="CongressSansLightStd"/>
              </a:rPr>
              <a:t>techniques or </a:t>
            </a:r>
            <a:r>
              <a:rPr lang="en-GB" dirty="0">
                <a:latin typeface="CongressSansLightStd"/>
              </a:rPr>
              <a:t>product knowledge, for instance.</a:t>
            </a:r>
          </a:p>
          <a:p>
            <a:r>
              <a:rPr lang="en-GB" b="1" dirty="0">
                <a:latin typeface="CongressSansLightStd"/>
              </a:rPr>
              <a:t>Communication is effective </a:t>
            </a:r>
            <a:r>
              <a:rPr lang="en-GB" dirty="0">
                <a:latin typeface="CongressSansLightStd"/>
              </a:rPr>
              <a:t>with </a:t>
            </a:r>
            <a:r>
              <a:rPr lang="en-GB" dirty="0" smtClean="0">
                <a:latin typeface="CongressSansLightStd"/>
              </a:rPr>
              <a:t>some people</a:t>
            </a:r>
            <a:r>
              <a:rPr lang="en-GB" dirty="0">
                <a:latin typeface="CongressSansLightStd"/>
              </a:rPr>
              <a:t>; if they feel they are being kept </a:t>
            </a:r>
            <a:r>
              <a:rPr lang="en-GB" dirty="0" smtClean="0">
                <a:latin typeface="CongressSansLightStd"/>
              </a:rPr>
              <a:t>in the </a:t>
            </a:r>
            <a:r>
              <a:rPr lang="en-GB" dirty="0">
                <a:latin typeface="CongressSansLightStd"/>
              </a:rPr>
              <a:t>loop they will perform more efficiently.</a:t>
            </a:r>
            <a:endParaRPr lang="en-GB" dirty="0"/>
          </a:p>
        </p:txBody>
      </p:sp>
    </p:spTree>
    <p:extLst>
      <p:ext uri="{BB962C8B-B14F-4D97-AF65-F5344CB8AC3E}">
        <p14:creationId xmlns:p14="http://schemas.microsoft.com/office/powerpoint/2010/main" val="2218152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6781800" cy="582960"/>
          </a:xfrm>
        </p:spPr>
        <p:txBody>
          <a:bodyPr>
            <a:normAutofit fontScale="90000"/>
          </a:bodyPr>
          <a:lstStyle/>
          <a:p>
            <a:r>
              <a:rPr lang="en-GB" sz="3600" b="1" dirty="0">
                <a:solidFill>
                  <a:srgbClr val="8A1E47"/>
                </a:solidFill>
                <a:effectLst>
                  <a:outerShdw blurRad="38100" dist="38100" dir="2700000" algn="tl">
                    <a:srgbClr val="000000">
                      <a:alpha val="43137"/>
                    </a:srgbClr>
                  </a:outerShdw>
                </a:effectLst>
                <a:latin typeface="Gotham-Black"/>
              </a:rPr>
              <a:t>Leadership and </a:t>
            </a:r>
            <a:r>
              <a:rPr lang="en-GB" sz="3600" b="1" dirty="0" smtClean="0">
                <a:solidFill>
                  <a:srgbClr val="8A1E47"/>
                </a:solidFill>
                <a:effectLst>
                  <a:outerShdw blurRad="38100" dist="38100" dir="2700000" algn="tl">
                    <a:srgbClr val="000000">
                      <a:alpha val="43137"/>
                    </a:srgbClr>
                  </a:outerShdw>
                </a:effectLst>
                <a:latin typeface="Gotham-Black"/>
              </a:rPr>
              <a:t>Techniques</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124744"/>
            <a:ext cx="7543800" cy="4608512"/>
          </a:xfrm>
        </p:spPr>
        <p:txBody>
          <a:bodyPr>
            <a:normAutofit fontScale="85000" lnSpcReduction="20000"/>
          </a:bodyPr>
          <a:lstStyle/>
          <a:p>
            <a:r>
              <a:rPr lang="en-GB" b="1" dirty="0">
                <a:latin typeface="CongressSansLightStd"/>
              </a:rPr>
              <a:t>Specific types of retail business </a:t>
            </a:r>
            <a:r>
              <a:rPr lang="en-GB" dirty="0">
                <a:latin typeface="CongressSansLightStd"/>
              </a:rPr>
              <a:t>will </a:t>
            </a:r>
            <a:r>
              <a:rPr lang="en-GB" dirty="0" smtClean="0">
                <a:latin typeface="CongressSansLightStd"/>
              </a:rPr>
              <a:t>use a </a:t>
            </a:r>
            <a:r>
              <a:rPr lang="en-GB" dirty="0">
                <a:latin typeface="CongressSansLightStd"/>
              </a:rPr>
              <a:t>variety of techniques to </a:t>
            </a:r>
            <a:r>
              <a:rPr lang="en-GB" dirty="0" smtClean="0">
                <a:latin typeface="CongressSansLightStd"/>
              </a:rPr>
              <a:t>maximise sales</a:t>
            </a:r>
            <a:r>
              <a:rPr lang="en-GB" dirty="0">
                <a:latin typeface="CongressSansLightStd"/>
              </a:rPr>
              <a:t>. </a:t>
            </a:r>
            <a:endParaRPr lang="en-GB" dirty="0" smtClean="0">
              <a:latin typeface="CongressSansLightStd"/>
            </a:endParaRPr>
          </a:p>
          <a:p>
            <a:r>
              <a:rPr lang="en-GB" dirty="0" smtClean="0">
                <a:latin typeface="CongressSansLightStd"/>
              </a:rPr>
              <a:t>Many </a:t>
            </a:r>
            <a:r>
              <a:rPr lang="en-GB" dirty="0">
                <a:latin typeface="CongressSansLightStd"/>
              </a:rPr>
              <a:t>retailers, </a:t>
            </a:r>
            <a:r>
              <a:rPr lang="en-GB" dirty="0" smtClean="0">
                <a:latin typeface="CongressSansLightStd"/>
              </a:rPr>
              <a:t>particularly department </a:t>
            </a:r>
            <a:r>
              <a:rPr lang="en-GB" dirty="0">
                <a:latin typeface="CongressSansLightStd"/>
              </a:rPr>
              <a:t>stores and chain </a:t>
            </a:r>
            <a:r>
              <a:rPr lang="en-GB" dirty="0" smtClean="0">
                <a:latin typeface="CongressSansLightStd"/>
              </a:rPr>
              <a:t>stores, will </a:t>
            </a:r>
            <a:r>
              <a:rPr lang="en-GB" dirty="0">
                <a:latin typeface="CongressSansLightStd"/>
              </a:rPr>
              <a:t>have </a:t>
            </a:r>
            <a:r>
              <a:rPr lang="en-GB" b="1" dirty="0">
                <a:latin typeface="CongressSansLightStd"/>
              </a:rPr>
              <a:t>special events; sales and </a:t>
            </a:r>
            <a:r>
              <a:rPr lang="en-GB" b="1" dirty="0" smtClean="0">
                <a:latin typeface="CongressSansLightStd"/>
              </a:rPr>
              <a:t>blue cross </a:t>
            </a:r>
            <a:r>
              <a:rPr lang="en-GB" b="1" dirty="0">
                <a:latin typeface="CongressSansLightStd"/>
              </a:rPr>
              <a:t>days </a:t>
            </a:r>
            <a:r>
              <a:rPr lang="en-GB" dirty="0">
                <a:latin typeface="CongressSansLightStd"/>
              </a:rPr>
              <a:t>for instance; florists </a:t>
            </a:r>
            <a:r>
              <a:rPr lang="en-GB" dirty="0" smtClean="0">
                <a:latin typeface="CongressSansLightStd"/>
              </a:rPr>
              <a:t>and card </a:t>
            </a:r>
            <a:r>
              <a:rPr lang="en-GB" dirty="0">
                <a:latin typeface="CongressSansLightStd"/>
              </a:rPr>
              <a:t>shops will promote </a:t>
            </a:r>
            <a:r>
              <a:rPr lang="en-GB" dirty="0" smtClean="0">
                <a:latin typeface="CongressSansLightStd"/>
              </a:rPr>
              <a:t>Valentine’s Day </a:t>
            </a:r>
            <a:r>
              <a:rPr lang="en-GB" dirty="0">
                <a:latin typeface="CongressSansLightStd"/>
              </a:rPr>
              <a:t>and Mother’s Day, bridal </a:t>
            </a:r>
            <a:r>
              <a:rPr lang="en-GB" dirty="0" smtClean="0">
                <a:latin typeface="CongressSansLightStd"/>
              </a:rPr>
              <a:t>shops will </a:t>
            </a:r>
            <a:r>
              <a:rPr lang="en-GB" dirty="0">
                <a:latin typeface="CongressSansLightStd"/>
              </a:rPr>
              <a:t>promote June weddings. </a:t>
            </a:r>
            <a:endParaRPr lang="en-GB" dirty="0" smtClean="0">
              <a:latin typeface="CongressSansLightStd"/>
            </a:endParaRPr>
          </a:p>
          <a:p>
            <a:r>
              <a:rPr lang="en-GB" dirty="0" smtClean="0">
                <a:latin typeface="CongressSansLightStd"/>
              </a:rPr>
              <a:t>Almost all </a:t>
            </a:r>
            <a:r>
              <a:rPr lang="en-GB" dirty="0">
                <a:latin typeface="CongressSansLightStd"/>
              </a:rPr>
              <a:t>retailers will </a:t>
            </a:r>
            <a:r>
              <a:rPr lang="en-GB" b="1" dirty="0">
                <a:latin typeface="CongressSansLightStd"/>
              </a:rPr>
              <a:t>have price </a:t>
            </a:r>
            <a:r>
              <a:rPr lang="en-GB" b="1" dirty="0" smtClean="0">
                <a:latin typeface="CongressSansLightStd"/>
              </a:rPr>
              <a:t>promotions</a:t>
            </a:r>
            <a:r>
              <a:rPr lang="en-GB" dirty="0" smtClean="0">
                <a:latin typeface="CongressSansLightStd"/>
              </a:rPr>
              <a:t>, particularly </a:t>
            </a:r>
            <a:r>
              <a:rPr lang="en-GB" dirty="0">
                <a:latin typeface="CongressSansLightStd"/>
              </a:rPr>
              <a:t>supermarkets, which use </a:t>
            </a:r>
            <a:r>
              <a:rPr lang="en-GB" dirty="0" smtClean="0">
                <a:latin typeface="CongressSansLightStd"/>
              </a:rPr>
              <a:t>buy one </a:t>
            </a:r>
            <a:r>
              <a:rPr lang="en-GB" dirty="0">
                <a:latin typeface="CongressSansLightStd"/>
              </a:rPr>
              <a:t>get one free (BOGOF) </a:t>
            </a:r>
            <a:r>
              <a:rPr lang="en-GB" dirty="0" smtClean="0">
                <a:latin typeface="CongressSansLightStd"/>
              </a:rPr>
              <a:t>promotions to </a:t>
            </a:r>
            <a:r>
              <a:rPr lang="en-GB" dirty="0">
                <a:latin typeface="CongressSansLightStd"/>
              </a:rPr>
              <a:t>maximise sales. </a:t>
            </a:r>
            <a:endParaRPr lang="en-GB" dirty="0" smtClean="0">
              <a:latin typeface="CongressSansLightStd"/>
            </a:endParaRPr>
          </a:p>
          <a:p>
            <a:r>
              <a:rPr lang="en-GB" b="1" dirty="0" smtClean="0">
                <a:latin typeface="CongressSansLightStd"/>
              </a:rPr>
              <a:t>Fashion retailers will </a:t>
            </a:r>
            <a:r>
              <a:rPr lang="en-GB" b="1" dirty="0">
                <a:latin typeface="CongressSansLightStd"/>
              </a:rPr>
              <a:t>have end of season sales </a:t>
            </a:r>
            <a:r>
              <a:rPr lang="en-GB" dirty="0">
                <a:latin typeface="CongressSansLightStd"/>
              </a:rPr>
              <a:t>to </a:t>
            </a:r>
            <a:r>
              <a:rPr lang="en-GB" dirty="0" smtClean="0">
                <a:latin typeface="CongressSansLightStd"/>
              </a:rPr>
              <a:t>clear floor </a:t>
            </a:r>
            <a:r>
              <a:rPr lang="en-GB" dirty="0">
                <a:latin typeface="CongressSansLightStd"/>
              </a:rPr>
              <a:t>space for new products; </a:t>
            </a:r>
            <a:r>
              <a:rPr lang="en-GB" dirty="0" smtClean="0">
                <a:latin typeface="CongressSansLightStd"/>
              </a:rPr>
              <a:t>financial institutions </a:t>
            </a:r>
            <a:r>
              <a:rPr lang="en-GB" dirty="0">
                <a:latin typeface="CongressSansLightStd"/>
              </a:rPr>
              <a:t>will launch new </a:t>
            </a:r>
            <a:r>
              <a:rPr lang="en-GB" dirty="0" smtClean="0">
                <a:latin typeface="CongressSansLightStd"/>
              </a:rPr>
              <a:t>services with </a:t>
            </a:r>
            <a:r>
              <a:rPr lang="en-GB" dirty="0">
                <a:latin typeface="CongressSansLightStd"/>
              </a:rPr>
              <a:t>large scale advertising. </a:t>
            </a:r>
            <a:endParaRPr lang="en-GB" dirty="0" smtClean="0">
              <a:latin typeface="CongressSansLightStd"/>
            </a:endParaRPr>
          </a:p>
          <a:p>
            <a:r>
              <a:rPr lang="en-GB" b="1" dirty="0" smtClean="0">
                <a:latin typeface="CongressSansLightStd"/>
              </a:rPr>
              <a:t>Personal incentives </a:t>
            </a:r>
            <a:r>
              <a:rPr lang="en-GB" b="1" dirty="0">
                <a:latin typeface="CongressSansLightStd"/>
              </a:rPr>
              <a:t>such as store loyalty </a:t>
            </a:r>
            <a:r>
              <a:rPr lang="en-GB" b="1" dirty="0" smtClean="0">
                <a:latin typeface="CongressSansLightStd"/>
              </a:rPr>
              <a:t>cards</a:t>
            </a:r>
            <a:r>
              <a:rPr lang="en-GB" dirty="0" smtClean="0">
                <a:latin typeface="CongressSansLightStd"/>
              </a:rPr>
              <a:t>, vouchers </a:t>
            </a:r>
            <a:r>
              <a:rPr lang="en-GB" dirty="0">
                <a:latin typeface="CongressSansLightStd"/>
              </a:rPr>
              <a:t>for use on future purchases </a:t>
            </a:r>
            <a:r>
              <a:rPr lang="en-GB" dirty="0" smtClean="0">
                <a:latin typeface="CongressSansLightStd"/>
              </a:rPr>
              <a:t>or free </a:t>
            </a:r>
            <a:r>
              <a:rPr lang="en-GB" dirty="0">
                <a:latin typeface="CongressSansLightStd"/>
              </a:rPr>
              <a:t>gifts are used by coffee shops </a:t>
            </a:r>
            <a:r>
              <a:rPr lang="en-GB" dirty="0" smtClean="0">
                <a:latin typeface="CongressSansLightStd"/>
              </a:rPr>
              <a:t>and cosmetic </a:t>
            </a:r>
            <a:r>
              <a:rPr lang="en-GB" dirty="0">
                <a:latin typeface="CongressSansLightStd"/>
              </a:rPr>
              <a:t>departments, among others.</a:t>
            </a:r>
          </a:p>
          <a:p>
            <a:r>
              <a:rPr lang="en-GB" b="1" dirty="0">
                <a:latin typeface="CongressSansLightStd"/>
              </a:rPr>
              <a:t>On-line shopping businesses </a:t>
            </a:r>
            <a:r>
              <a:rPr lang="en-GB" dirty="0">
                <a:latin typeface="CongressSansLightStd"/>
              </a:rPr>
              <a:t>offer </a:t>
            </a:r>
            <a:r>
              <a:rPr lang="en-GB" dirty="0" smtClean="0">
                <a:latin typeface="CongressSansLightStd"/>
              </a:rPr>
              <a:t>the convenience </a:t>
            </a:r>
            <a:r>
              <a:rPr lang="en-GB" dirty="0">
                <a:latin typeface="CongressSansLightStd"/>
              </a:rPr>
              <a:t>of shopping from </a:t>
            </a:r>
            <a:r>
              <a:rPr lang="en-GB" dirty="0" smtClean="0">
                <a:latin typeface="CongressSansLightStd"/>
              </a:rPr>
              <a:t>home, 24 </a:t>
            </a:r>
            <a:r>
              <a:rPr lang="en-GB" dirty="0">
                <a:latin typeface="CongressSansLightStd"/>
              </a:rPr>
              <a:t>hours a day and delivery to the door.</a:t>
            </a:r>
            <a:endParaRPr lang="en-GB" dirty="0"/>
          </a:p>
        </p:txBody>
      </p:sp>
    </p:spTree>
    <p:extLst>
      <p:ext uri="{BB962C8B-B14F-4D97-AF65-F5344CB8AC3E}">
        <p14:creationId xmlns:p14="http://schemas.microsoft.com/office/powerpoint/2010/main" val="870193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6781800" cy="582960"/>
          </a:xfrm>
        </p:spPr>
        <p:txBody>
          <a:bodyPr>
            <a:normAutofit fontScale="90000"/>
          </a:bodyPr>
          <a:lstStyle/>
          <a:p>
            <a:r>
              <a:rPr lang="en-GB" sz="3600" b="1" dirty="0">
                <a:solidFill>
                  <a:srgbClr val="8A1E47"/>
                </a:solidFill>
                <a:effectLst>
                  <a:outerShdw blurRad="38100" dist="38100" dir="2700000" algn="tl">
                    <a:srgbClr val="000000">
                      <a:alpha val="43137"/>
                    </a:srgbClr>
                  </a:outerShdw>
                </a:effectLst>
                <a:latin typeface="Gotham-Black"/>
              </a:rPr>
              <a:t>Leadership and Techniques</a:t>
            </a:r>
            <a:endParaRPr lang="en-GB" dirty="0"/>
          </a:p>
        </p:txBody>
      </p:sp>
      <p:sp>
        <p:nvSpPr>
          <p:cNvPr id="3" name="Content Placeholder 2"/>
          <p:cNvSpPr>
            <a:spLocks noGrp="1"/>
          </p:cNvSpPr>
          <p:nvPr>
            <p:ph idx="1"/>
          </p:nvPr>
        </p:nvSpPr>
        <p:spPr>
          <a:xfrm>
            <a:off x="762000" y="1268760"/>
            <a:ext cx="7543800" cy="4608512"/>
          </a:xfrm>
        </p:spPr>
        <p:txBody>
          <a:bodyPr>
            <a:normAutofit lnSpcReduction="10000"/>
          </a:bodyPr>
          <a:lstStyle/>
          <a:p>
            <a:r>
              <a:rPr lang="en-GB" b="1" dirty="0">
                <a:latin typeface="CongressSansLightStd"/>
              </a:rPr>
              <a:t>Setting sales targets</a:t>
            </a:r>
            <a:r>
              <a:rPr lang="en-GB" dirty="0">
                <a:latin typeface="CongressSansLightStd"/>
              </a:rPr>
              <a:t>, whether individual or team based, will encourage colleagues </a:t>
            </a:r>
            <a:r>
              <a:rPr lang="en-GB" dirty="0" smtClean="0">
                <a:latin typeface="CongressSansLightStd"/>
              </a:rPr>
              <a:t>to maximise </a:t>
            </a:r>
            <a:r>
              <a:rPr lang="en-GB" dirty="0">
                <a:latin typeface="CongressSansLightStd"/>
              </a:rPr>
              <a:t>sales. </a:t>
            </a:r>
            <a:endParaRPr lang="en-GB" dirty="0" smtClean="0">
              <a:latin typeface="CongressSansLightStd"/>
            </a:endParaRPr>
          </a:p>
          <a:p>
            <a:r>
              <a:rPr lang="en-GB" b="1" dirty="0" smtClean="0">
                <a:latin typeface="CongressSansLightStd"/>
              </a:rPr>
              <a:t>Targets </a:t>
            </a:r>
            <a:r>
              <a:rPr lang="en-GB" b="1" dirty="0">
                <a:latin typeface="CongressSansLightStd"/>
              </a:rPr>
              <a:t>should be set at a level above </a:t>
            </a:r>
            <a:r>
              <a:rPr lang="en-GB" dirty="0">
                <a:latin typeface="CongressSansLightStd"/>
              </a:rPr>
              <a:t>what can be easily </a:t>
            </a:r>
            <a:r>
              <a:rPr lang="en-GB" dirty="0" smtClean="0">
                <a:latin typeface="CongressSansLightStd"/>
              </a:rPr>
              <a:t>achieved but </a:t>
            </a:r>
            <a:r>
              <a:rPr lang="en-GB" dirty="0">
                <a:latin typeface="CongressSansLightStd"/>
              </a:rPr>
              <a:t>within reach, to stretch sales without de-motivating colleagues that are unable </a:t>
            </a:r>
            <a:r>
              <a:rPr lang="en-GB" dirty="0" smtClean="0">
                <a:latin typeface="CongressSansLightStd"/>
              </a:rPr>
              <a:t>to reach </a:t>
            </a:r>
            <a:r>
              <a:rPr lang="en-GB" dirty="0">
                <a:latin typeface="CongressSansLightStd"/>
              </a:rPr>
              <a:t>their target. </a:t>
            </a:r>
            <a:endParaRPr lang="en-GB" dirty="0" smtClean="0">
              <a:latin typeface="CongressSansLightStd"/>
            </a:endParaRPr>
          </a:p>
          <a:p>
            <a:r>
              <a:rPr lang="en-GB" b="1" dirty="0" smtClean="0">
                <a:latin typeface="CongressSansLightStd"/>
              </a:rPr>
              <a:t>Some </a:t>
            </a:r>
            <a:r>
              <a:rPr lang="en-GB" b="1" dirty="0">
                <a:latin typeface="CongressSansLightStd"/>
              </a:rPr>
              <a:t>teams will react best to competitive targets </a:t>
            </a:r>
            <a:r>
              <a:rPr lang="en-GB" dirty="0">
                <a:latin typeface="CongressSansLightStd"/>
              </a:rPr>
              <a:t>where there </a:t>
            </a:r>
            <a:r>
              <a:rPr lang="en-GB" b="1" dirty="0">
                <a:latin typeface="CongressSansLightStd"/>
              </a:rPr>
              <a:t>is </a:t>
            </a:r>
            <a:r>
              <a:rPr lang="en-GB" b="1" dirty="0" smtClean="0">
                <a:latin typeface="CongressSansLightStd"/>
              </a:rPr>
              <a:t>an incentive </a:t>
            </a:r>
            <a:r>
              <a:rPr lang="en-GB" dirty="0">
                <a:latin typeface="CongressSansLightStd"/>
              </a:rPr>
              <a:t>for the colleagues who performs best; others will react best to a </a:t>
            </a:r>
            <a:r>
              <a:rPr lang="en-GB" b="1" dirty="0">
                <a:latin typeface="CongressSansLightStd"/>
              </a:rPr>
              <a:t>target </a:t>
            </a:r>
            <a:r>
              <a:rPr lang="en-GB" b="1" dirty="0" smtClean="0">
                <a:latin typeface="CongressSansLightStd"/>
              </a:rPr>
              <a:t>that rewards </a:t>
            </a:r>
            <a:r>
              <a:rPr lang="en-GB" b="1" dirty="0">
                <a:latin typeface="CongressSansLightStd"/>
              </a:rPr>
              <a:t>all members </a:t>
            </a:r>
            <a:r>
              <a:rPr lang="en-GB" dirty="0">
                <a:latin typeface="CongressSansLightStd"/>
              </a:rPr>
              <a:t>for achieving it and encourages team work.</a:t>
            </a:r>
            <a:endParaRPr lang="en-GB" dirty="0"/>
          </a:p>
        </p:txBody>
      </p:sp>
    </p:spTree>
    <p:extLst>
      <p:ext uri="{BB962C8B-B14F-4D97-AF65-F5344CB8AC3E}">
        <p14:creationId xmlns:p14="http://schemas.microsoft.com/office/powerpoint/2010/main" val="34768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6781800" cy="880120"/>
          </a:xfrm>
        </p:spPr>
        <p:txBody>
          <a:bodyPr>
            <a:normAutofit fontScale="90000"/>
          </a:bodyPr>
          <a:lstStyle/>
          <a:p>
            <a:r>
              <a:rPr lang="en-GB" b="1" dirty="0" smtClean="0">
                <a:solidFill>
                  <a:schemeClr val="accent1">
                    <a:lumMod val="75000"/>
                  </a:schemeClr>
                </a:solidFill>
                <a:effectLst>
                  <a:outerShdw blurRad="38100" dist="38100" dir="2700000" algn="tl">
                    <a:srgbClr val="000000">
                      <a:alpha val="43137"/>
                    </a:srgbClr>
                  </a:outerShdw>
                </a:effectLst>
              </a:rPr>
              <a:t>THE END</a:t>
            </a:r>
            <a:endParaRPr lang="en-GB"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340768"/>
            <a:ext cx="7543800" cy="720080"/>
          </a:xfrm>
        </p:spPr>
        <p:txBody>
          <a:bodyPr/>
          <a:lstStyle/>
          <a:p>
            <a:r>
              <a:rPr lang="en-GB" dirty="0" smtClean="0"/>
              <a:t>Thank you and good luck</a:t>
            </a:r>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097154"/>
            <a:ext cx="4432035" cy="3564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625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6781800" cy="1196752"/>
          </a:xfrm>
        </p:spPr>
        <p:txBody>
          <a:bodyPr/>
          <a:lstStyle/>
          <a:p>
            <a:r>
              <a:rPr lang="en-GB" sz="3600" dirty="0">
                <a:solidFill>
                  <a:srgbClr val="8A1E47"/>
                </a:solidFill>
                <a:latin typeface="Gotham-Black"/>
              </a:rPr>
              <a:t>Understanding the retail selling process.</a:t>
            </a:r>
            <a:endParaRPr lang="en-GB" dirty="0"/>
          </a:p>
        </p:txBody>
      </p:sp>
      <p:sp>
        <p:nvSpPr>
          <p:cNvPr id="3" name="Content Placeholder 2"/>
          <p:cNvSpPr>
            <a:spLocks noGrp="1"/>
          </p:cNvSpPr>
          <p:nvPr>
            <p:ph idx="1"/>
          </p:nvPr>
        </p:nvSpPr>
        <p:spPr>
          <a:xfrm>
            <a:off x="755576" y="1700808"/>
            <a:ext cx="7543800" cy="4104456"/>
          </a:xfrm>
        </p:spPr>
        <p:txBody>
          <a:bodyPr>
            <a:normAutofit/>
          </a:bodyPr>
          <a:lstStyle/>
          <a:p>
            <a:r>
              <a:rPr lang="en-GB" dirty="0">
                <a:solidFill>
                  <a:srgbClr val="000000"/>
                </a:solidFill>
                <a:latin typeface="CongressSansLightStd"/>
              </a:rPr>
              <a:t>There are </a:t>
            </a:r>
            <a:r>
              <a:rPr lang="en-GB" b="1" dirty="0">
                <a:solidFill>
                  <a:srgbClr val="000000"/>
                </a:solidFill>
                <a:latin typeface="CongressSansStd-Bold"/>
              </a:rPr>
              <a:t>four </a:t>
            </a:r>
            <a:r>
              <a:rPr lang="en-GB" dirty="0">
                <a:solidFill>
                  <a:srgbClr val="000000"/>
                </a:solidFill>
                <a:latin typeface="CongressSansLightStd"/>
              </a:rPr>
              <a:t>learning outcomes to this unit</a:t>
            </a:r>
            <a:r>
              <a:rPr lang="en-GB" dirty="0" smtClean="0">
                <a:solidFill>
                  <a:srgbClr val="000000"/>
                </a:solidFill>
                <a:latin typeface="CongressSansLightStd"/>
              </a:rPr>
              <a:t>.</a:t>
            </a:r>
            <a:endParaRPr lang="en-GB" dirty="0">
              <a:solidFill>
                <a:srgbClr val="000000"/>
              </a:solidFill>
              <a:latin typeface="CongressSansLightStd"/>
            </a:endParaRPr>
          </a:p>
          <a:p>
            <a:r>
              <a:rPr lang="en-GB" b="1" dirty="0">
                <a:solidFill>
                  <a:srgbClr val="8A1E47"/>
                </a:solidFill>
                <a:latin typeface="CongressSansStd-Bold"/>
              </a:rPr>
              <a:t>1. </a:t>
            </a:r>
            <a:r>
              <a:rPr lang="en-GB" dirty="0">
                <a:solidFill>
                  <a:srgbClr val="000000"/>
                </a:solidFill>
                <a:latin typeface="CongressSansLightStd"/>
              </a:rPr>
              <a:t>Understand how communication techniques can be used to help the customer</a:t>
            </a:r>
          </a:p>
          <a:p>
            <a:r>
              <a:rPr lang="en-GB" dirty="0">
                <a:solidFill>
                  <a:srgbClr val="000000"/>
                </a:solidFill>
                <a:latin typeface="CongressSansLightStd"/>
              </a:rPr>
              <a:t>choose products.</a:t>
            </a:r>
          </a:p>
          <a:p>
            <a:r>
              <a:rPr lang="en-GB" b="1" dirty="0">
                <a:solidFill>
                  <a:srgbClr val="8A1E47"/>
                </a:solidFill>
                <a:latin typeface="CongressSansStd-Bold"/>
              </a:rPr>
              <a:t>2. </a:t>
            </a:r>
            <a:r>
              <a:rPr lang="en-GB" dirty="0">
                <a:solidFill>
                  <a:srgbClr val="000000"/>
                </a:solidFill>
                <a:latin typeface="CongressSansLightStd"/>
              </a:rPr>
              <a:t>Understand the benefits and maintenance of product knowledge.</a:t>
            </a:r>
          </a:p>
          <a:p>
            <a:r>
              <a:rPr lang="en-GB" b="1" dirty="0">
                <a:solidFill>
                  <a:srgbClr val="8A1E47"/>
                </a:solidFill>
                <a:latin typeface="CongressSansStd-Bold"/>
              </a:rPr>
              <a:t>3. </a:t>
            </a:r>
            <a:r>
              <a:rPr lang="en-GB" dirty="0">
                <a:solidFill>
                  <a:srgbClr val="000000"/>
                </a:solidFill>
                <a:latin typeface="CongressSansLightStd"/>
              </a:rPr>
              <a:t>Understand legislation relating to selling in the retail environment.</a:t>
            </a:r>
          </a:p>
          <a:p>
            <a:r>
              <a:rPr lang="en-GB" b="1" dirty="0">
                <a:solidFill>
                  <a:srgbClr val="8A1E47"/>
                </a:solidFill>
                <a:latin typeface="CongressSansStd-Bold"/>
              </a:rPr>
              <a:t>4. </a:t>
            </a:r>
            <a:r>
              <a:rPr lang="en-GB" dirty="0">
                <a:solidFill>
                  <a:srgbClr val="000000"/>
                </a:solidFill>
                <a:latin typeface="CongressSansLightStd"/>
              </a:rPr>
              <a:t>Understand techniques for maximising sales.</a:t>
            </a:r>
            <a:endParaRPr lang="en-GB" dirty="0"/>
          </a:p>
        </p:txBody>
      </p:sp>
    </p:spTree>
    <p:extLst>
      <p:ext uri="{BB962C8B-B14F-4D97-AF65-F5344CB8AC3E}">
        <p14:creationId xmlns:p14="http://schemas.microsoft.com/office/powerpoint/2010/main" val="113827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08720"/>
            <a:ext cx="7482408" cy="4680520"/>
          </a:xfrm>
        </p:spPr>
        <p:txBody>
          <a:bodyPr>
            <a:normAutofit fontScale="90000"/>
          </a:bodyPr>
          <a:lstStyle/>
          <a:p>
            <a:pPr marL="285750" indent="-285750">
              <a:buFont typeface="Arial" pitchFamily="34" charset="0"/>
              <a:buChar char="•"/>
            </a:pPr>
            <a:r>
              <a:rPr lang="en-GB" sz="1800" b="1" dirty="0">
                <a:latin typeface="CongressSansLightStd"/>
              </a:rPr>
              <a:t>Many customers </a:t>
            </a:r>
            <a:r>
              <a:rPr lang="en-GB" sz="1800" dirty="0">
                <a:latin typeface="CongressSansLightStd"/>
              </a:rPr>
              <a:t>will have a good idea </a:t>
            </a:r>
            <a:r>
              <a:rPr lang="en-GB" sz="1800" dirty="0" smtClean="0">
                <a:latin typeface="CongressSansLightStd"/>
              </a:rPr>
              <a:t>of what </a:t>
            </a:r>
            <a:r>
              <a:rPr lang="en-GB" sz="1800" dirty="0">
                <a:latin typeface="CongressSansLightStd"/>
              </a:rPr>
              <a:t>they want to buy before they </a:t>
            </a:r>
            <a:r>
              <a:rPr lang="en-GB" sz="1800" dirty="0" smtClean="0">
                <a:latin typeface="CongressSansLightStd"/>
              </a:rPr>
              <a:t>enter the </a:t>
            </a:r>
            <a:r>
              <a:rPr lang="en-GB" sz="1800" dirty="0">
                <a:latin typeface="CongressSansLightStd"/>
              </a:rPr>
              <a:t>shop. </a:t>
            </a:r>
            <a:br>
              <a:rPr lang="en-GB" sz="1800" dirty="0">
                <a:latin typeface="CongressSansLightStd"/>
              </a:rPr>
            </a:br>
            <a:r>
              <a:rPr lang="en-GB" sz="1800" b="1" dirty="0" smtClean="0">
                <a:latin typeface="CongressSansLightStd"/>
              </a:rPr>
              <a:t>Others </a:t>
            </a:r>
            <a:r>
              <a:rPr lang="en-GB" sz="1800" b="1" dirty="0">
                <a:latin typeface="CongressSansLightStd"/>
              </a:rPr>
              <a:t>will have only a </a:t>
            </a:r>
            <a:r>
              <a:rPr lang="en-GB" sz="1800" b="1" dirty="0" smtClean="0">
                <a:latin typeface="CongressSansLightStd"/>
              </a:rPr>
              <a:t>general idea </a:t>
            </a:r>
            <a:r>
              <a:rPr lang="en-GB" sz="1800" dirty="0">
                <a:latin typeface="CongressSansLightStd"/>
              </a:rPr>
              <a:t>and will need assistance. To </a:t>
            </a:r>
            <a:r>
              <a:rPr lang="en-GB" sz="1800" dirty="0" smtClean="0">
                <a:latin typeface="CongressSansLightStd"/>
              </a:rPr>
              <a:t>help them </a:t>
            </a:r>
            <a:r>
              <a:rPr lang="en-GB" sz="1800" dirty="0">
                <a:latin typeface="CongressSansLightStd"/>
              </a:rPr>
              <a:t>narrow the choice of products </a:t>
            </a:r>
            <a:r>
              <a:rPr lang="en-GB" sz="1800" dirty="0" smtClean="0">
                <a:latin typeface="CongressSansLightStd"/>
              </a:rPr>
              <a:t>to those </a:t>
            </a:r>
            <a:r>
              <a:rPr lang="en-GB" sz="1800" dirty="0">
                <a:latin typeface="CongressSansLightStd"/>
              </a:rPr>
              <a:t>best suited to their needs it will be</a:t>
            </a:r>
            <a:br>
              <a:rPr lang="en-GB" sz="1800" dirty="0">
                <a:latin typeface="CongressSansLightStd"/>
              </a:rPr>
            </a:br>
            <a:r>
              <a:rPr lang="en-GB" sz="1800" dirty="0">
                <a:latin typeface="CongressSansLightStd"/>
              </a:rPr>
              <a:t>necessary to use questioning techniques.</a:t>
            </a:r>
            <a:br>
              <a:rPr lang="en-GB" sz="1800" dirty="0">
                <a:latin typeface="CongressSansLightStd"/>
              </a:rPr>
            </a:br>
            <a:r>
              <a:rPr lang="en-GB" sz="1800" b="1" dirty="0">
                <a:latin typeface="CongressSansLightStd"/>
              </a:rPr>
              <a:t>Two types of </a:t>
            </a:r>
            <a:r>
              <a:rPr lang="en-GB" sz="1800" b="1" dirty="0" smtClean="0">
                <a:latin typeface="CongressSansLightStd"/>
              </a:rPr>
              <a:t>questions </a:t>
            </a:r>
            <a:r>
              <a:rPr lang="en-GB" sz="1800" dirty="0">
                <a:latin typeface="CongressSansLightStd"/>
              </a:rPr>
              <a:t>are used, </a:t>
            </a:r>
            <a:r>
              <a:rPr lang="en-GB" sz="1800" b="1" dirty="0" smtClean="0">
                <a:latin typeface="CongressSansLightStd"/>
                <a:hlinkClick r:id="rId2"/>
              </a:rPr>
              <a:t>Closed questions</a:t>
            </a:r>
            <a:r>
              <a:rPr lang="en-GB" sz="1800" dirty="0" smtClean="0">
                <a:latin typeface="CongressSansLightStd"/>
                <a:hlinkClick r:id="rId2"/>
              </a:rPr>
              <a:t> </a:t>
            </a:r>
            <a:r>
              <a:rPr lang="en-GB" sz="1800" dirty="0">
                <a:latin typeface="CongressSansLightStd"/>
              </a:rPr>
              <a:t>which usually begin with </a:t>
            </a:r>
            <a:r>
              <a:rPr lang="en-GB" sz="1800" dirty="0" smtClean="0">
                <a:latin typeface="CongressSansLightStd"/>
              </a:rPr>
              <a:t>do, can </a:t>
            </a:r>
            <a:r>
              <a:rPr lang="en-GB" sz="1800" dirty="0">
                <a:latin typeface="CongressSansLightStd"/>
              </a:rPr>
              <a:t>or will and </a:t>
            </a:r>
            <a:r>
              <a:rPr lang="en-GB" sz="1800" b="1" dirty="0" smtClean="0">
                <a:latin typeface="CongressSansLightStd"/>
                <a:hlinkClick r:id="rId2"/>
              </a:rPr>
              <a:t>Open </a:t>
            </a:r>
            <a:r>
              <a:rPr lang="en-GB" sz="1800" b="1" dirty="0">
                <a:latin typeface="CongressSansLightStd"/>
                <a:hlinkClick r:id="rId2"/>
              </a:rPr>
              <a:t>questions</a:t>
            </a:r>
            <a:r>
              <a:rPr lang="en-GB" sz="1800" dirty="0">
                <a:latin typeface="CongressSansLightStd"/>
                <a:hlinkClick r:id="rId2"/>
              </a:rPr>
              <a:t> </a:t>
            </a:r>
            <a:r>
              <a:rPr lang="en-GB" sz="1800" dirty="0" smtClean="0">
                <a:latin typeface="CongressSansLightStd"/>
              </a:rPr>
              <a:t>which begin </a:t>
            </a:r>
            <a:r>
              <a:rPr lang="en-GB" sz="1800" dirty="0">
                <a:latin typeface="CongressSansLightStd"/>
              </a:rPr>
              <a:t>with who, when, where, how </a:t>
            </a:r>
            <a:r>
              <a:rPr lang="en-GB" sz="1800" dirty="0" smtClean="0">
                <a:latin typeface="CongressSansLightStd"/>
              </a:rPr>
              <a:t>and why.</a:t>
            </a:r>
            <a:br>
              <a:rPr lang="en-GB" sz="1800" dirty="0" smtClean="0">
                <a:latin typeface="CongressSansLightStd"/>
              </a:rPr>
            </a:br>
            <a:r>
              <a:rPr lang="en-GB" sz="1800" dirty="0" smtClean="0">
                <a:latin typeface="CongressSansLightStd"/>
              </a:rPr>
              <a:t> </a:t>
            </a:r>
            <a:r>
              <a:rPr lang="en-GB" sz="1800" b="1" dirty="0">
                <a:latin typeface="CongressSansLightStd"/>
              </a:rPr>
              <a:t>A closed question </a:t>
            </a:r>
            <a:r>
              <a:rPr lang="en-GB" sz="1800" dirty="0">
                <a:latin typeface="CongressSansLightStd"/>
              </a:rPr>
              <a:t>will get a </a:t>
            </a:r>
            <a:r>
              <a:rPr lang="en-GB" sz="1800" dirty="0" smtClean="0">
                <a:latin typeface="CongressSansLightStd"/>
              </a:rPr>
              <a:t>definite answer</a:t>
            </a:r>
            <a:r>
              <a:rPr lang="en-GB" sz="1800" dirty="0">
                <a:latin typeface="CongressSansLightStd"/>
              </a:rPr>
              <a:t>; an open question will get </a:t>
            </a:r>
            <a:r>
              <a:rPr lang="en-GB" sz="1800" dirty="0" smtClean="0">
                <a:latin typeface="CongressSansLightStd"/>
              </a:rPr>
              <a:t>more information</a:t>
            </a:r>
            <a:r>
              <a:rPr lang="en-GB" sz="1800" dirty="0">
                <a:latin typeface="CongressSansLightStd"/>
              </a:rPr>
              <a:t>. </a:t>
            </a:r>
            <a:r>
              <a:rPr lang="en-GB" sz="1800" dirty="0" smtClean="0">
                <a:latin typeface="CongressSansLightStd"/>
              </a:rPr>
              <a:t/>
            </a:r>
            <a:br>
              <a:rPr lang="en-GB" sz="1800" dirty="0" smtClean="0">
                <a:latin typeface="CongressSansLightStd"/>
              </a:rPr>
            </a:br>
            <a:r>
              <a:rPr lang="en-GB" sz="1800" b="1" dirty="0" smtClean="0">
                <a:latin typeface="CongressSansLightStd"/>
              </a:rPr>
              <a:t>Open </a:t>
            </a:r>
            <a:r>
              <a:rPr lang="en-GB" sz="1800" b="1" dirty="0">
                <a:latin typeface="CongressSansLightStd"/>
              </a:rPr>
              <a:t>questions </a:t>
            </a:r>
            <a:r>
              <a:rPr lang="en-GB" sz="1800" dirty="0">
                <a:latin typeface="CongressSansLightStd"/>
              </a:rPr>
              <a:t>can </a:t>
            </a:r>
            <a:r>
              <a:rPr lang="en-GB" sz="1800" dirty="0" smtClean="0">
                <a:latin typeface="CongressSansLightStd"/>
              </a:rPr>
              <a:t>be followed </a:t>
            </a:r>
            <a:r>
              <a:rPr lang="en-GB" sz="1800" dirty="0">
                <a:latin typeface="CongressSansLightStd"/>
              </a:rPr>
              <a:t>up with </a:t>
            </a:r>
            <a:r>
              <a:rPr lang="en-GB" sz="1800" b="1" dirty="0" smtClean="0">
                <a:latin typeface="CongressSansLightStd"/>
                <a:hlinkClick r:id="rId3"/>
              </a:rPr>
              <a:t>Probing </a:t>
            </a:r>
            <a:r>
              <a:rPr lang="en-GB" sz="1800" b="1" dirty="0">
                <a:latin typeface="CongressSansLightStd"/>
                <a:hlinkClick r:id="rId3"/>
              </a:rPr>
              <a:t>questions </a:t>
            </a:r>
            <a:r>
              <a:rPr lang="en-GB" sz="1800" dirty="0" smtClean="0">
                <a:latin typeface="CongressSansLightStd"/>
              </a:rPr>
              <a:t>to further </a:t>
            </a:r>
            <a:r>
              <a:rPr lang="en-GB" sz="1800" dirty="0">
                <a:latin typeface="CongressSansLightStd"/>
              </a:rPr>
              <a:t>narrow down the choice.</a:t>
            </a:r>
            <a:br>
              <a:rPr lang="en-GB" sz="1800" dirty="0">
                <a:latin typeface="CongressSansLightStd"/>
              </a:rPr>
            </a:br>
            <a:r>
              <a:rPr lang="en-GB" sz="1800" b="1" dirty="0">
                <a:latin typeface="CongressSansLightStd"/>
              </a:rPr>
              <a:t>When you have established </a:t>
            </a:r>
            <a:r>
              <a:rPr lang="en-GB" sz="1800" b="1" dirty="0" smtClean="0">
                <a:latin typeface="CongressSansLightStd"/>
              </a:rPr>
              <a:t>the customer’s </a:t>
            </a:r>
            <a:r>
              <a:rPr lang="en-GB" sz="1800" b="1" dirty="0">
                <a:latin typeface="CongressSansLightStd"/>
              </a:rPr>
              <a:t>needs</a:t>
            </a:r>
            <a:r>
              <a:rPr lang="en-GB" sz="1800" dirty="0">
                <a:latin typeface="CongressSansLightStd"/>
              </a:rPr>
              <a:t>, you will be able </a:t>
            </a:r>
            <a:r>
              <a:rPr lang="en-GB" sz="1800" dirty="0" smtClean="0">
                <a:latin typeface="CongressSansLightStd"/>
              </a:rPr>
              <a:t>to show </a:t>
            </a:r>
            <a:r>
              <a:rPr lang="en-GB" sz="1800" dirty="0">
                <a:latin typeface="CongressSansLightStd"/>
              </a:rPr>
              <a:t>them the relevant products</a:t>
            </a:r>
            <a:r>
              <a:rPr lang="en-GB" sz="1800" dirty="0" smtClean="0">
                <a:latin typeface="CongressSansLightStd"/>
              </a:rPr>
              <a:t>.</a:t>
            </a:r>
            <a:br>
              <a:rPr lang="en-GB" sz="1800" dirty="0" smtClean="0">
                <a:latin typeface="CongressSansLightStd"/>
              </a:rPr>
            </a:br>
            <a:r>
              <a:rPr lang="en-GB" sz="1800" b="1" dirty="0" smtClean="0">
                <a:latin typeface="CongressSansLightStd"/>
              </a:rPr>
              <a:t>Point out </a:t>
            </a:r>
            <a:r>
              <a:rPr lang="en-GB" sz="1800" b="1" dirty="0">
                <a:latin typeface="CongressSansLightStd"/>
              </a:rPr>
              <a:t>each product’s features and benefits</a:t>
            </a:r>
            <a:r>
              <a:rPr lang="en-GB" sz="1800" dirty="0">
                <a:latin typeface="CongressSansLightStd"/>
              </a:rPr>
              <a:t>.</a:t>
            </a:r>
            <a:br>
              <a:rPr lang="en-GB" sz="1800" dirty="0">
                <a:latin typeface="CongressSansLightStd"/>
              </a:rPr>
            </a:br>
            <a:r>
              <a:rPr lang="en-GB" sz="1800" b="1" dirty="0">
                <a:latin typeface="CongressSansLightStd"/>
              </a:rPr>
              <a:t>Features</a:t>
            </a:r>
            <a:r>
              <a:rPr lang="en-GB" sz="1800" dirty="0">
                <a:latin typeface="CongressSansLightStd"/>
              </a:rPr>
              <a:t> describe what a product is </a:t>
            </a:r>
            <a:r>
              <a:rPr lang="en-GB" sz="1800" dirty="0" smtClean="0">
                <a:latin typeface="CongressSansLightStd"/>
              </a:rPr>
              <a:t>or has</a:t>
            </a:r>
            <a:r>
              <a:rPr lang="en-GB" sz="1800" dirty="0">
                <a:latin typeface="CongressSansLightStd"/>
              </a:rPr>
              <a:t>, </a:t>
            </a:r>
            <a:r>
              <a:rPr lang="en-GB" sz="1800" b="1" dirty="0" smtClean="0">
                <a:latin typeface="CongressSansLightStd"/>
              </a:rPr>
              <a:t>Benefits </a:t>
            </a:r>
            <a:r>
              <a:rPr lang="en-GB" sz="1800" b="1" dirty="0">
                <a:latin typeface="CongressSansLightStd"/>
              </a:rPr>
              <a:t>describe </a:t>
            </a:r>
            <a:r>
              <a:rPr lang="en-GB" sz="1800" dirty="0">
                <a:latin typeface="CongressSansLightStd"/>
              </a:rPr>
              <a:t>what the </a:t>
            </a:r>
            <a:r>
              <a:rPr lang="en-GB" sz="1800" dirty="0" smtClean="0">
                <a:latin typeface="CongressSansLightStd"/>
              </a:rPr>
              <a:t>product can </a:t>
            </a:r>
            <a:r>
              <a:rPr lang="en-GB" sz="1800" dirty="0">
                <a:latin typeface="CongressSansLightStd"/>
              </a:rPr>
              <a:t>do for you. </a:t>
            </a:r>
            <a:r>
              <a:rPr lang="en-GB" sz="1800" dirty="0" smtClean="0">
                <a:latin typeface="CongressSansLightStd"/>
              </a:rPr>
              <a:t/>
            </a:r>
            <a:br>
              <a:rPr lang="en-GB" sz="1800" dirty="0" smtClean="0">
                <a:latin typeface="CongressSansLightStd"/>
              </a:rPr>
            </a:br>
            <a:r>
              <a:rPr lang="en-GB" sz="1800" b="1" dirty="0" smtClean="0">
                <a:latin typeface="CongressSansLightStd"/>
              </a:rPr>
              <a:t>Customers</a:t>
            </a:r>
            <a:r>
              <a:rPr lang="en-GB" sz="1800" dirty="0" smtClean="0">
                <a:latin typeface="CongressSansLightStd"/>
              </a:rPr>
              <a:t> will explain their </a:t>
            </a:r>
            <a:r>
              <a:rPr lang="en-GB" sz="1800" dirty="0">
                <a:latin typeface="CongressSansLightStd"/>
              </a:rPr>
              <a:t>needs in terms of features but </a:t>
            </a:r>
            <a:r>
              <a:rPr lang="en-GB" sz="1800" dirty="0" smtClean="0">
                <a:latin typeface="CongressSansLightStd"/>
              </a:rPr>
              <a:t>buy the </a:t>
            </a:r>
            <a:r>
              <a:rPr lang="en-GB" sz="1800" dirty="0">
                <a:latin typeface="CongressSansLightStd"/>
              </a:rPr>
              <a:t>benefits.</a:t>
            </a:r>
            <a:endParaRPr lang="en-GB" sz="1800" dirty="0"/>
          </a:p>
        </p:txBody>
      </p:sp>
      <p:sp>
        <p:nvSpPr>
          <p:cNvPr id="3" name="Content Placeholder 2"/>
          <p:cNvSpPr>
            <a:spLocks noGrp="1"/>
          </p:cNvSpPr>
          <p:nvPr>
            <p:ph idx="1"/>
          </p:nvPr>
        </p:nvSpPr>
        <p:spPr>
          <a:xfrm>
            <a:off x="755576" y="404664"/>
            <a:ext cx="7543800" cy="648072"/>
          </a:xfrm>
        </p:spPr>
        <p:txBody>
          <a:bodyPr/>
          <a:lstStyle/>
          <a:p>
            <a:r>
              <a:rPr lang="en-GB" b="1" strike="sngStrike" dirty="0">
                <a:solidFill>
                  <a:srgbClr val="8A1E47"/>
                </a:solidFill>
                <a:effectLst>
                  <a:outerShdw blurRad="38100" dist="38100" dir="2700000" algn="tl">
                    <a:srgbClr val="000000">
                      <a:alpha val="43137"/>
                    </a:srgbClr>
                  </a:outerShdw>
                </a:effectLst>
                <a:latin typeface="Gotham-Black"/>
              </a:rPr>
              <a:t>Helping the customer choose</a:t>
            </a:r>
            <a:endParaRPr lang="en-GB" b="1" strike="sngStrik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0598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6781800" cy="510952"/>
          </a:xfrm>
        </p:spPr>
        <p:txBody>
          <a:bodyPr>
            <a:normAutofit fontScale="90000"/>
          </a:bodyPr>
          <a:lstStyle/>
          <a:p>
            <a:r>
              <a:rPr lang="en-GB" sz="3600" b="1" dirty="0">
                <a:solidFill>
                  <a:srgbClr val="8A1E47"/>
                </a:solidFill>
                <a:effectLst>
                  <a:outerShdw blurRad="38100" dist="38100" dir="2700000" algn="tl">
                    <a:srgbClr val="000000">
                      <a:alpha val="43137"/>
                    </a:srgbClr>
                  </a:outerShdw>
                </a:effectLst>
                <a:latin typeface="Gotham-Black"/>
              </a:rPr>
              <a:t>Product knowledge</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268760"/>
            <a:ext cx="7543800" cy="4680520"/>
          </a:xfrm>
        </p:spPr>
        <p:txBody>
          <a:bodyPr>
            <a:normAutofit fontScale="92500" lnSpcReduction="20000"/>
          </a:bodyPr>
          <a:lstStyle/>
          <a:p>
            <a:r>
              <a:rPr lang="en-GB" b="1" dirty="0">
                <a:solidFill>
                  <a:srgbClr val="000000"/>
                </a:solidFill>
                <a:latin typeface="CongressSansLightStd"/>
              </a:rPr>
              <a:t>In order to meet customers’ </a:t>
            </a:r>
            <a:r>
              <a:rPr lang="en-GB" b="1" dirty="0" smtClean="0">
                <a:solidFill>
                  <a:srgbClr val="000000"/>
                </a:solidFill>
                <a:latin typeface="CongressSansLightStd"/>
              </a:rPr>
              <a:t>needs</a:t>
            </a:r>
            <a:r>
              <a:rPr lang="en-GB" dirty="0" smtClean="0">
                <a:solidFill>
                  <a:srgbClr val="000000"/>
                </a:solidFill>
                <a:latin typeface="CongressSansLightStd"/>
              </a:rPr>
              <a:t>, it </a:t>
            </a:r>
            <a:r>
              <a:rPr lang="en-GB" dirty="0">
                <a:solidFill>
                  <a:srgbClr val="000000"/>
                </a:solidFill>
                <a:latin typeface="CongressSansLightStd"/>
              </a:rPr>
              <a:t>is important to have </a:t>
            </a:r>
            <a:r>
              <a:rPr lang="en-GB" dirty="0" smtClean="0">
                <a:solidFill>
                  <a:srgbClr val="000000"/>
                </a:solidFill>
                <a:latin typeface="CongressSansLightStd"/>
              </a:rPr>
              <a:t>comprehensive and </a:t>
            </a:r>
            <a:r>
              <a:rPr lang="en-GB" dirty="0">
                <a:solidFill>
                  <a:srgbClr val="000000"/>
                </a:solidFill>
                <a:latin typeface="CongressSansLightStd"/>
              </a:rPr>
              <a:t>accurate product knowledge. </a:t>
            </a:r>
            <a:endParaRPr lang="en-GB" dirty="0" smtClean="0">
              <a:solidFill>
                <a:srgbClr val="000000"/>
              </a:solidFill>
              <a:latin typeface="CongressSansLightStd"/>
            </a:endParaRPr>
          </a:p>
          <a:p>
            <a:r>
              <a:rPr lang="en-GB" b="1" dirty="0" smtClean="0">
                <a:solidFill>
                  <a:srgbClr val="000000"/>
                </a:solidFill>
                <a:latin typeface="CongressSansLightStd"/>
              </a:rPr>
              <a:t>Staff must </a:t>
            </a:r>
            <a:r>
              <a:rPr lang="en-GB" b="1" dirty="0">
                <a:solidFill>
                  <a:srgbClr val="000000"/>
                </a:solidFill>
                <a:latin typeface="CongressSansLightStd"/>
              </a:rPr>
              <a:t>be given training and </a:t>
            </a:r>
            <a:r>
              <a:rPr lang="en-GB" b="1" dirty="0" smtClean="0">
                <a:solidFill>
                  <a:srgbClr val="000000"/>
                </a:solidFill>
                <a:latin typeface="CongressSansLightStd"/>
              </a:rPr>
              <a:t>information</a:t>
            </a:r>
            <a:r>
              <a:rPr lang="en-GB" dirty="0" smtClean="0">
                <a:solidFill>
                  <a:srgbClr val="000000"/>
                </a:solidFill>
                <a:latin typeface="CongressSansLightStd"/>
              </a:rPr>
              <a:t> to </a:t>
            </a:r>
            <a:r>
              <a:rPr lang="en-GB" dirty="0">
                <a:solidFill>
                  <a:srgbClr val="000000"/>
                </a:solidFill>
                <a:latin typeface="CongressSansLightStd"/>
              </a:rPr>
              <a:t>develop and maintain their </a:t>
            </a:r>
            <a:r>
              <a:rPr lang="en-GB" dirty="0" smtClean="0">
                <a:solidFill>
                  <a:srgbClr val="000000"/>
                </a:solidFill>
                <a:latin typeface="CongressSansLightStd"/>
              </a:rPr>
              <a:t>product knowledge </a:t>
            </a:r>
            <a:r>
              <a:rPr lang="en-GB" dirty="0">
                <a:solidFill>
                  <a:srgbClr val="000000"/>
                </a:solidFill>
                <a:latin typeface="CongressSansLightStd"/>
              </a:rPr>
              <a:t>these can be done through:</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team briefings</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suppliers’ training</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on-line or video briefings</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manufacturers’ and trade literature</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product </a:t>
            </a:r>
            <a:r>
              <a:rPr lang="en-GB" dirty="0" smtClean="0">
                <a:solidFill>
                  <a:srgbClr val="000000"/>
                </a:solidFill>
                <a:latin typeface="CongressSansLightStd"/>
              </a:rPr>
              <a:t>packaging, labelling instruction manuals and</a:t>
            </a:r>
            <a:endParaRPr lang="en-GB" dirty="0">
              <a:solidFill>
                <a:srgbClr val="000000"/>
              </a:solidFill>
              <a:latin typeface="CongressSansLightStd"/>
            </a:endParaRP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point of sale material</a:t>
            </a:r>
          </a:p>
          <a:p>
            <a:r>
              <a:rPr lang="en-GB" b="1" dirty="0">
                <a:solidFill>
                  <a:srgbClr val="000000"/>
                </a:solidFill>
                <a:latin typeface="CongressSansLightStd"/>
              </a:rPr>
              <a:t>Product knowledge must be kept </a:t>
            </a:r>
            <a:r>
              <a:rPr lang="en-GB" b="1" dirty="0" smtClean="0">
                <a:solidFill>
                  <a:srgbClr val="000000"/>
                </a:solidFill>
                <a:latin typeface="CongressSansLightStd"/>
              </a:rPr>
              <a:t>up to </a:t>
            </a:r>
            <a:r>
              <a:rPr lang="en-GB" b="1" dirty="0">
                <a:solidFill>
                  <a:srgbClr val="000000"/>
                </a:solidFill>
                <a:latin typeface="CongressSansLightStd"/>
              </a:rPr>
              <a:t>date </a:t>
            </a:r>
            <a:r>
              <a:rPr lang="en-GB" dirty="0">
                <a:solidFill>
                  <a:srgbClr val="000000"/>
                </a:solidFill>
                <a:latin typeface="CongressSansLightStd"/>
              </a:rPr>
              <a:t>as the products on sale </a:t>
            </a:r>
            <a:r>
              <a:rPr lang="en-GB" dirty="0" smtClean="0">
                <a:solidFill>
                  <a:srgbClr val="000000"/>
                </a:solidFill>
                <a:latin typeface="CongressSansLightStd"/>
              </a:rPr>
              <a:t>will constantly </a:t>
            </a:r>
            <a:r>
              <a:rPr lang="en-GB" dirty="0">
                <a:solidFill>
                  <a:srgbClr val="000000"/>
                </a:solidFill>
                <a:latin typeface="CongressSansLightStd"/>
              </a:rPr>
              <a:t>change either </a:t>
            </a:r>
            <a:r>
              <a:rPr lang="en-GB" dirty="0" smtClean="0">
                <a:solidFill>
                  <a:srgbClr val="000000"/>
                </a:solidFill>
                <a:latin typeface="CongressSansLightStd"/>
              </a:rPr>
              <a:t>through seasonal </a:t>
            </a:r>
            <a:r>
              <a:rPr lang="en-GB" dirty="0">
                <a:solidFill>
                  <a:srgbClr val="000000"/>
                </a:solidFill>
                <a:latin typeface="CongressSansLightStd"/>
              </a:rPr>
              <a:t>cycles or technological evolution.</a:t>
            </a:r>
            <a:endParaRPr lang="en-GB" dirty="0"/>
          </a:p>
        </p:txBody>
      </p:sp>
    </p:spTree>
    <p:extLst>
      <p:ext uri="{BB962C8B-B14F-4D97-AF65-F5344CB8AC3E}">
        <p14:creationId xmlns:p14="http://schemas.microsoft.com/office/powerpoint/2010/main" val="325020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6781800" cy="654968"/>
          </a:xfrm>
        </p:spPr>
        <p:txBody>
          <a:bodyPr>
            <a:normAutofit/>
          </a:bodyPr>
          <a:lstStyle/>
          <a:p>
            <a:r>
              <a:rPr lang="en-GB" sz="3600" b="1" dirty="0">
                <a:solidFill>
                  <a:srgbClr val="8A1E47"/>
                </a:solidFill>
                <a:effectLst>
                  <a:outerShdw blurRad="38100" dist="38100" dir="2700000" algn="tl">
                    <a:srgbClr val="000000">
                      <a:alpha val="43137"/>
                    </a:srgbClr>
                  </a:outerShdw>
                </a:effectLst>
                <a:latin typeface="Gotham-Black"/>
              </a:rPr>
              <a:t>Product knowledge</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7584" y="1196752"/>
            <a:ext cx="7704856" cy="4752528"/>
          </a:xfrm>
        </p:spPr>
        <p:txBody>
          <a:bodyPr/>
          <a:lstStyle/>
          <a:p>
            <a:r>
              <a:rPr lang="en-GB" dirty="0">
                <a:latin typeface="CongressSansLightStd"/>
              </a:rPr>
              <a:t>You must be very careful when giving customers information about products </a:t>
            </a:r>
            <a:r>
              <a:rPr lang="en-GB" dirty="0" smtClean="0">
                <a:latin typeface="CongressSansLightStd"/>
              </a:rPr>
              <a:t>as it </a:t>
            </a:r>
            <a:r>
              <a:rPr lang="en-GB" dirty="0">
                <a:latin typeface="CongressSansLightStd"/>
              </a:rPr>
              <a:t>is illegal to mislead customers, whether through false or deceptive </a:t>
            </a:r>
            <a:r>
              <a:rPr lang="en-GB" dirty="0" smtClean="0">
                <a:latin typeface="CongressSansLightStd"/>
              </a:rPr>
              <a:t>messages, either </a:t>
            </a:r>
            <a:r>
              <a:rPr lang="en-GB" dirty="0">
                <a:latin typeface="CongressSansLightStd"/>
              </a:rPr>
              <a:t>verbal or in writing. </a:t>
            </a:r>
            <a:endParaRPr lang="en-GB" dirty="0" smtClean="0">
              <a:latin typeface="CongressSansLightStd"/>
            </a:endParaRPr>
          </a:p>
          <a:p>
            <a:r>
              <a:rPr lang="en-GB" dirty="0" smtClean="0">
                <a:latin typeface="CongressSansLightStd"/>
              </a:rPr>
              <a:t>The </a:t>
            </a:r>
            <a:r>
              <a:rPr lang="en-GB" dirty="0">
                <a:latin typeface="CongressSansLightStd"/>
              </a:rPr>
              <a:t>legislation covering this was, until recently, the </a:t>
            </a:r>
            <a:r>
              <a:rPr lang="en-GB" dirty="0" smtClean="0">
                <a:latin typeface="CongressSansLightStd"/>
              </a:rPr>
              <a:t>Trade Descriptions </a:t>
            </a:r>
            <a:r>
              <a:rPr lang="en-GB" dirty="0">
                <a:latin typeface="CongressSansLightStd"/>
              </a:rPr>
              <a:t>Act, but this has now been incorporated into the </a:t>
            </a:r>
            <a:r>
              <a:rPr lang="en-GB" b="1" dirty="0">
                <a:latin typeface="CongressSansLightStd"/>
                <a:hlinkClick r:id="rId2"/>
              </a:rPr>
              <a:t>Consumer </a:t>
            </a:r>
            <a:r>
              <a:rPr lang="en-GB" b="1" dirty="0" smtClean="0">
                <a:latin typeface="CongressSansLightStd"/>
                <a:hlinkClick r:id="rId2"/>
              </a:rPr>
              <a:t>Protection from </a:t>
            </a:r>
            <a:r>
              <a:rPr lang="en-GB" b="1" dirty="0">
                <a:latin typeface="CongressSansLightStd"/>
                <a:hlinkClick r:id="rId2"/>
              </a:rPr>
              <a:t>Unfair Trading Regulations.</a:t>
            </a:r>
            <a:endParaRPr lang="en-GB" b="1" dirty="0"/>
          </a:p>
        </p:txBody>
      </p:sp>
    </p:spTree>
    <p:extLst>
      <p:ext uri="{BB962C8B-B14F-4D97-AF65-F5344CB8AC3E}">
        <p14:creationId xmlns:p14="http://schemas.microsoft.com/office/powerpoint/2010/main" val="27482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6781800" cy="726976"/>
          </a:xfrm>
        </p:spPr>
        <p:txBody>
          <a:bodyPr>
            <a:normAutofit/>
          </a:bodyPr>
          <a:lstStyle/>
          <a:p>
            <a:r>
              <a:rPr lang="en-GB" sz="3600" b="1" dirty="0">
                <a:solidFill>
                  <a:srgbClr val="8A1E47"/>
                </a:solidFill>
                <a:effectLst>
                  <a:outerShdw blurRad="38100" dist="38100" dir="2700000" algn="tl">
                    <a:srgbClr val="000000">
                      <a:alpha val="43137"/>
                    </a:srgbClr>
                  </a:outerShdw>
                </a:effectLst>
                <a:latin typeface="Gotham-Black"/>
              </a:rPr>
              <a:t>Legislation</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268760"/>
            <a:ext cx="7543800" cy="4536504"/>
          </a:xfrm>
        </p:spPr>
        <p:txBody>
          <a:bodyPr>
            <a:normAutofit fontScale="85000" lnSpcReduction="20000"/>
          </a:bodyPr>
          <a:lstStyle/>
          <a:p>
            <a:r>
              <a:rPr lang="en-GB" b="1" dirty="0">
                <a:latin typeface="CongressSansLightStd"/>
              </a:rPr>
              <a:t>The purpose of legislation </a:t>
            </a:r>
            <a:r>
              <a:rPr lang="en-GB" dirty="0">
                <a:latin typeface="CongressSansLightStd"/>
              </a:rPr>
              <a:t>relating </a:t>
            </a:r>
            <a:r>
              <a:rPr lang="en-GB" dirty="0" smtClean="0">
                <a:latin typeface="CongressSansLightStd"/>
              </a:rPr>
              <a:t>to retail </a:t>
            </a:r>
            <a:r>
              <a:rPr lang="en-GB" dirty="0">
                <a:latin typeface="CongressSansLightStd"/>
              </a:rPr>
              <a:t>sales is to protect customers </a:t>
            </a:r>
            <a:r>
              <a:rPr lang="en-GB" dirty="0" smtClean="0">
                <a:latin typeface="CongressSansLightStd"/>
              </a:rPr>
              <a:t>from being </a:t>
            </a:r>
            <a:r>
              <a:rPr lang="en-GB" dirty="0">
                <a:latin typeface="CongressSansLightStd"/>
              </a:rPr>
              <a:t>sold goods and services that </a:t>
            </a:r>
            <a:r>
              <a:rPr lang="en-GB" dirty="0" smtClean="0">
                <a:latin typeface="CongressSansLightStd"/>
              </a:rPr>
              <a:t>are unsatisfactory </a:t>
            </a:r>
            <a:r>
              <a:rPr lang="en-GB" dirty="0">
                <a:latin typeface="CongressSansLightStd"/>
              </a:rPr>
              <a:t>or are not of the </a:t>
            </a:r>
            <a:r>
              <a:rPr lang="en-GB" dirty="0" smtClean="0">
                <a:latin typeface="CongressSansLightStd"/>
              </a:rPr>
              <a:t>expected quality </a:t>
            </a:r>
            <a:r>
              <a:rPr lang="en-GB" dirty="0">
                <a:latin typeface="CongressSansLightStd"/>
              </a:rPr>
              <a:t>or are unsuitable for their age.</a:t>
            </a:r>
          </a:p>
          <a:p>
            <a:r>
              <a:rPr lang="en-GB" b="1" dirty="0" smtClean="0">
                <a:latin typeface="CongressSansLightStd"/>
              </a:rPr>
              <a:t>It also controls the </a:t>
            </a:r>
            <a:r>
              <a:rPr lang="en-GB" b="1" dirty="0">
                <a:latin typeface="CongressSansLightStd"/>
              </a:rPr>
              <a:t>interest</a:t>
            </a:r>
            <a:r>
              <a:rPr lang="en-GB" dirty="0">
                <a:latin typeface="CongressSansLightStd"/>
              </a:rPr>
              <a:t> rates that </a:t>
            </a:r>
            <a:r>
              <a:rPr lang="en-GB" dirty="0" smtClean="0">
                <a:latin typeface="CongressSansLightStd"/>
              </a:rPr>
              <a:t>credit facilities </a:t>
            </a:r>
            <a:r>
              <a:rPr lang="en-GB" dirty="0">
                <a:latin typeface="CongressSansLightStd"/>
              </a:rPr>
              <a:t>are offered at and ensures </a:t>
            </a:r>
            <a:r>
              <a:rPr lang="en-GB" dirty="0" smtClean="0">
                <a:latin typeface="CongressSansLightStd"/>
              </a:rPr>
              <a:t>that customers</a:t>
            </a:r>
            <a:r>
              <a:rPr lang="en-GB" dirty="0">
                <a:latin typeface="CongressSansLightStd"/>
              </a:rPr>
              <a:t>’ information is not misused.</a:t>
            </a:r>
          </a:p>
          <a:p>
            <a:r>
              <a:rPr lang="en-GB" b="1" dirty="0">
                <a:latin typeface="CongressSansStd-Bold"/>
                <a:hlinkClick r:id="rId2"/>
              </a:rPr>
              <a:t>The Consumer Protection from </a:t>
            </a:r>
            <a:r>
              <a:rPr lang="en-GB" b="1" dirty="0" smtClean="0">
                <a:latin typeface="CongressSansStd-Bold"/>
                <a:hlinkClick r:id="rId2"/>
              </a:rPr>
              <a:t>Unfair Trading </a:t>
            </a:r>
            <a:r>
              <a:rPr lang="en-GB" b="1" dirty="0">
                <a:latin typeface="CongressSansStd-Bold"/>
                <a:hlinkClick r:id="rId2"/>
              </a:rPr>
              <a:t>Regulations </a:t>
            </a:r>
            <a:r>
              <a:rPr lang="en-GB" dirty="0">
                <a:latin typeface="CongressSansLightStd"/>
              </a:rPr>
              <a:t>say that </a:t>
            </a:r>
            <a:r>
              <a:rPr lang="en-GB" dirty="0" smtClean="0">
                <a:latin typeface="CongressSansLightStd"/>
              </a:rPr>
              <a:t>when retailers </a:t>
            </a:r>
            <a:r>
              <a:rPr lang="en-GB" dirty="0">
                <a:latin typeface="CongressSansLightStd"/>
              </a:rPr>
              <a:t>sell products and services, </a:t>
            </a:r>
            <a:r>
              <a:rPr lang="en-GB" dirty="0" smtClean="0">
                <a:latin typeface="CongressSansLightStd"/>
              </a:rPr>
              <a:t>any description </a:t>
            </a:r>
            <a:r>
              <a:rPr lang="en-GB" dirty="0">
                <a:latin typeface="CongressSansLightStd"/>
              </a:rPr>
              <a:t>of goods, whether in </a:t>
            </a:r>
            <a:r>
              <a:rPr lang="en-GB" dirty="0" smtClean="0">
                <a:latin typeface="CongressSansLightStd"/>
              </a:rPr>
              <a:t>writing, in </a:t>
            </a:r>
            <a:r>
              <a:rPr lang="en-GB" dirty="0">
                <a:latin typeface="CongressSansLightStd"/>
              </a:rPr>
              <a:t>an illustration or spoken, must </a:t>
            </a:r>
            <a:r>
              <a:rPr lang="en-GB" dirty="0" smtClean="0">
                <a:latin typeface="CongressSansLightStd"/>
              </a:rPr>
              <a:t>be accurate.</a:t>
            </a:r>
          </a:p>
          <a:p>
            <a:r>
              <a:rPr lang="en-GB" b="1" dirty="0" smtClean="0">
                <a:latin typeface="CongressSansLightStd"/>
              </a:rPr>
              <a:t>Descriptions </a:t>
            </a:r>
            <a:r>
              <a:rPr lang="en-GB" b="1" dirty="0">
                <a:latin typeface="CongressSansLightStd"/>
              </a:rPr>
              <a:t>may cover </a:t>
            </a:r>
            <a:r>
              <a:rPr lang="en-GB" b="1" dirty="0" smtClean="0">
                <a:latin typeface="CongressSansLightStd"/>
              </a:rPr>
              <a:t>quantity and </a:t>
            </a:r>
            <a:r>
              <a:rPr lang="en-GB" b="1" dirty="0">
                <a:latin typeface="CongressSansLightStd"/>
              </a:rPr>
              <a:t>size</a:t>
            </a:r>
            <a:r>
              <a:rPr lang="en-GB" dirty="0">
                <a:latin typeface="CongressSansLightStd"/>
              </a:rPr>
              <a:t>, composition, method, place </a:t>
            </a:r>
            <a:r>
              <a:rPr lang="en-GB" dirty="0" smtClean="0">
                <a:latin typeface="CongressSansLightStd"/>
              </a:rPr>
              <a:t>and date </a:t>
            </a:r>
            <a:r>
              <a:rPr lang="en-GB" dirty="0">
                <a:latin typeface="CongressSansLightStd"/>
              </a:rPr>
              <a:t>of manufacture, fitness for </a:t>
            </a:r>
            <a:r>
              <a:rPr lang="en-GB" dirty="0" smtClean="0">
                <a:latin typeface="CongressSansLightStd"/>
              </a:rPr>
              <a:t>stated purpose </a:t>
            </a:r>
            <a:r>
              <a:rPr lang="en-GB" dirty="0">
                <a:latin typeface="CongressSansLightStd"/>
              </a:rPr>
              <a:t>or endorsements. </a:t>
            </a:r>
            <a:endParaRPr lang="en-GB" dirty="0" smtClean="0">
              <a:latin typeface="CongressSansLightStd"/>
            </a:endParaRPr>
          </a:p>
          <a:p>
            <a:r>
              <a:rPr lang="en-GB" b="1" dirty="0" smtClean="0">
                <a:latin typeface="CongressSansLightStd"/>
              </a:rPr>
              <a:t>Retailers must also </a:t>
            </a:r>
            <a:r>
              <a:rPr lang="en-GB" b="1" dirty="0">
                <a:latin typeface="CongressSansLightStd"/>
              </a:rPr>
              <a:t>comply with fair trading laws </a:t>
            </a:r>
            <a:r>
              <a:rPr lang="en-GB" dirty="0" smtClean="0">
                <a:latin typeface="CongressSansLightStd"/>
              </a:rPr>
              <a:t>covering areas </a:t>
            </a:r>
            <a:r>
              <a:rPr lang="en-GB" dirty="0">
                <a:latin typeface="CongressSansLightStd"/>
              </a:rPr>
              <a:t>such as safety, pricing, weights </a:t>
            </a:r>
            <a:r>
              <a:rPr lang="en-GB" dirty="0" smtClean="0">
                <a:latin typeface="CongressSansLightStd"/>
              </a:rPr>
              <a:t>and measures </a:t>
            </a:r>
            <a:r>
              <a:rPr lang="en-GB" dirty="0">
                <a:latin typeface="CongressSansLightStd"/>
              </a:rPr>
              <a:t>and the contract </a:t>
            </a:r>
            <a:r>
              <a:rPr lang="en-GB" dirty="0" smtClean="0">
                <a:latin typeface="CongressSansLightStd"/>
              </a:rPr>
              <a:t>between a </a:t>
            </a:r>
            <a:r>
              <a:rPr lang="en-GB" dirty="0">
                <a:latin typeface="CongressSansLightStd"/>
              </a:rPr>
              <a:t>buyer and seller.</a:t>
            </a:r>
            <a:endParaRPr lang="en-GB" dirty="0"/>
          </a:p>
        </p:txBody>
      </p:sp>
    </p:spTree>
    <p:extLst>
      <p:ext uri="{BB962C8B-B14F-4D97-AF65-F5344CB8AC3E}">
        <p14:creationId xmlns:p14="http://schemas.microsoft.com/office/powerpoint/2010/main" val="817122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6781800" cy="582960"/>
          </a:xfrm>
        </p:spPr>
        <p:txBody>
          <a:bodyPr>
            <a:normAutofit fontScale="90000"/>
          </a:bodyPr>
          <a:lstStyle/>
          <a:p>
            <a:r>
              <a:rPr lang="en-GB" sz="3600" b="1" dirty="0">
                <a:solidFill>
                  <a:srgbClr val="8A1E47"/>
                </a:solidFill>
                <a:effectLst>
                  <a:outerShdw blurRad="38100" dist="38100" dir="2700000" algn="tl">
                    <a:srgbClr val="000000">
                      <a:alpha val="43137"/>
                    </a:srgbClr>
                  </a:outerShdw>
                </a:effectLst>
                <a:latin typeface="Gotham-Black"/>
              </a:rPr>
              <a:t>Legislation</a:t>
            </a:r>
            <a:endParaRPr lang="en-GB" dirty="0"/>
          </a:p>
        </p:txBody>
      </p:sp>
      <p:sp>
        <p:nvSpPr>
          <p:cNvPr id="3" name="Content Placeholder 2"/>
          <p:cNvSpPr>
            <a:spLocks noGrp="1"/>
          </p:cNvSpPr>
          <p:nvPr>
            <p:ph idx="1"/>
          </p:nvPr>
        </p:nvSpPr>
        <p:spPr>
          <a:xfrm>
            <a:off x="762000" y="1196752"/>
            <a:ext cx="7543800" cy="4536504"/>
          </a:xfrm>
        </p:spPr>
        <p:txBody>
          <a:bodyPr>
            <a:normAutofit/>
          </a:bodyPr>
          <a:lstStyle/>
          <a:p>
            <a:r>
              <a:rPr lang="en-GB" b="1" dirty="0">
                <a:latin typeface="CongressSansLightStd"/>
              </a:rPr>
              <a:t>There are also sector-specific </a:t>
            </a:r>
            <a:r>
              <a:rPr lang="en-GB" b="1" dirty="0" smtClean="0">
                <a:latin typeface="CongressSansLightStd"/>
              </a:rPr>
              <a:t>laws </a:t>
            </a:r>
            <a:r>
              <a:rPr lang="en-GB" dirty="0" smtClean="0">
                <a:latin typeface="CongressSansLightStd"/>
              </a:rPr>
              <a:t>regulating </a:t>
            </a:r>
            <a:r>
              <a:rPr lang="en-GB" dirty="0">
                <a:latin typeface="CongressSansLightStd"/>
              </a:rPr>
              <a:t>the descriptions of </a:t>
            </a:r>
            <a:r>
              <a:rPr lang="en-GB" dirty="0" smtClean="0">
                <a:latin typeface="CongressSansLightStd"/>
              </a:rPr>
              <a:t>many other </a:t>
            </a:r>
            <a:r>
              <a:rPr lang="en-GB" dirty="0">
                <a:latin typeface="CongressSansLightStd"/>
              </a:rPr>
              <a:t>items. </a:t>
            </a:r>
            <a:endParaRPr lang="en-GB" dirty="0" smtClean="0">
              <a:latin typeface="CongressSansLightStd"/>
            </a:endParaRPr>
          </a:p>
          <a:p>
            <a:r>
              <a:rPr lang="en-GB" b="1" dirty="0" smtClean="0">
                <a:latin typeface="CongressSansLightStd"/>
              </a:rPr>
              <a:t>For </a:t>
            </a:r>
            <a:r>
              <a:rPr lang="en-GB" b="1" dirty="0">
                <a:latin typeface="CongressSansLightStd"/>
              </a:rPr>
              <a:t>example</a:t>
            </a:r>
            <a:r>
              <a:rPr lang="en-GB" dirty="0">
                <a:latin typeface="CongressSansLightStd"/>
              </a:rPr>
              <a:t>, food </a:t>
            </a:r>
            <a:r>
              <a:rPr lang="en-GB" dirty="0" smtClean="0">
                <a:latin typeface="CongressSansLightStd"/>
              </a:rPr>
              <a:t>and drink </a:t>
            </a:r>
            <a:r>
              <a:rPr lang="en-GB" dirty="0">
                <a:latin typeface="CongressSansLightStd"/>
              </a:rPr>
              <a:t>and shoes are all the subject </a:t>
            </a:r>
            <a:r>
              <a:rPr lang="en-GB" dirty="0" smtClean="0">
                <a:latin typeface="CongressSansLightStd"/>
              </a:rPr>
              <a:t>of separate </a:t>
            </a:r>
            <a:r>
              <a:rPr lang="en-GB" dirty="0">
                <a:latin typeface="CongressSansLightStd"/>
              </a:rPr>
              <a:t>legislation. </a:t>
            </a:r>
            <a:endParaRPr lang="en-GB" dirty="0" smtClean="0">
              <a:latin typeface="CongressSansLightStd"/>
            </a:endParaRPr>
          </a:p>
          <a:p>
            <a:r>
              <a:rPr lang="en-GB" b="1" dirty="0" smtClean="0">
                <a:latin typeface="CongressSansLightStd"/>
              </a:rPr>
              <a:t>Retailers who sell </a:t>
            </a:r>
            <a:r>
              <a:rPr lang="en-GB" b="1" dirty="0">
                <a:latin typeface="CongressSansLightStd"/>
              </a:rPr>
              <a:t>services </a:t>
            </a:r>
            <a:r>
              <a:rPr lang="en-GB" dirty="0">
                <a:latin typeface="CongressSansLightStd"/>
              </a:rPr>
              <a:t>must give contact </a:t>
            </a:r>
            <a:r>
              <a:rPr lang="en-GB" dirty="0" smtClean="0">
                <a:latin typeface="CongressSansLightStd"/>
              </a:rPr>
              <a:t>details where </a:t>
            </a:r>
            <a:r>
              <a:rPr lang="en-GB" dirty="0">
                <a:latin typeface="CongressSansLightStd"/>
              </a:rPr>
              <a:t>customers can make a </a:t>
            </a:r>
            <a:r>
              <a:rPr lang="en-GB" dirty="0" smtClean="0">
                <a:latin typeface="CongressSansLightStd"/>
              </a:rPr>
              <a:t>complaint including </a:t>
            </a:r>
            <a:r>
              <a:rPr lang="en-GB" dirty="0">
                <a:latin typeface="CongressSansLightStd"/>
              </a:rPr>
              <a:t>a </a:t>
            </a:r>
            <a:r>
              <a:rPr lang="en-GB" b="1" dirty="0">
                <a:latin typeface="CongressSansLightStd"/>
              </a:rPr>
              <a:t>telephone number, </a:t>
            </a:r>
            <a:r>
              <a:rPr lang="en-GB" b="1" dirty="0" smtClean="0">
                <a:latin typeface="CongressSansLightStd"/>
              </a:rPr>
              <a:t>postal address</a:t>
            </a:r>
            <a:r>
              <a:rPr lang="en-GB" b="1" dirty="0">
                <a:latin typeface="CongressSansLightStd"/>
              </a:rPr>
              <a:t>, fax number or email address.</a:t>
            </a:r>
          </a:p>
          <a:p>
            <a:r>
              <a:rPr lang="en-GB" b="1" dirty="0">
                <a:latin typeface="CongressSansLightStd"/>
              </a:rPr>
              <a:t>Although there is no set time limit</a:t>
            </a:r>
            <a:r>
              <a:rPr lang="en-GB" dirty="0">
                <a:latin typeface="CongressSansLightStd"/>
              </a:rPr>
              <a:t>, </a:t>
            </a:r>
            <a:r>
              <a:rPr lang="en-GB" dirty="0" smtClean="0">
                <a:latin typeface="CongressSansLightStd"/>
              </a:rPr>
              <a:t>there is </a:t>
            </a:r>
            <a:r>
              <a:rPr lang="en-GB" dirty="0">
                <a:latin typeface="CongressSansLightStd"/>
              </a:rPr>
              <a:t>a legal duty to respond to </a:t>
            </a:r>
            <a:r>
              <a:rPr lang="en-GB" dirty="0" smtClean="0">
                <a:latin typeface="CongressSansLightStd"/>
              </a:rPr>
              <a:t>complaints as </a:t>
            </a:r>
            <a:r>
              <a:rPr lang="en-GB" b="1" dirty="0">
                <a:latin typeface="CongressSansLightStd"/>
              </a:rPr>
              <a:t>quickly as possible.</a:t>
            </a:r>
            <a:endParaRPr lang="en-GB" b="1" dirty="0"/>
          </a:p>
        </p:txBody>
      </p:sp>
    </p:spTree>
    <p:extLst>
      <p:ext uri="{BB962C8B-B14F-4D97-AF65-F5344CB8AC3E}">
        <p14:creationId xmlns:p14="http://schemas.microsoft.com/office/powerpoint/2010/main" val="2080427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64704"/>
            <a:ext cx="6781800" cy="582960"/>
          </a:xfrm>
        </p:spPr>
        <p:txBody>
          <a:bodyPr>
            <a:normAutofit fontScale="90000"/>
          </a:bodyPr>
          <a:lstStyle/>
          <a:p>
            <a:r>
              <a:rPr lang="en-GB" sz="3600" b="1" dirty="0">
                <a:solidFill>
                  <a:srgbClr val="8A1E47"/>
                </a:solidFill>
                <a:effectLst>
                  <a:outerShdw blurRad="38100" dist="38100" dir="2700000" algn="tl">
                    <a:srgbClr val="000000">
                      <a:alpha val="43137"/>
                    </a:srgbClr>
                  </a:outerShdw>
                </a:effectLst>
                <a:latin typeface="Gotham-Black"/>
              </a:rPr>
              <a:t>Legislation</a:t>
            </a:r>
            <a:endParaRPr lang="en-GB" dirty="0"/>
          </a:p>
        </p:txBody>
      </p:sp>
      <p:sp>
        <p:nvSpPr>
          <p:cNvPr id="3" name="Content Placeholder 2"/>
          <p:cNvSpPr>
            <a:spLocks noGrp="1"/>
          </p:cNvSpPr>
          <p:nvPr>
            <p:ph idx="1"/>
          </p:nvPr>
        </p:nvSpPr>
        <p:spPr>
          <a:xfrm>
            <a:off x="762000" y="1412776"/>
            <a:ext cx="7543800" cy="4320480"/>
          </a:xfrm>
        </p:spPr>
        <p:txBody>
          <a:bodyPr>
            <a:normAutofit fontScale="92500" lnSpcReduction="20000"/>
          </a:bodyPr>
          <a:lstStyle/>
          <a:p>
            <a:r>
              <a:rPr lang="en-GB" b="1" dirty="0">
                <a:latin typeface="CongressSansStd-Bold"/>
                <a:hlinkClick r:id="rId2"/>
              </a:rPr>
              <a:t>The Sale and Supply of </a:t>
            </a:r>
            <a:r>
              <a:rPr lang="en-GB" b="1" dirty="0" smtClean="0">
                <a:latin typeface="CongressSansStd-Bold"/>
                <a:hlinkClick r:id="rId2"/>
              </a:rPr>
              <a:t>Goods and </a:t>
            </a:r>
            <a:r>
              <a:rPr lang="en-GB" b="1" dirty="0">
                <a:latin typeface="CongressSansStd-Bold"/>
                <a:hlinkClick r:id="rId2"/>
              </a:rPr>
              <a:t>Services Act </a:t>
            </a:r>
            <a:r>
              <a:rPr lang="en-GB" dirty="0">
                <a:latin typeface="CongressSansLightStd"/>
              </a:rPr>
              <a:t>states that </a:t>
            </a:r>
            <a:r>
              <a:rPr lang="en-GB" dirty="0" smtClean="0">
                <a:latin typeface="CongressSansLightStd"/>
              </a:rPr>
              <a:t>goods must </a:t>
            </a:r>
            <a:r>
              <a:rPr lang="en-GB" dirty="0">
                <a:latin typeface="CongressSansLightStd"/>
              </a:rPr>
              <a:t>be durable, safe, of </a:t>
            </a:r>
            <a:r>
              <a:rPr lang="en-GB" dirty="0" smtClean="0">
                <a:latin typeface="CongressSansLightStd"/>
              </a:rPr>
              <a:t>acceptable appearance </a:t>
            </a:r>
            <a:r>
              <a:rPr lang="en-GB" dirty="0">
                <a:latin typeface="CongressSansLightStd"/>
              </a:rPr>
              <a:t>taking into account </a:t>
            </a:r>
            <a:r>
              <a:rPr lang="en-GB" dirty="0" smtClean="0">
                <a:latin typeface="CongressSansLightStd"/>
              </a:rPr>
              <a:t>their price</a:t>
            </a:r>
            <a:r>
              <a:rPr lang="en-GB" dirty="0">
                <a:latin typeface="CongressSansLightStd"/>
              </a:rPr>
              <a:t>, nature and description, fit </a:t>
            </a:r>
            <a:r>
              <a:rPr lang="en-GB" dirty="0" smtClean="0">
                <a:latin typeface="CongressSansLightStd"/>
              </a:rPr>
              <a:t>for their </a:t>
            </a:r>
            <a:r>
              <a:rPr lang="en-GB" dirty="0">
                <a:latin typeface="CongressSansLightStd"/>
              </a:rPr>
              <a:t>purpose, as described and </a:t>
            </a:r>
            <a:r>
              <a:rPr lang="en-GB" dirty="0" smtClean="0">
                <a:latin typeface="CongressSansLightStd"/>
              </a:rPr>
              <a:t>free  from </a:t>
            </a:r>
            <a:r>
              <a:rPr lang="en-GB" dirty="0">
                <a:latin typeface="CongressSansLightStd"/>
              </a:rPr>
              <a:t>defects, unless these are </a:t>
            </a:r>
            <a:r>
              <a:rPr lang="en-GB" dirty="0" smtClean="0">
                <a:latin typeface="CongressSansLightStd"/>
              </a:rPr>
              <a:t>pointed out </a:t>
            </a:r>
            <a:r>
              <a:rPr lang="en-GB" dirty="0">
                <a:latin typeface="CongressSansLightStd"/>
              </a:rPr>
              <a:t>at the time of sale.</a:t>
            </a:r>
          </a:p>
          <a:p>
            <a:r>
              <a:rPr lang="en-GB" b="1" dirty="0">
                <a:latin typeface="CongressSansStd-Bold"/>
                <a:hlinkClick r:id="rId3"/>
              </a:rPr>
              <a:t>The Consumer Credit Act </a:t>
            </a:r>
            <a:r>
              <a:rPr lang="en-GB" dirty="0" smtClean="0">
                <a:latin typeface="CongressSansLightStd"/>
              </a:rPr>
              <a:t>protects people </a:t>
            </a:r>
            <a:r>
              <a:rPr lang="en-GB" dirty="0">
                <a:latin typeface="CongressSansLightStd"/>
              </a:rPr>
              <a:t>who buy goods and </a:t>
            </a:r>
            <a:r>
              <a:rPr lang="en-GB" dirty="0" smtClean="0">
                <a:latin typeface="CongressSansLightStd"/>
              </a:rPr>
              <a:t>services under </a:t>
            </a:r>
            <a:r>
              <a:rPr lang="en-GB" dirty="0">
                <a:latin typeface="CongressSansLightStd"/>
              </a:rPr>
              <a:t>£25,000 on credit. </a:t>
            </a:r>
            <a:endParaRPr lang="en-GB" dirty="0" smtClean="0">
              <a:latin typeface="CongressSansLightStd"/>
            </a:endParaRPr>
          </a:p>
          <a:p>
            <a:r>
              <a:rPr lang="en-GB" dirty="0" smtClean="0">
                <a:latin typeface="CongressSansLightStd"/>
              </a:rPr>
              <a:t>It </a:t>
            </a:r>
            <a:r>
              <a:rPr lang="en-GB" dirty="0">
                <a:latin typeface="CongressSansLightStd"/>
              </a:rPr>
              <a:t>says </a:t>
            </a:r>
            <a:r>
              <a:rPr lang="en-GB" dirty="0" smtClean="0">
                <a:latin typeface="CongressSansLightStd"/>
              </a:rPr>
              <a:t>that credit </a:t>
            </a:r>
            <a:r>
              <a:rPr lang="en-GB" dirty="0">
                <a:latin typeface="CongressSansLightStd"/>
              </a:rPr>
              <a:t>agreements signed in </a:t>
            </a:r>
            <a:r>
              <a:rPr lang="en-GB" dirty="0" smtClean="0">
                <a:latin typeface="CongressSansLightStd"/>
              </a:rPr>
              <a:t>the customer’s </a:t>
            </a:r>
            <a:r>
              <a:rPr lang="en-GB" dirty="0">
                <a:latin typeface="CongressSansLightStd"/>
              </a:rPr>
              <a:t>home can be </a:t>
            </a:r>
            <a:r>
              <a:rPr lang="en-GB" dirty="0" smtClean="0">
                <a:latin typeface="CongressSansLightStd"/>
              </a:rPr>
              <a:t>cancelled, notice </a:t>
            </a:r>
            <a:r>
              <a:rPr lang="en-GB" dirty="0">
                <a:latin typeface="CongressSansLightStd"/>
              </a:rPr>
              <a:t>of how to cancel must be </a:t>
            </a:r>
            <a:r>
              <a:rPr lang="en-GB" dirty="0" smtClean="0">
                <a:latin typeface="CongressSansLightStd"/>
              </a:rPr>
              <a:t>given, once </a:t>
            </a:r>
            <a:r>
              <a:rPr lang="en-GB" dirty="0">
                <a:latin typeface="CongressSansLightStd"/>
              </a:rPr>
              <a:t>a third of the price has been </a:t>
            </a:r>
            <a:r>
              <a:rPr lang="en-GB" dirty="0" smtClean="0">
                <a:latin typeface="CongressSansLightStd"/>
              </a:rPr>
              <a:t>paid the </a:t>
            </a:r>
            <a:r>
              <a:rPr lang="en-GB" dirty="0">
                <a:latin typeface="CongressSansLightStd"/>
              </a:rPr>
              <a:t>goods cannot be </a:t>
            </a:r>
            <a:r>
              <a:rPr lang="en-GB" dirty="0" smtClean="0">
                <a:latin typeface="CongressSansLightStd"/>
              </a:rPr>
              <a:t>repossessed without </a:t>
            </a:r>
            <a:r>
              <a:rPr lang="en-GB" dirty="0">
                <a:latin typeface="CongressSansLightStd"/>
              </a:rPr>
              <a:t>a court order and the </a:t>
            </a:r>
            <a:r>
              <a:rPr lang="en-GB" dirty="0" smtClean="0">
                <a:latin typeface="CongressSansLightStd"/>
              </a:rPr>
              <a:t>customer must </a:t>
            </a:r>
            <a:r>
              <a:rPr lang="en-GB" dirty="0">
                <a:latin typeface="CongressSansLightStd"/>
              </a:rPr>
              <a:t>be advised of the cash price, </a:t>
            </a:r>
            <a:r>
              <a:rPr lang="en-GB" dirty="0" smtClean="0">
                <a:latin typeface="CongressSansLightStd"/>
              </a:rPr>
              <a:t>the total </a:t>
            </a:r>
            <a:r>
              <a:rPr lang="en-GB" dirty="0">
                <a:latin typeface="CongressSansLightStd"/>
              </a:rPr>
              <a:t>charge for credit and the </a:t>
            </a:r>
            <a:r>
              <a:rPr lang="en-GB" dirty="0" smtClean="0">
                <a:latin typeface="CongressSansLightStd"/>
              </a:rPr>
              <a:t>Annual Percentage </a:t>
            </a:r>
            <a:r>
              <a:rPr lang="en-GB" dirty="0">
                <a:latin typeface="CongressSansLightStd"/>
              </a:rPr>
              <a:t>Rate (APR).</a:t>
            </a:r>
            <a:endParaRPr lang="en-GB" dirty="0"/>
          </a:p>
        </p:txBody>
      </p:sp>
    </p:spTree>
    <p:extLst>
      <p:ext uri="{BB962C8B-B14F-4D97-AF65-F5344CB8AC3E}">
        <p14:creationId xmlns:p14="http://schemas.microsoft.com/office/powerpoint/2010/main" val="3276190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6781800" cy="654968"/>
          </a:xfrm>
        </p:spPr>
        <p:txBody>
          <a:bodyPr/>
          <a:lstStyle/>
          <a:p>
            <a:r>
              <a:rPr lang="en-GB" sz="3600" b="1" dirty="0">
                <a:solidFill>
                  <a:srgbClr val="8A1E47"/>
                </a:solidFill>
                <a:effectLst>
                  <a:outerShdw blurRad="38100" dist="38100" dir="2700000" algn="tl">
                    <a:srgbClr val="000000">
                      <a:alpha val="43137"/>
                    </a:srgbClr>
                  </a:outerShdw>
                </a:effectLst>
                <a:latin typeface="Gotham-Black"/>
              </a:rPr>
              <a:t>Legislation</a:t>
            </a:r>
            <a:endParaRPr lang="en-GB" dirty="0"/>
          </a:p>
        </p:txBody>
      </p:sp>
      <p:sp>
        <p:nvSpPr>
          <p:cNvPr id="3" name="Content Placeholder 2"/>
          <p:cNvSpPr>
            <a:spLocks noGrp="1"/>
          </p:cNvSpPr>
          <p:nvPr>
            <p:ph idx="1"/>
          </p:nvPr>
        </p:nvSpPr>
        <p:spPr>
          <a:xfrm>
            <a:off x="762000" y="1412776"/>
            <a:ext cx="7543800" cy="4608512"/>
          </a:xfrm>
        </p:spPr>
        <p:txBody>
          <a:bodyPr>
            <a:normAutofit fontScale="92500" lnSpcReduction="20000"/>
          </a:bodyPr>
          <a:lstStyle/>
          <a:p>
            <a:r>
              <a:rPr lang="en-GB" b="1" dirty="0">
                <a:solidFill>
                  <a:srgbClr val="000000"/>
                </a:solidFill>
                <a:latin typeface="CongressSansStd-Bold"/>
                <a:hlinkClick r:id="rId2"/>
              </a:rPr>
              <a:t>The Data Protection Act </a:t>
            </a:r>
            <a:r>
              <a:rPr lang="en-GB" dirty="0" smtClean="0">
                <a:solidFill>
                  <a:srgbClr val="000000"/>
                </a:solidFill>
                <a:latin typeface="CongressSansLightStd"/>
              </a:rPr>
              <a:t>covers information </a:t>
            </a:r>
            <a:r>
              <a:rPr lang="en-GB" dirty="0">
                <a:solidFill>
                  <a:srgbClr val="000000"/>
                </a:solidFill>
                <a:latin typeface="CongressSansLightStd"/>
              </a:rPr>
              <a:t>on individuals that is </a:t>
            </a:r>
            <a:r>
              <a:rPr lang="en-GB" dirty="0" smtClean="0">
                <a:solidFill>
                  <a:srgbClr val="000000"/>
                </a:solidFill>
                <a:latin typeface="CongressSansLightStd"/>
              </a:rPr>
              <a:t>stored on </a:t>
            </a:r>
            <a:r>
              <a:rPr lang="en-GB" dirty="0">
                <a:solidFill>
                  <a:srgbClr val="000000"/>
                </a:solidFill>
                <a:latin typeface="CongressSansLightStd"/>
              </a:rPr>
              <a:t>computers or in manual files.</a:t>
            </a:r>
          </a:p>
          <a:p>
            <a:r>
              <a:rPr lang="en-GB" dirty="0">
                <a:solidFill>
                  <a:srgbClr val="000000"/>
                </a:solidFill>
                <a:latin typeface="CongressSansLightStd"/>
              </a:rPr>
              <a:t>This requires information to be:</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obtained lawfully and fairly</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not processed in any </a:t>
            </a:r>
            <a:r>
              <a:rPr lang="en-GB" dirty="0" smtClean="0">
                <a:solidFill>
                  <a:srgbClr val="000000"/>
                </a:solidFill>
                <a:latin typeface="CongressSansLightStd"/>
              </a:rPr>
              <a:t>way incompatible </a:t>
            </a:r>
            <a:r>
              <a:rPr lang="en-GB" dirty="0">
                <a:solidFill>
                  <a:srgbClr val="000000"/>
                </a:solidFill>
                <a:latin typeface="CongressSansLightStd"/>
              </a:rPr>
              <a:t>with its </a:t>
            </a:r>
            <a:r>
              <a:rPr lang="en-GB" dirty="0" smtClean="0">
                <a:solidFill>
                  <a:srgbClr val="000000"/>
                </a:solidFill>
                <a:latin typeface="CongressSansLightStd"/>
              </a:rPr>
              <a:t>original purpose</a:t>
            </a:r>
            <a:endParaRPr lang="en-GB" dirty="0">
              <a:solidFill>
                <a:srgbClr val="000000"/>
              </a:solidFill>
              <a:latin typeface="CongressSansLightStd"/>
            </a:endParaRP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obtained with the </a:t>
            </a:r>
            <a:r>
              <a:rPr lang="en-GB" dirty="0" smtClean="0">
                <a:solidFill>
                  <a:srgbClr val="000000"/>
                </a:solidFill>
                <a:latin typeface="CongressSansLightStd"/>
              </a:rPr>
              <a:t>consent of </a:t>
            </a:r>
            <a:r>
              <a:rPr lang="en-GB" dirty="0">
                <a:solidFill>
                  <a:srgbClr val="000000"/>
                </a:solidFill>
                <a:latin typeface="CongressSansLightStd"/>
              </a:rPr>
              <a:t>the individual</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adequate, relevant and not excessive</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accurate and up-to-date</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kept no longer than necessary</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treated confidentially</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available only to authorised personnel</a:t>
            </a:r>
          </a:p>
          <a:p>
            <a:r>
              <a:rPr lang="en-GB" dirty="0">
                <a:solidFill>
                  <a:srgbClr val="8A1E47"/>
                </a:solidFill>
                <a:latin typeface="ZapfDingbatsITC"/>
              </a:rPr>
              <a:t>✓</a:t>
            </a:r>
            <a:r>
              <a:rPr lang="en-GB" dirty="0">
                <a:solidFill>
                  <a:srgbClr val="8A1E47"/>
                </a:solidFill>
                <a:latin typeface="CongressSansLightStd"/>
              </a:rPr>
              <a:t>✓ </a:t>
            </a:r>
            <a:r>
              <a:rPr lang="en-GB" dirty="0">
                <a:solidFill>
                  <a:srgbClr val="000000"/>
                </a:solidFill>
                <a:latin typeface="CongressSansLightStd"/>
              </a:rPr>
              <a:t>not transferred to any place </a:t>
            </a:r>
            <a:r>
              <a:rPr lang="en-GB" dirty="0" smtClean="0">
                <a:solidFill>
                  <a:srgbClr val="000000"/>
                </a:solidFill>
                <a:latin typeface="CongressSansLightStd"/>
              </a:rPr>
              <a:t>where adequate </a:t>
            </a:r>
            <a:r>
              <a:rPr lang="en-GB" dirty="0">
                <a:solidFill>
                  <a:srgbClr val="000000"/>
                </a:solidFill>
                <a:latin typeface="CongressSansLightStd"/>
              </a:rPr>
              <a:t>protection is not in place</a:t>
            </a:r>
            <a:endParaRPr lang="en-GB" dirty="0"/>
          </a:p>
        </p:txBody>
      </p:sp>
    </p:spTree>
    <p:extLst>
      <p:ext uri="{BB962C8B-B14F-4D97-AF65-F5344CB8AC3E}">
        <p14:creationId xmlns:p14="http://schemas.microsoft.com/office/powerpoint/2010/main" val="27235983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77</TotalTime>
  <Words>1541</Words>
  <Application>Microsoft Office PowerPoint</Application>
  <PresentationFormat>On-screen Show (4:3)</PresentationFormat>
  <Paragraphs>110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NewsPrint</vt:lpstr>
      <vt:lpstr>Unit 355: Understanding the retail selling process.</vt:lpstr>
      <vt:lpstr>Understanding the retail selling process.</vt:lpstr>
      <vt:lpstr>Many customers will have a good idea of what they want to buy before they enter the shop.  Others will have only a general idea and will need assistance. To help them narrow the choice of products to those best suited to their needs it will be necessary to use questioning techniques. Two types of questions are used, Closed questions which usually begin with do, can or will and Open questions which begin with who, when, where, how and why.  A closed question will get a definite answer; an open question will get more information.  Open questions can be followed up with Probing questions to further narrow down the choice. When you have established the customer’s needs, you will be able to show them the relevant products. Point out each product’s features and benefits. Features describe what a product is or has, Benefits describe what the product can do for you.  Customers will explain their needs in terms of features but buy the benefits.</vt:lpstr>
      <vt:lpstr>Product knowledge</vt:lpstr>
      <vt:lpstr>Product knowledge</vt:lpstr>
      <vt:lpstr>Legislation</vt:lpstr>
      <vt:lpstr>Legislation</vt:lpstr>
      <vt:lpstr>Legislation</vt:lpstr>
      <vt:lpstr>Legislation</vt:lpstr>
      <vt:lpstr>Legislation</vt:lpstr>
      <vt:lpstr>Legislation</vt:lpstr>
      <vt:lpstr>Maximising Sales</vt:lpstr>
      <vt:lpstr>Maximising Sales</vt:lpstr>
      <vt:lpstr>Leadership and Techniques</vt:lpstr>
      <vt:lpstr>Leadership and Techniques</vt:lpstr>
      <vt:lpstr>Leadership and Techniques</vt:lpstr>
      <vt:lpstr>THE END</vt:lpstr>
    </vt:vector>
  </TitlesOfParts>
  <Company>Hamilton Rentals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355: Understanding the retail selling process.</dc:title>
  <dc:creator>HR</dc:creator>
  <cp:lastModifiedBy>HR</cp:lastModifiedBy>
  <cp:revision>22</cp:revision>
  <dcterms:created xsi:type="dcterms:W3CDTF">2012-03-29T07:10:21Z</dcterms:created>
  <dcterms:modified xsi:type="dcterms:W3CDTF">2012-03-29T08:28:00Z</dcterms:modified>
</cp:coreProperties>
</file>