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3" r:id="rId5"/>
    <p:sldId id="262" r:id="rId6"/>
    <p:sldId id="261" r:id="rId7"/>
    <p:sldId id="260" r:id="rId8"/>
    <p:sldId id="258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70CBCC-6E88-40DA-903A-2BDEDB70BEC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5E9B96-3B52-4EDF-A0E5-1B1FEF1436AD}" type="datetimeFigureOut">
              <a:rPr lang="en-GB" smtClean="0"/>
              <a:t>29/03/2012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aste_legisl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.gov.uk/multimedia/pdfs/tempcontrolguiduk.pdf" TargetMode="External"/><Relationship Id="rId2" Type="http://schemas.openxmlformats.org/officeDocument/2006/relationships/hyperlink" Target="http://www.food.gov.uk/multimedia/pdfs/fsact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se.gov.uk/coshh/basic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34064" cy="1153815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45FF"/>
                </a:solidFill>
                <a:latin typeface="Gotham-Black"/>
              </a:rPr>
              <a:t>Unit 356:Understanding the management of </a:t>
            </a:r>
            <a:r>
              <a:rPr lang="en-GB" sz="3200" b="1" dirty="0">
                <a:solidFill>
                  <a:srgbClr val="0045FF"/>
                </a:solidFill>
                <a:latin typeface="Gotham-Black"/>
              </a:rPr>
              <a:t>stock in a </a:t>
            </a:r>
            <a:r>
              <a:rPr lang="en-GB" sz="3200" b="1" dirty="0" smtClean="0">
                <a:solidFill>
                  <a:srgbClr val="0045FF"/>
                </a:solidFill>
                <a:latin typeface="Gotham-Black"/>
              </a:rPr>
              <a:t>retail business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461760" cy="36004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Presented by Bill Haining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2.bp.blogspot.com/-CPwcTHZIH6M/Tt6OoLG3Z2I/AAAAAAAABqA/7Cg6Pqu4lKM/s1600/IMG-20111026-08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015880" cy="376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61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Legal </a:t>
            </a:r>
            <a:r>
              <a:rPr lang="en-GB" sz="3600" b="1" dirty="0" smtClean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Requirements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CongressSansLightStd"/>
              </a:rPr>
              <a:t>Bonded items must be</a:t>
            </a:r>
            <a:r>
              <a:rPr lang="en-GB" sz="2400" dirty="0">
                <a:latin typeface="CongressSansLightStd"/>
              </a:rPr>
              <a:t> stored in </a:t>
            </a:r>
            <a:r>
              <a:rPr lang="en-GB" sz="2400" dirty="0" smtClean="0">
                <a:latin typeface="CongressSansLightStd"/>
              </a:rPr>
              <a:t>a bonded </a:t>
            </a:r>
            <a:r>
              <a:rPr lang="en-GB" sz="2400" dirty="0">
                <a:latin typeface="CongressSansLightStd"/>
              </a:rPr>
              <a:t>warehouse as they are </a:t>
            </a:r>
            <a:r>
              <a:rPr lang="en-GB" sz="2400" dirty="0" smtClean="0">
                <a:latin typeface="CongressSansLightStd"/>
              </a:rPr>
              <a:t>dutiable products </a:t>
            </a:r>
            <a:r>
              <a:rPr lang="en-GB" sz="2400" dirty="0">
                <a:latin typeface="CongressSansLightStd"/>
              </a:rPr>
              <a:t>on which the duty has not </a:t>
            </a:r>
            <a:r>
              <a:rPr lang="en-GB" sz="2400" dirty="0" smtClean="0">
                <a:latin typeface="CongressSansLightStd"/>
              </a:rPr>
              <a:t>yet been </a:t>
            </a:r>
            <a:r>
              <a:rPr lang="en-GB" sz="2400" dirty="0">
                <a:latin typeface="CongressSansLightStd"/>
              </a:rPr>
              <a:t>paid.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They </a:t>
            </a:r>
            <a:r>
              <a:rPr lang="en-GB" sz="2400" b="1" dirty="0">
                <a:latin typeface="CongressSansLightStd"/>
              </a:rPr>
              <a:t>will usually be </a:t>
            </a:r>
            <a:r>
              <a:rPr lang="en-GB" sz="2400" b="1" dirty="0" smtClean="0">
                <a:latin typeface="CongressSansLightStd"/>
              </a:rPr>
              <a:t>stored in </a:t>
            </a:r>
            <a:r>
              <a:rPr lang="en-GB" sz="2400" b="1" dirty="0">
                <a:latin typeface="CongressSansLightStd"/>
              </a:rPr>
              <a:t>locked cages </a:t>
            </a:r>
            <a:r>
              <a:rPr lang="en-GB" sz="2400" dirty="0">
                <a:latin typeface="CongressSansLightStd"/>
              </a:rPr>
              <a:t>or separate areas </a:t>
            </a:r>
            <a:r>
              <a:rPr lang="en-GB" sz="2400" dirty="0" smtClean="0">
                <a:latin typeface="CongressSansLightStd"/>
              </a:rPr>
              <a:t>with increased </a:t>
            </a:r>
            <a:r>
              <a:rPr lang="en-GB" sz="2400" dirty="0">
                <a:latin typeface="CongressSansLightStd"/>
              </a:rPr>
              <a:t>security.</a:t>
            </a:r>
          </a:p>
          <a:p>
            <a:r>
              <a:rPr lang="en-GB" sz="2400" b="1" dirty="0">
                <a:latin typeface="CongressSansLightStd"/>
              </a:rPr>
              <a:t>The disposal of waste </a:t>
            </a:r>
            <a:r>
              <a:rPr lang="en-GB" sz="2400" dirty="0">
                <a:latin typeface="CongressSansLightStd"/>
              </a:rPr>
              <a:t>and </a:t>
            </a:r>
            <a:r>
              <a:rPr lang="en-GB" sz="2400" dirty="0" smtClean="0">
                <a:latin typeface="CongressSansLightStd"/>
              </a:rPr>
              <a:t>un-saleable stock </a:t>
            </a:r>
            <a:r>
              <a:rPr lang="en-GB" sz="2400" dirty="0">
                <a:latin typeface="CongressSansLightStd"/>
              </a:rPr>
              <a:t>is controlled by a number </a:t>
            </a:r>
            <a:r>
              <a:rPr lang="en-GB" sz="2400" dirty="0" smtClean="0">
                <a:latin typeface="CongressSansLightStd"/>
              </a:rPr>
              <a:t>of regulations</a:t>
            </a:r>
            <a:r>
              <a:rPr lang="en-GB" sz="2400" dirty="0">
                <a:latin typeface="CongressSansLightStd"/>
              </a:rPr>
              <a:t>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There </a:t>
            </a:r>
            <a:r>
              <a:rPr lang="en-GB" sz="2400" b="1" dirty="0">
                <a:latin typeface="CongressSansLightStd"/>
              </a:rPr>
              <a:t>are currently </a:t>
            </a:r>
            <a:r>
              <a:rPr lang="en-GB" sz="2400" b="1" dirty="0" smtClean="0">
                <a:latin typeface="CongressSansLightStd"/>
              </a:rPr>
              <a:t>17 waste </a:t>
            </a:r>
            <a:r>
              <a:rPr lang="en-GB" sz="2400" b="1" dirty="0">
                <a:latin typeface="CongressSansLightStd"/>
              </a:rPr>
              <a:t>regulations </a:t>
            </a:r>
            <a:r>
              <a:rPr lang="en-GB" sz="2400" dirty="0">
                <a:latin typeface="CongressSansLightStd"/>
              </a:rPr>
              <a:t>in force, and failing </a:t>
            </a:r>
            <a:r>
              <a:rPr lang="en-GB" sz="2400" dirty="0" smtClean="0">
                <a:latin typeface="CongressSansLightStd"/>
              </a:rPr>
              <a:t>to comply </a:t>
            </a:r>
            <a:r>
              <a:rPr lang="en-GB" sz="2400" dirty="0">
                <a:latin typeface="CongressSansLightStd"/>
              </a:rPr>
              <a:t>with them can lead to fines </a:t>
            </a:r>
            <a:r>
              <a:rPr lang="en-GB" sz="2400" dirty="0" smtClean="0">
                <a:latin typeface="CongressSansLightStd"/>
              </a:rPr>
              <a:t>or imprisonment </a:t>
            </a:r>
            <a:r>
              <a:rPr lang="en-GB" sz="2400" dirty="0">
                <a:latin typeface="CongressSansLightStd"/>
              </a:rPr>
              <a:t>of individuals </a:t>
            </a:r>
            <a:r>
              <a:rPr lang="en-GB" sz="2400" dirty="0" smtClean="0">
                <a:latin typeface="CongressSansLightStd"/>
              </a:rPr>
              <a:t>responsible and </a:t>
            </a:r>
            <a:r>
              <a:rPr lang="en-GB" sz="2400" dirty="0">
                <a:latin typeface="CongressSansLightStd"/>
              </a:rPr>
              <a:t>loss of trade, loss of reputation </a:t>
            </a:r>
            <a:r>
              <a:rPr lang="en-GB" sz="2400" dirty="0" smtClean="0">
                <a:latin typeface="CongressSansLightStd"/>
              </a:rPr>
              <a:t>and potentially </a:t>
            </a:r>
            <a:r>
              <a:rPr lang="en-GB" sz="2400" b="1" dirty="0">
                <a:latin typeface="CongressSansLightStd"/>
              </a:rPr>
              <a:t>closure of the business.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7384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smtClean="0"/>
              <a:t>Thank you and good luck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90276"/>
            <a:ext cx="4536504" cy="393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27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45FF"/>
                </a:solidFill>
                <a:latin typeface="Gotham-Black"/>
              </a:rPr>
              <a:t>356:Understanding the management of stock in a retail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There are </a:t>
            </a:r>
            <a:r>
              <a:rPr lang="en-GB" sz="2400" b="1" dirty="0">
                <a:solidFill>
                  <a:srgbClr val="000000"/>
                </a:solidFill>
                <a:latin typeface="CongressSansStd-Bold"/>
              </a:rPr>
              <a:t>three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learning outcomes to this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unit.</a:t>
            </a:r>
          </a:p>
          <a:p>
            <a:pPr marL="114300" indent="0">
              <a:buNone/>
            </a:pPr>
            <a:endParaRPr lang="en-GB" sz="2400" dirty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1.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Understand how the receipt and storage of stock is managed.</a:t>
            </a:r>
          </a:p>
          <a:p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2.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Understand the principles of auditing stock levels.</a:t>
            </a:r>
          </a:p>
          <a:p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3.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Understand the legal requirements relating to stock management.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71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Receipt and storage of stock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 fontScale="77500" lnSpcReduction="20000"/>
          </a:bodyPr>
          <a:lstStyle/>
          <a:p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When expecting a delivery, </a:t>
            </a:r>
            <a:r>
              <a:rPr lang="en-GB" sz="2400" b="1" dirty="0" smtClean="0">
                <a:solidFill>
                  <a:srgbClr val="0045FF"/>
                </a:solidFill>
                <a:latin typeface="CongressSansStd-Bold"/>
              </a:rPr>
              <a:t>ensure there </a:t>
            </a:r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is sufficient space to </a:t>
            </a:r>
            <a:r>
              <a:rPr lang="en-GB" sz="2400" b="1" dirty="0" smtClean="0">
                <a:solidFill>
                  <a:srgbClr val="0045FF"/>
                </a:solidFill>
                <a:latin typeface="CongressSansStd-Bold"/>
              </a:rPr>
              <a:t>unload the </a:t>
            </a:r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vehicle, sufficient </a:t>
            </a:r>
            <a:r>
              <a:rPr lang="en-GB" sz="2400" b="1" dirty="0" smtClean="0">
                <a:solidFill>
                  <a:srgbClr val="0045FF"/>
                </a:solidFill>
                <a:latin typeface="CongressSansStd-Bold"/>
              </a:rPr>
              <a:t>colleagues and </a:t>
            </a:r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the correct handling </a:t>
            </a:r>
            <a:r>
              <a:rPr lang="en-GB" sz="2400" b="1" dirty="0" smtClean="0">
                <a:solidFill>
                  <a:srgbClr val="0045FF"/>
                </a:solidFill>
                <a:latin typeface="CongressSansStd-Bold"/>
              </a:rPr>
              <a:t>equipment available</a:t>
            </a:r>
            <a:r>
              <a:rPr lang="en-GB" sz="2400" b="1" dirty="0">
                <a:solidFill>
                  <a:srgbClr val="0045FF"/>
                </a:solidFill>
                <a:latin typeface="CongressSansStd-Bold"/>
              </a:rPr>
              <a:t>. </a:t>
            </a:r>
            <a:endParaRPr lang="en-GB" sz="2400" b="1" dirty="0" smtClean="0">
              <a:solidFill>
                <a:srgbClr val="0045FF"/>
              </a:solidFill>
              <a:latin typeface="CongressSansStd-Bold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Lunches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and breaks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must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be planned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effectively to ensure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enough people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are available.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Preparations will </a:t>
            </a:r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depend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on the goods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expected.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If there is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an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unloading area check that it </a:t>
            </a:r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is clear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of any previous deliveries,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stock awaiting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return, wrapping and rubbish.</a:t>
            </a:r>
          </a:p>
          <a:p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Check the floor has been swept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and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any obstructions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removed.</a:t>
            </a:r>
          </a:p>
          <a:p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Check the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handling equipment is safe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and in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working order.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Equipment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may </a:t>
            </a:r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include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sack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barrows, trolleys, pump trucks,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cages and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running rails.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Put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an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‘out of </a:t>
            </a:r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order’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sign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on any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faulty equipment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to avoid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it being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used as this would be a health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and safety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risk.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Check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that colleagues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have received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the necessary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training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before they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operate the equipment. </a:t>
            </a:r>
            <a:endParaRPr lang="en-GB" sz="24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ongressSansLightStd"/>
              </a:rPr>
              <a:t>Colleagues may </a:t>
            </a:r>
            <a:r>
              <a:rPr lang="en-GB" sz="2400" b="1" dirty="0">
                <a:solidFill>
                  <a:srgbClr val="000000"/>
                </a:solidFill>
                <a:latin typeface="CongressSansLightStd"/>
              </a:rPr>
              <a:t>also need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 wire cutters, safety </a:t>
            </a:r>
            <a:r>
              <a:rPr lang="en-GB" sz="2400" dirty="0" smtClean="0">
                <a:solidFill>
                  <a:srgbClr val="000000"/>
                </a:solidFill>
                <a:latin typeface="CongressSansLightStd"/>
              </a:rPr>
              <a:t>knives, staple </a:t>
            </a:r>
            <a:r>
              <a:rPr lang="en-GB" sz="2400" dirty="0">
                <a:solidFill>
                  <a:srgbClr val="000000"/>
                </a:solidFill>
                <a:latin typeface="CongressSansLightStd"/>
              </a:rPr>
              <a:t>removers, gloves or goggles.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4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79208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Receipt and storage of stock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92500"/>
          </a:bodyPr>
          <a:lstStyle/>
          <a:p>
            <a:r>
              <a:rPr lang="en-GB" sz="2400" b="1" dirty="0">
                <a:latin typeface="CongressSansLightStd"/>
              </a:rPr>
              <a:t>Colleagues will need to know when </a:t>
            </a:r>
            <a:r>
              <a:rPr lang="en-GB" sz="2400" b="1" dirty="0" smtClean="0">
                <a:latin typeface="CongressSansLightStd"/>
              </a:rPr>
              <a:t>the delivery </a:t>
            </a:r>
            <a:r>
              <a:rPr lang="en-GB" sz="2400" b="1" dirty="0">
                <a:latin typeface="CongressSansLightStd"/>
              </a:rPr>
              <a:t>is due</a:t>
            </a:r>
            <a:r>
              <a:rPr lang="en-GB" sz="2400" dirty="0">
                <a:latin typeface="CongressSansLightStd"/>
              </a:rPr>
              <a:t>, what types of goods </a:t>
            </a:r>
            <a:r>
              <a:rPr lang="en-GB" sz="2400" dirty="0" smtClean="0">
                <a:latin typeface="CongressSansLightStd"/>
              </a:rPr>
              <a:t>are involved</a:t>
            </a:r>
            <a:r>
              <a:rPr lang="en-GB" sz="2400" dirty="0">
                <a:latin typeface="CongressSansLightStd"/>
              </a:rPr>
              <a:t>, where it is to be placed </a:t>
            </a:r>
            <a:r>
              <a:rPr lang="en-GB" sz="2400" dirty="0" smtClean="0">
                <a:latin typeface="CongressSansLightStd"/>
              </a:rPr>
              <a:t>and which </a:t>
            </a:r>
            <a:r>
              <a:rPr lang="en-GB" sz="2400" dirty="0">
                <a:latin typeface="CongressSansLightStd"/>
              </a:rPr>
              <a:t>goods are to be taken directly </a:t>
            </a:r>
            <a:r>
              <a:rPr lang="en-GB" sz="2400" dirty="0" smtClean="0">
                <a:latin typeface="CongressSansLightStd"/>
              </a:rPr>
              <a:t>to the </a:t>
            </a:r>
            <a:r>
              <a:rPr lang="en-GB" sz="2400" dirty="0">
                <a:latin typeface="CongressSansLightStd"/>
              </a:rPr>
              <a:t>sales floor and which placed in </a:t>
            </a:r>
            <a:r>
              <a:rPr lang="en-GB" sz="2400" dirty="0" smtClean="0">
                <a:latin typeface="CongressSansLightStd"/>
              </a:rPr>
              <a:t>the stock </a:t>
            </a:r>
            <a:r>
              <a:rPr lang="en-GB" sz="2400" dirty="0">
                <a:latin typeface="CongressSansLightStd"/>
              </a:rPr>
              <a:t>room.</a:t>
            </a:r>
          </a:p>
          <a:p>
            <a:r>
              <a:rPr lang="en-GB" sz="2400" b="1" dirty="0">
                <a:latin typeface="CongressSansLightStd"/>
              </a:rPr>
              <a:t>This will enable </a:t>
            </a:r>
            <a:r>
              <a:rPr lang="en-GB" sz="2400" dirty="0">
                <a:latin typeface="CongressSansLightStd"/>
              </a:rPr>
              <a:t>them to unload </a:t>
            </a:r>
            <a:r>
              <a:rPr lang="en-GB" sz="2400" dirty="0" smtClean="0">
                <a:latin typeface="CongressSansLightStd"/>
              </a:rPr>
              <a:t>the vehicle </a:t>
            </a:r>
            <a:r>
              <a:rPr lang="en-GB" sz="2400" dirty="0">
                <a:latin typeface="CongressSansLightStd"/>
              </a:rPr>
              <a:t>efficiently, not obstructing </a:t>
            </a:r>
            <a:r>
              <a:rPr lang="en-GB" sz="2400" dirty="0" smtClean="0">
                <a:latin typeface="CongressSansLightStd"/>
              </a:rPr>
              <a:t>access to </a:t>
            </a:r>
            <a:r>
              <a:rPr lang="en-GB" sz="2400" dirty="0">
                <a:latin typeface="CongressSansLightStd"/>
              </a:rPr>
              <a:t>goods that are required on the </a:t>
            </a:r>
            <a:r>
              <a:rPr lang="en-GB" sz="2400" dirty="0" smtClean="0">
                <a:latin typeface="CongressSansLightStd"/>
              </a:rPr>
              <a:t>shop floor </a:t>
            </a:r>
            <a:r>
              <a:rPr lang="en-GB" sz="2400" dirty="0">
                <a:latin typeface="CongressSansLightStd"/>
              </a:rPr>
              <a:t>with goods that are for the </a:t>
            </a:r>
            <a:r>
              <a:rPr lang="en-GB" sz="2400" dirty="0" smtClean="0">
                <a:latin typeface="CongressSansLightStd"/>
              </a:rPr>
              <a:t>stock room</a:t>
            </a:r>
            <a:r>
              <a:rPr lang="en-GB" sz="2400" dirty="0">
                <a:latin typeface="CongressSansLightStd"/>
              </a:rPr>
              <a:t>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They </a:t>
            </a:r>
            <a:r>
              <a:rPr lang="en-GB" sz="2400" b="1" dirty="0">
                <a:latin typeface="CongressSansLightStd"/>
              </a:rPr>
              <a:t>will also need to be aware </a:t>
            </a:r>
            <a:r>
              <a:rPr lang="en-GB" sz="2400" dirty="0" smtClean="0">
                <a:latin typeface="CongressSansLightStd"/>
              </a:rPr>
              <a:t>of the </a:t>
            </a:r>
            <a:r>
              <a:rPr lang="en-GB" sz="2400" dirty="0">
                <a:latin typeface="CongressSansLightStd"/>
              </a:rPr>
              <a:t>presence of frozen or chilled food </a:t>
            </a:r>
            <a:r>
              <a:rPr lang="en-GB" sz="2400" dirty="0" smtClean="0">
                <a:latin typeface="CongressSansLightStd"/>
              </a:rPr>
              <a:t>in order </a:t>
            </a:r>
            <a:r>
              <a:rPr lang="en-GB" sz="2400" dirty="0">
                <a:latin typeface="CongressSansLightStd"/>
              </a:rPr>
              <a:t>to ensure that it is given priority.</a:t>
            </a:r>
          </a:p>
          <a:p>
            <a:r>
              <a:rPr lang="en-GB" sz="2400" b="1" dirty="0">
                <a:latin typeface="CongressSansLightStd"/>
              </a:rPr>
              <a:t>If a delivery is not received at </a:t>
            </a:r>
            <a:r>
              <a:rPr lang="en-GB" sz="2400" b="1" dirty="0" smtClean="0">
                <a:latin typeface="CongressSansLightStd"/>
              </a:rPr>
              <a:t>the expected </a:t>
            </a:r>
            <a:r>
              <a:rPr lang="en-GB" sz="2400" b="1" dirty="0">
                <a:latin typeface="CongressSansLightStd"/>
              </a:rPr>
              <a:t>time</a:t>
            </a:r>
            <a:r>
              <a:rPr lang="en-GB" sz="2400" dirty="0">
                <a:latin typeface="CongressSansLightStd"/>
              </a:rPr>
              <a:t>, contact the </a:t>
            </a:r>
            <a:r>
              <a:rPr lang="en-GB" sz="2400" dirty="0" smtClean="0">
                <a:latin typeface="CongressSansLightStd"/>
              </a:rPr>
              <a:t>supplier to </a:t>
            </a:r>
            <a:r>
              <a:rPr lang="en-GB" sz="2400" dirty="0">
                <a:latin typeface="CongressSansLightStd"/>
              </a:rPr>
              <a:t>find out how long the delay is </a:t>
            </a:r>
            <a:r>
              <a:rPr lang="en-GB" sz="2400" dirty="0" smtClean="0">
                <a:latin typeface="CongressSansLightStd"/>
              </a:rPr>
              <a:t>likely to </a:t>
            </a:r>
            <a:r>
              <a:rPr lang="en-GB" sz="2400" dirty="0">
                <a:latin typeface="CongressSansLightStd"/>
              </a:rPr>
              <a:t>be, as it may be </a:t>
            </a:r>
            <a:r>
              <a:rPr lang="en-GB" sz="2400" dirty="0" smtClean="0">
                <a:latin typeface="CongressSansLightStd"/>
              </a:rPr>
              <a:t>necessary to </a:t>
            </a:r>
            <a:r>
              <a:rPr lang="en-GB" sz="2400" dirty="0">
                <a:latin typeface="CongressSansLightStd"/>
              </a:rPr>
              <a:t>rearrange the staffing schedule.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87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Receipt and storage of stock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>
                <a:latin typeface="CongressSansLightStd"/>
              </a:rPr>
              <a:t>Checks </a:t>
            </a:r>
            <a:r>
              <a:rPr lang="en-GB" sz="2400" dirty="0">
                <a:latin typeface="CongressSansLightStd"/>
              </a:rPr>
              <a:t>must be carried out on the </a:t>
            </a:r>
            <a:r>
              <a:rPr lang="en-GB" sz="2400" dirty="0" smtClean="0">
                <a:latin typeface="CongressSansLightStd"/>
              </a:rPr>
              <a:t>quantity of </a:t>
            </a:r>
            <a:r>
              <a:rPr lang="en-GB" sz="2400" dirty="0">
                <a:latin typeface="CongressSansLightStd"/>
              </a:rPr>
              <a:t>items, boxes, cartons or sets of </a:t>
            </a:r>
            <a:r>
              <a:rPr lang="en-GB" sz="2400" dirty="0" smtClean="0">
                <a:latin typeface="CongressSansLightStd"/>
              </a:rPr>
              <a:t>hanging goods </a:t>
            </a:r>
            <a:r>
              <a:rPr lang="en-GB" sz="2400" dirty="0">
                <a:latin typeface="CongressSansLightStd"/>
              </a:rPr>
              <a:t>received, and that all goods are in </a:t>
            </a:r>
            <a:r>
              <a:rPr lang="en-GB" sz="2400" dirty="0" smtClean="0">
                <a:latin typeface="CongressSansLightStd"/>
              </a:rPr>
              <a:t>a saleable </a:t>
            </a:r>
            <a:r>
              <a:rPr lang="en-GB" sz="2400" dirty="0">
                <a:latin typeface="CongressSansLightStd"/>
              </a:rPr>
              <a:t>condition.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Any </a:t>
            </a:r>
            <a:r>
              <a:rPr lang="en-GB" sz="2400" b="1" dirty="0">
                <a:latin typeface="CongressSansLightStd"/>
              </a:rPr>
              <a:t>discrepancies </a:t>
            </a:r>
            <a:r>
              <a:rPr lang="en-GB" sz="2400" dirty="0" smtClean="0">
                <a:latin typeface="CongressSansLightStd"/>
              </a:rPr>
              <a:t>must be </a:t>
            </a:r>
            <a:r>
              <a:rPr lang="en-GB" sz="2400" dirty="0">
                <a:latin typeface="CongressSansLightStd"/>
              </a:rPr>
              <a:t>reported to the driver immediately </a:t>
            </a:r>
            <a:r>
              <a:rPr lang="en-GB" sz="2400" dirty="0" smtClean="0">
                <a:latin typeface="CongressSansLightStd"/>
              </a:rPr>
              <a:t>and a </a:t>
            </a:r>
            <a:r>
              <a:rPr lang="en-GB" sz="2400" dirty="0">
                <a:latin typeface="CongressSansLightStd"/>
              </a:rPr>
              <a:t>note made on the </a:t>
            </a:r>
            <a:r>
              <a:rPr lang="en-GB" sz="2400" b="1" dirty="0">
                <a:latin typeface="CongressSansLightStd"/>
              </a:rPr>
              <a:t>delivery note</a:t>
            </a:r>
            <a:r>
              <a:rPr lang="en-GB" sz="2400" dirty="0">
                <a:latin typeface="CongressSansLightStd"/>
              </a:rPr>
              <a:t>, </a:t>
            </a:r>
            <a:r>
              <a:rPr lang="en-GB" sz="2400" dirty="0" smtClean="0">
                <a:latin typeface="CongressSansLightStd"/>
              </a:rPr>
              <a:t>which must </a:t>
            </a:r>
            <a:r>
              <a:rPr lang="en-GB" sz="2400" dirty="0">
                <a:latin typeface="CongressSansLightStd"/>
              </a:rPr>
              <a:t>be signed to confirm acceptance </a:t>
            </a:r>
            <a:r>
              <a:rPr lang="en-GB" sz="2400" dirty="0" smtClean="0">
                <a:latin typeface="CongressSansLightStd"/>
              </a:rPr>
              <a:t>of the </a:t>
            </a:r>
            <a:r>
              <a:rPr lang="en-GB" sz="2400" dirty="0">
                <a:latin typeface="CongressSansLightStd"/>
              </a:rPr>
              <a:t>discrepancy.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The </a:t>
            </a:r>
            <a:r>
              <a:rPr lang="en-GB" sz="2400" b="1" dirty="0">
                <a:latin typeface="CongressSansLightStd"/>
              </a:rPr>
              <a:t>delivery note </a:t>
            </a:r>
            <a:r>
              <a:rPr lang="en-GB" sz="2400" dirty="0">
                <a:latin typeface="CongressSansLightStd"/>
              </a:rPr>
              <a:t>will </a:t>
            </a:r>
            <a:r>
              <a:rPr lang="en-GB" sz="2400" dirty="0" smtClean="0">
                <a:latin typeface="CongressSansLightStd"/>
              </a:rPr>
              <a:t>be used </a:t>
            </a:r>
            <a:r>
              <a:rPr lang="en-GB" sz="2400" dirty="0">
                <a:latin typeface="CongressSansLightStd"/>
              </a:rPr>
              <a:t>when the delivery is being </a:t>
            </a:r>
            <a:r>
              <a:rPr lang="en-GB" sz="2400" dirty="0" smtClean="0">
                <a:latin typeface="CongressSansLightStd"/>
              </a:rPr>
              <a:t>accounted for </a:t>
            </a:r>
            <a:r>
              <a:rPr lang="en-GB" sz="2400" dirty="0">
                <a:latin typeface="CongressSansLightStd"/>
              </a:rPr>
              <a:t>to ensure that only the goods </a:t>
            </a:r>
            <a:r>
              <a:rPr lang="en-GB" sz="2400" dirty="0" smtClean="0">
                <a:latin typeface="CongressSansLightStd"/>
              </a:rPr>
              <a:t>received are </a:t>
            </a:r>
            <a:r>
              <a:rPr lang="en-GB" sz="2400" dirty="0">
                <a:latin typeface="CongressSansLightStd"/>
              </a:rPr>
              <a:t>charged for.</a:t>
            </a:r>
          </a:p>
          <a:p>
            <a:r>
              <a:rPr lang="en-GB" sz="2400" b="1" dirty="0">
                <a:latin typeface="CongressSansLightStd"/>
              </a:rPr>
              <a:t>Space needs to be available </a:t>
            </a:r>
            <a:r>
              <a:rPr lang="en-GB" sz="2400" dirty="0">
                <a:latin typeface="CongressSansLightStd"/>
              </a:rPr>
              <a:t>to </a:t>
            </a:r>
            <a:r>
              <a:rPr lang="en-GB" sz="2400" dirty="0" smtClean="0">
                <a:latin typeface="CongressSansLightStd"/>
              </a:rPr>
              <a:t>store the </a:t>
            </a:r>
            <a:r>
              <a:rPr lang="en-GB" sz="2400" dirty="0">
                <a:latin typeface="CongressSansLightStd"/>
              </a:rPr>
              <a:t>goods in the right place as soon </a:t>
            </a:r>
            <a:r>
              <a:rPr lang="en-GB" sz="2400" dirty="0" smtClean="0">
                <a:latin typeface="CongressSansLightStd"/>
              </a:rPr>
              <a:t>as possible</a:t>
            </a:r>
            <a:r>
              <a:rPr lang="en-GB" sz="2400" dirty="0">
                <a:latin typeface="CongressSansLightStd"/>
              </a:rPr>
              <a:t>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Some </a:t>
            </a:r>
            <a:r>
              <a:rPr lang="en-GB" sz="2400" b="1" dirty="0">
                <a:latin typeface="CongressSansLightStd"/>
              </a:rPr>
              <a:t>stock </a:t>
            </a:r>
            <a:r>
              <a:rPr lang="en-GB" sz="2400" dirty="0">
                <a:latin typeface="CongressSansLightStd"/>
              </a:rPr>
              <a:t>may need to </a:t>
            </a:r>
            <a:r>
              <a:rPr lang="en-GB" sz="2400" dirty="0" smtClean="0">
                <a:latin typeface="CongressSansLightStd"/>
              </a:rPr>
              <a:t>be transferred </a:t>
            </a:r>
            <a:r>
              <a:rPr lang="en-GB" sz="2400" dirty="0">
                <a:latin typeface="CongressSansLightStd"/>
              </a:rPr>
              <a:t>to hanging rails or stored </a:t>
            </a:r>
            <a:r>
              <a:rPr lang="en-GB" sz="2400" dirty="0" smtClean="0">
                <a:latin typeface="CongressSansLightStd"/>
              </a:rPr>
              <a:t>in freezers </a:t>
            </a:r>
            <a:r>
              <a:rPr lang="en-GB" sz="2400" dirty="0">
                <a:latin typeface="CongressSansLightStd"/>
              </a:rPr>
              <a:t>or chillers.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Movement </a:t>
            </a:r>
            <a:r>
              <a:rPr lang="en-GB" sz="2400" dirty="0">
                <a:latin typeface="CongressSansLightStd"/>
              </a:rPr>
              <a:t>of </a:t>
            </a:r>
            <a:r>
              <a:rPr lang="en-GB" sz="2400" dirty="0" smtClean="0">
                <a:latin typeface="CongressSansLightStd"/>
              </a:rPr>
              <a:t>these goods </a:t>
            </a:r>
            <a:r>
              <a:rPr lang="en-GB" sz="2400" dirty="0">
                <a:latin typeface="CongressSansLightStd"/>
              </a:rPr>
              <a:t>must be </a:t>
            </a:r>
            <a:r>
              <a:rPr lang="en-GB" sz="2400" b="1" dirty="0">
                <a:latin typeface="CongressSansLightStd"/>
              </a:rPr>
              <a:t>monitored</a:t>
            </a:r>
            <a:r>
              <a:rPr lang="en-GB" sz="2400" dirty="0">
                <a:latin typeface="CongressSansLightStd"/>
              </a:rPr>
              <a:t> to </a:t>
            </a:r>
            <a:r>
              <a:rPr lang="en-GB" sz="2400" dirty="0" smtClean="0">
                <a:latin typeface="CongressSansLightStd"/>
              </a:rPr>
              <a:t>check that </a:t>
            </a:r>
            <a:r>
              <a:rPr lang="en-GB" sz="2400" dirty="0">
                <a:latin typeface="CongressSansLightStd"/>
              </a:rPr>
              <a:t>their individual characteristics </a:t>
            </a:r>
            <a:r>
              <a:rPr lang="en-GB" sz="2400" dirty="0" smtClean="0">
                <a:latin typeface="CongressSansLightStd"/>
              </a:rPr>
              <a:t>are being </a:t>
            </a:r>
            <a:r>
              <a:rPr lang="en-GB" sz="2400" dirty="0">
                <a:latin typeface="CongressSansLightStd"/>
              </a:rPr>
              <a:t>taken into account.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For instance, </a:t>
            </a:r>
            <a:r>
              <a:rPr lang="en-GB" sz="2400" b="1" dirty="0" smtClean="0">
                <a:latin typeface="CongressSansLightStd"/>
              </a:rPr>
              <a:t>fragile </a:t>
            </a:r>
            <a:r>
              <a:rPr lang="en-GB" sz="2400" b="1" dirty="0">
                <a:latin typeface="CongressSansLightStd"/>
              </a:rPr>
              <a:t>items </a:t>
            </a:r>
            <a:r>
              <a:rPr lang="en-GB" sz="2400" dirty="0">
                <a:latin typeface="CongressSansLightStd"/>
              </a:rPr>
              <a:t>are not being stored </a:t>
            </a:r>
            <a:r>
              <a:rPr lang="en-GB" sz="2400" dirty="0" smtClean="0">
                <a:latin typeface="CongressSansLightStd"/>
              </a:rPr>
              <a:t>with heavy </a:t>
            </a:r>
            <a:r>
              <a:rPr lang="en-GB" sz="2400" dirty="0">
                <a:latin typeface="CongressSansLightStd"/>
              </a:rPr>
              <a:t>items stacked on them, fabrics </a:t>
            </a:r>
            <a:r>
              <a:rPr lang="en-GB" sz="2400" dirty="0" smtClean="0">
                <a:latin typeface="CongressSansLightStd"/>
              </a:rPr>
              <a:t>are not </a:t>
            </a:r>
            <a:r>
              <a:rPr lang="en-GB" sz="2400" dirty="0">
                <a:latin typeface="CongressSansLightStd"/>
              </a:rPr>
              <a:t>being kept in damp conditions </a:t>
            </a:r>
            <a:r>
              <a:rPr lang="en-GB" sz="2400" dirty="0" smtClean="0">
                <a:latin typeface="CongressSansLightStd"/>
              </a:rPr>
              <a:t>and </a:t>
            </a:r>
            <a:r>
              <a:rPr lang="en-GB" sz="2400" b="1" dirty="0" smtClean="0">
                <a:latin typeface="CongressSansLightStd"/>
              </a:rPr>
              <a:t>strongly </a:t>
            </a:r>
            <a:r>
              <a:rPr lang="en-GB" sz="2400" b="1" dirty="0">
                <a:latin typeface="CongressSansLightStd"/>
              </a:rPr>
              <a:t>aromatic goods are kept </a:t>
            </a:r>
            <a:r>
              <a:rPr lang="en-GB" sz="2400" b="1" dirty="0" smtClean="0">
                <a:latin typeface="CongressSansLightStd"/>
              </a:rPr>
              <a:t>away from </a:t>
            </a:r>
            <a:r>
              <a:rPr lang="en-GB" sz="2400" b="1" dirty="0">
                <a:latin typeface="CongressSansLightStd"/>
              </a:rPr>
              <a:t>other goods.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841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Receipt and storage of stock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>
                <a:latin typeface="CongressSansLightStd"/>
              </a:rPr>
              <a:t>It is also important to monitor the </a:t>
            </a:r>
            <a:r>
              <a:rPr lang="en-GB" sz="2400" b="1" dirty="0" smtClean="0">
                <a:latin typeface="CongressSansLightStd"/>
              </a:rPr>
              <a:t>disposal of </a:t>
            </a:r>
            <a:r>
              <a:rPr lang="en-GB" sz="2400" b="1" dirty="0">
                <a:latin typeface="CongressSansLightStd"/>
              </a:rPr>
              <a:t>waste </a:t>
            </a:r>
            <a:r>
              <a:rPr lang="en-GB" sz="2400" dirty="0">
                <a:latin typeface="CongressSansLightStd"/>
              </a:rPr>
              <a:t>and any stock that has </a:t>
            </a:r>
            <a:r>
              <a:rPr lang="en-GB" sz="2400" dirty="0" smtClean="0">
                <a:latin typeface="CongressSansLightStd"/>
              </a:rPr>
              <a:t>become un-saleable</a:t>
            </a:r>
            <a:r>
              <a:rPr lang="en-GB" sz="2400" dirty="0">
                <a:latin typeface="CongressSansLightStd"/>
              </a:rPr>
              <a:t>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Recyclable </a:t>
            </a:r>
            <a:r>
              <a:rPr lang="en-GB" sz="2400" b="1" dirty="0">
                <a:latin typeface="CongressSansLightStd"/>
              </a:rPr>
              <a:t>waste </a:t>
            </a:r>
            <a:r>
              <a:rPr lang="en-GB" sz="2400" dirty="0">
                <a:latin typeface="CongressSansLightStd"/>
              </a:rPr>
              <a:t>such </a:t>
            </a:r>
            <a:r>
              <a:rPr lang="en-GB" sz="2400" dirty="0" smtClean="0">
                <a:latin typeface="CongressSansLightStd"/>
              </a:rPr>
              <a:t>as cardboard</a:t>
            </a:r>
            <a:r>
              <a:rPr lang="en-GB" sz="2400" dirty="0">
                <a:latin typeface="CongressSansLightStd"/>
              </a:rPr>
              <a:t>, paper, plastics, glass </a:t>
            </a:r>
            <a:r>
              <a:rPr lang="en-GB" sz="2400" dirty="0" smtClean="0">
                <a:latin typeface="CongressSansLightStd"/>
              </a:rPr>
              <a:t>and metal </a:t>
            </a:r>
            <a:r>
              <a:rPr lang="en-GB" sz="2400" dirty="0">
                <a:latin typeface="CongressSansLightStd"/>
              </a:rPr>
              <a:t>should be separated and </a:t>
            </a:r>
            <a:r>
              <a:rPr lang="en-GB" sz="2400" dirty="0" smtClean="0">
                <a:latin typeface="CongressSansLightStd"/>
              </a:rPr>
              <a:t>items which </a:t>
            </a:r>
            <a:r>
              <a:rPr lang="en-GB" sz="2400" dirty="0">
                <a:latin typeface="CongressSansLightStd"/>
              </a:rPr>
              <a:t>must be </a:t>
            </a:r>
            <a:r>
              <a:rPr lang="en-GB" sz="2400" b="1" dirty="0">
                <a:latin typeface="CongressSansLightStd"/>
              </a:rPr>
              <a:t>disposed of in line </a:t>
            </a:r>
            <a:r>
              <a:rPr lang="en-GB" sz="2400" b="1" dirty="0" smtClean="0">
                <a:latin typeface="CongressSansLightStd"/>
              </a:rPr>
              <a:t>with</a:t>
            </a:r>
            <a:r>
              <a:rPr lang="en-GB" sz="2400" dirty="0" smtClean="0">
                <a:latin typeface="CongressSansLightStd"/>
              </a:rPr>
              <a:t> </a:t>
            </a:r>
            <a:r>
              <a:rPr lang="en-GB" sz="2400" dirty="0" smtClean="0">
                <a:latin typeface="CongressSansLightStd"/>
                <a:hlinkClick r:id="rId2"/>
              </a:rPr>
              <a:t>legislation</a:t>
            </a:r>
            <a:r>
              <a:rPr lang="en-GB" sz="2400" dirty="0">
                <a:latin typeface="CongressSansLightStd"/>
              </a:rPr>
              <a:t>, such as fluorescent </a:t>
            </a:r>
            <a:r>
              <a:rPr lang="en-GB" sz="2400" dirty="0" smtClean="0">
                <a:latin typeface="CongressSansLightStd"/>
              </a:rPr>
              <a:t>tubes, asbestos</a:t>
            </a:r>
            <a:r>
              <a:rPr lang="en-GB" sz="2400" dirty="0">
                <a:latin typeface="CongressSansLightStd"/>
              </a:rPr>
              <a:t>, liquid waste, batteries, oils </a:t>
            </a:r>
            <a:r>
              <a:rPr lang="en-GB" sz="2400" dirty="0" smtClean="0">
                <a:latin typeface="CongressSansLightStd"/>
              </a:rPr>
              <a:t>and waste </a:t>
            </a:r>
            <a:r>
              <a:rPr lang="en-GB" sz="2400" dirty="0">
                <a:latin typeface="CongressSansLightStd"/>
              </a:rPr>
              <a:t>electrical and electronic </a:t>
            </a:r>
            <a:r>
              <a:rPr lang="en-GB" sz="2400" dirty="0" smtClean="0">
                <a:latin typeface="CongressSansLightStd"/>
              </a:rPr>
              <a:t>equipment must </a:t>
            </a:r>
            <a:r>
              <a:rPr lang="en-GB" sz="2400" dirty="0">
                <a:latin typeface="CongressSansLightStd"/>
              </a:rPr>
              <a:t>be recorded.</a:t>
            </a:r>
          </a:p>
          <a:p>
            <a:r>
              <a:rPr lang="en-GB" sz="2400" b="1" dirty="0">
                <a:latin typeface="CongressSansLightStd"/>
              </a:rPr>
              <a:t>Systems</a:t>
            </a:r>
            <a:r>
              <a:rPr lang="en-GB" sz="2400" dirty="0">
                <a:latin typeface="CongressSansLightStd"/>
              </a:rPr>
              <a:t> must be in place to </a:t>
            </a:r>
            <a:r>
              <a:rPr lang="en-GB" sz="2400" b="1" dirty="0" smtClean="0">
                <a:latin typeface="CongressSansLightStd"/>
              </a:rPr>
              <a:t>record and </a:t>
            </a:r>
            <a:r>
              <a:rPr lang="en-GB" sz="2400" b="1" dirty="0">
                <a:latin typeface="CongressSansLightStd"/>
              </a:rPr>
              <a:t>control stock. </a:t>
            </a:r>
            <a:endParaRPr lang="en-GB" sz="2400" b="1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These </a:t>
            </a:r>
            <a:r>
              <a:rPr lang="en-GB" sz="2400" dirty="0">
                <a:latin typeface="CongressSansLightStd"/>
              </a:rPr>
              <a:t>must </a:t>
            </a:r>
            <a:r>
              <a:rPr lang="en-GB" sz="2400" dirty="0" smtClean="0">
                <a:latin typeface="CongressSansLightStd"/>
              </a:rPr>
              <a:t>be </a:t>
            </a:r>
            <a:r>
              <a:rPr lang="en-GB" sz="2400" b="1" dirty="0" smtClean="0">
                <a:latin typeface="CongressSansLightStd"/>
              </a:rPr>
              <a:t>accurate</a:t>
            </a:r>
            <a:r>
              <a:rPr lang="en-GB" sz="2400" dirty="0" smtClean="0">
                <a:latin typeface="CongressSansLightStd"/>
              </a:rPr>
              <a:t> </a:t>
            </a:r>
            <a:r>
              <a:rPr lang="en-GB" sz="2400" dirty="0">
                <a:latin typeface="CongressSansLightStd"/>
              </a:rPr>
              <a:t>to be of any use, legible so </a:t>
            </a:r>
            <a:r>
              <a:rPr lang="en-GB" sz="2400" dirty="0" smtClean="0">
                <a:latin typeface="CongressSansLightStd"/>
              </a:rPr>
              <a:t>that people </a:t>
            </a:r>
            <a:r>
              <a:rPr lang="en-GB" sz="2400" dirty="0">
                <a:latin typeface="CongressSansLightStd"/>
              </a:rPr>
              <a:t>can read them, </a:t>
            </a:r>
            <a:r>
              <a:rPr lang="en-GB" sz="2400" dirty="0" smtClean="0">
                <a:latin typeface="CongressSansLightStd"/>
              </a:rPr>
              <a:t>transferable, transparent </a:t>
            </a:r>
            <a:r>
              <a:rPr lang="en-GB" sz="2400" dirty="0">
                <a:latin typeface="CongressSansLightStd"/>
              </a:rPr>
              <a:t>and auditable.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Systems must </a:t>
            </a:r>
            <a:r>
              <a:rPr lang="en-GB" sz="2400" b="1" dirty="0">
                <a:latin typeface="CongressSansLightStd"/>
              </a:rPr>
              <a:t>be regularly evaluated </a:t>
            </a:r>
            <a:r>
              <a:rPr lang="en-GB" sz="2400" dirty="0">
                <a:latin typeface="CongressSansLightStd"/>
              </a:rPr>
              <a:t>to </a:t>
            </a:r>
            <a:r>
              <a:rPr lang="en-GB" sz="2400" dirty="0" smtClean="0">
                <a:latin typeface="CongressSansLightStd"/>
              </a:rPr>
              <a:t>identify improvements </a:t>
            </a:r>
            <a:r>
              <a:rPr lang="en-GB" sz="2400" dirty="0">
                <a:latin typeface="CongressSansLightStd"/>
              </a:rPr>
              <a:t>to stock management.</a:t>
            </a:r>
          </a:p>
          <a:p>
            <a:r>
              <a:rPr lang="en-GB" sz="2400" b="1" dirty="0">
                <a:latin typeface="CongressSansLightStd"/>
              </a:rPr>
              <a:t>Feedback </a:t>
            </a:r>
            <a:r>
              <a:rPr lang="en-GB" sz="2400" dirty="0">
                <a:latin typeface="CongressSansLightStd"/>
              </a:rPr>
              <a:t>should be sought </a:t>
            </a:r>
            <a:r>
              <a:rPr lang="en-GB" sz="2400" dirty="0" smtClean="0">
                <a:latin typeface="CongressSansLightStd"/>
              </a:rPr>
              <a:t>from suppliers</a:t>
            </a:r>
            <a:r>
              <a:rPr lang="en-GB" sz="2400" dirty="0">
                <a:latin typeface="CongressSansLightStd"/>
              </a:rPr>
              <a:t>, customers and colleagues </a:t>
            </a:r>
            <a:r>
              <a:rPr lang="en-GB" sz="2400" dirty="0" smtClean="0">
                <a:latin typeface="CongressSansLightStd"/>
              </a:rPr>
              <a:t>on the </a:t>
            </a:r>
            <a:r>
              <a:rPr lang="en-GB" sz="2400" dirty="0">
                <a:latin typeface="CongressSansLightStd"/>
              </a:rPr>
              <a:t>way that stock management </a:t>
            </a:r>
            <a:r>
              <a:rPr lang="en-GB" sz="2400" dirty="0" smtClean="0">
                <a:latin typeface="CongressSansLightStd"/>
              </a:rPr>
              <a:t>works and </a:t>
            </a:r>
            <a:r>
              <a:rPr lang="en-GB" sz="2400" dirty="0">
                <a:latin typeface="CongressSansLightStd"/>
              </a:rPr>
              <a:t>where improvements can be made.</a:t>
            </a:r>
          </a:p>
          <a:p>
            <a:r>
              <a:rPr lang="en-GB" sz="2400" b="1" dirty="0">
                <a:latin typeface="CongressSansLightStd"/>
              </a:rPr>
              <a:t>Documentation</a:t>
            </a:r>
            <a:r>
              <a:rPr lang="en-GB" sz="2400" dirty="0">
                <a:latin typeface="CongressSansLightStd"/>
              </a:rPr>
              <a:t> should be </a:t>
            </a:r>
            <a:r>
              <a:rPr lang="en-GB" sz="2400" dirty="0" smtClean="0">
                <a:latin typeface="CongressSansLightStd"/>
              </a:rPr>
              <a:t>regularly </a:t>
            </a:r>
            <a:r>
              <a:rPr lang="en-GB" sz="2400" b="1" dirty="0" smtClean="0">
                <a:latin typeface="CongressSansLightStd"/>
              </a:rPr>
              <a:t>reviewed </a:t>
            </a:r>
            <a:r>
              <a:rPr lang="en-GB" sz="2400" dirty="0">
                <a:latin typeface="CongressSansLightStd"/>
              </a:rPr>
              <a:t>to ensure that it is still </a:t>
            </a:r>
            <a:r>
              <a:rPr lang="en-GB" sz="2400" dirty="0" smtClean="0">
                <a:latin typeface="CongressSansLightStd"/>
              </a:rPr>
              <a:t>relevant and </a:t>
            </a:r>
            <a:r>
              <a:rPr lang="en-GB" sz="2400" b="1" dirty="0">
                <a:latin typeface="CongressSansLightStd"/>
              </a:rPr>
              <a:t>fit for purpose.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8775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Stock </a:t>
            </a:r>
            <a:r>
              <a:rPr lang="en-GB" sz="3600" b="1" dirty="0" smtClean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Auditing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>
                <a:latin typeface="CongressSansLightStd"/>
              </a:rPr>
              <a:t>Stock records must be audited </a:t>
            </a:r>
            <a:r>
              <a:rPr lang="en-GB" sz="2400" b="1" dirty="0" smtClean="0">
                <a:latin typeface="CongressSansLightStd"/>
              </a:rPr>
              <a:t>regularly </a:t>
            </a:r>
            <a:r>
              <a:rPr lang="en-GB" sz="2400" dirty="0" smtClean="0">
                <a:latin typeface="CongressSansLightStd"/>
              </a:rPr>
              <a:t>to </a:t>
            </a:r>
            <a:r>
              <a:rPr lang="en-GB" sz="2400" dirty="0">
                <a:latin typeface="CongressSansLightStd"/>
              </a:rPr>
              <a:t>put right any inaccuracies.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Audits may be </a:t>
            </a:r>
            <a:r>
              <a:rPr lang="en-GB" sz="2400" dirty="0">
                <a:latin typeface="CongressSansLightStd"/>
              </a:rPr>
              <a:t>carried out </a:t>
            </a:r>
            <a:r>
              <a:rPr lang="en-GB" sz="2400" b="1" dirty="0">
                <a:latin typeface="CongressSansLightStd"/>
              </a:rPr>
              <a:t>daily, weekly, and </a:t>
            </a:r>
            <a:r>
              <a:rPr lang="en-GB" sz="2400" b="1" dirty="0" smtClean="0">
                <a:latin typeface="CongressSansLightStd"/>
              </a:rPr>
              <a:t>monthly or </a:t>
            </a:r>
            <a:r>
              <a:rPr lang="en-GB" sz="2400" b="1" dirty="0">
                <a:latin typeface="CongressSansLightStd"/>
              </a:rPr>
              <a:t>annually</a:t>
            </a:r>
            <a:r>
              <a:rPr lang="en-GB" sz="2400" dirty="0">
                <a:latin typeface="CongressSansLightStd"/>
              </a:rPr>
              <a:t> depending on the level </a:t>
            </a:r>
            <a:r>
              <a:rPr lang="en-GB" sz="2400" dirty="0" smtClean="0">
                <a:latin typeface="CongressSansLightStd"/>
              </a:rPr>
              <a:t>of movement </a:t>
            </a:r>
            <a:r>
              <a:rPr lang="en-GB" sz="2400" dirty="0">
                <a:latin typeface="CongressSansLightStd"/>
              </a:rPr>
              <a:t>of stock and how </a:t>
            </a:r>
            <a:r>
              <a:rPr lang="en-GB" sz="2400" dirty="0" smtClean="0">
                <a:latin typeface="CongressSansLightStd"/>
              </a:rPr>
              <a:t>critical accuracy </a:t>
            </a:r>
            <a:r>
              <a:rPr lang="en-GB" sz="2400" dirty="0">
                <a:latin typeface="CongressSansLightStd"/>
              </a:rPr>
              <a:t>is.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It </a:t>
            </a:r>
            <a:r>
              <a:rPr lang="en-GB" sz="2400" b="1" dirty="0">
                <a:latin typeface="CongressSansLightStd"/>
              </a:rPr>
              <a:t>is important to </a:t>
            </a:r>
            <a:r>
              <a:rPr lang="en-GB" sz="2400" b="1" dirty="0" smtClean="0">
                <a:latin typeface="CongressSansLightStd"/>
              </a:rPr>
              <a:t>anticipate situations </a:t>
            </a:r>
            <a:r>
              <a:rPr lang="en-GB" sz="2400" dirty="0">
                <a:latin typeface="CongressSansLightStd"/>
              </a:rPr>
              <a:t>which may make it </a:t>
            </a:r>
            <a:r>
              <a:rPr lang="en-GB" sz="2400" dirty="0" smtClean="0">
                <a:latin typeface="CongressSansLightStd"/>
              </a:rPr>
              <a:t>difficult to </a:t>
            </a:r>
            <a:r>
              <a:rPr lang="en-GB" sz="2400" dirty="0">
                <a:latin typeface="CongressSansLightStd"/>
              </a:rPr>
              <a:t>carry out an audit and take steps </a:t>
            </a:r>
            <a:r>
              <a:rPr lang="en-GB" sz="2400" dirty="0" smtClean="0">
                <a:latin typeface="CongressSansLightStd"/>
              </a:rPr>
              <a:t>to prevent </a:t>
            </a:r>
            <a:r>
              <a:rPr lang="en-GB" sz="2400" dirty="0">
                <a:latin typeface="CongressSansLightStd"/>
              </a:rPr>
              <a:t>them becoming a problem.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It may </a:t>
            </a:r>
            <a:r>
              <a:rPr lang="en-GB" sz="2400" dirty="0">
                <a:latin typeface="CongressSansLightStd"/>
              </a:rPr>
              <a:t>be necessary to </a:t>
            </a:r>
            <a:r>
              <a:rPr lang="en-GB" sz="2400" b="1" dirty="0">
                <a:latin typeface="CongressSansLightStd"/>
              </a:rPr>
              <a:t>adjust the timing </a:t>
            </a:r>
            <a:r>
              <a:rPr lang="en-GB" sz="2400" b="1" dirty="0" smtClean="0">
                <a:latin typeface="CongressSansLightStd"/>
              </a:rPr>
              <a:t>of stock </a:t>
            </a:r>
            <a:r>
              <a:rPr lang="en-GB" sz="2400" dirty="0">
                <a:latin typeface="CongressSansLightStd"/>
              </a:rPr>
              <a:t>audits to avoid their clashing </a:t>
            </a:r>
            <a:r>
              <a:rPr lang="en-GB" sz="2400" dirty="0" smtClean="0">
                <a:latin typeface="CongressSansLightStd"/>
              </a:rPr>
              <a:t>with special </a:t>
            </a:r>
            <a:r>
              <a:rPr lang="en-GB" sz="2400" dirty="0">
                <a:latin typeface="CongressSansLightStd"/>
              </a:rPr>
              <a:t>events as this will lead to a </a:t>
            </a:r>
            <a:r>
              <a:rPr lang="en-GB" sz="2400" dirty="0" smtClean="0">
                <a:latin typeface="CongressSansLightStd"/>
              </a:rPr>
              <a:t> lack of resources </a:t>
            </a:r>
            <a:r>
              <a:rPr lang="en-GB" sz="2400" dirty="0">
                <a:latin typeface="CongressSansLightStd"/>
              </a:rPr>
              <a:t>to carry out the audit.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Except in </a:t>
            </a:r>
            <a:r>
              <a:rPr lang="en-GB" sz="2400" b="1" dirty="0">
                <a:latin typeface="CongressSansLightStd"/>
              </a:rPr>
              <a:t>businesses which employ </a:t>
            </a:r>
            <a:r>
              <a:rPr lang="en-GB" sz="2400" b="1" dirty="0" smtClean="0">
                <a:latin typeface="CongressSansLightStd"/>
              </a:rPr>
              <a:t>specialist stock </a:t>
            </a:r>
            <a:r>
              <a:rPr lang="en-GB" sz="2400" dirty="0">
                <a:latin typeface="CongressSansLightStd"/>
              </a:rPr>
              <a:t>auditing teams who visit </a:t>
            </a:r>
            <a:r>
              <a:rPr lang="en-GB" sz="2400" dirty="0" smtClean="0">
                <a:latin typeface="CongressSansLightStd"/>
              </a:rPr>
              <a:t>branches specifically </a:t>
            </a:r>
            <a:r>
              <a:rPr lang="en-GB" sz="2400" dirty="0">
                <a:latin typeface="CongressSansLightStd"/>
              </a:rPr>
              <a:t>to carry out audits, </a:t>
            </a:r>
            <a:r>
              <a:rPr lang="en-GB" sz="2400" dirty="0" smtClean="0">
                <a:latin typeface="CongressSansLightStd"/>
              </a:rPr>
              <a:t>colleagues will </a:t>
            </a:r>
            <a:r>
              <a:rPr lang="en-GB" sz="2400" dirty="0">
                <a:latin typeface="CongressSansLightStd"/>
              </a:rPr>
              <a:t>need to be re-deployed from </a:t>
            </a:r>
            <a:r>
              <a:rPr lang="en-GB" sz="2400" dirty="0" smtClean="0">
                <a:latin typeface="CongressSansLightStd"/>
              </a:rPr>
              <a:t>their primary </a:t>
            </a:r>
            <a:r>
              <a:rPr lang="en-GB" sz="2400" dirty="0">
                <a:latin typeface="CongressSansLightStd"/>
              </a:rPr>
              <a:t>functions.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dirty="0" smtClean="0">
                <a:latin typeface="CongressSansLightStd"/>
              </a:rPr>
              <a:t>This </a:t>
            </a:r>
            <a:r>
              <a:rPr lang="en-GB" sz="2400" dirty="0">
                <a:latin typeface="CongressSansLightStd"/>
              </a:rPr>
              <a:t>can have the </a:t>
            </a:r>
            <a:r>
              <a:rPr lang="en-GB" sz="2400" b="1" dirty="0" smtClean="0">
                <a:latin typeface="CongressSansLightStd"/>
              </a:rPr>
              <a:t>effect of </a:t>
            </a:r>
            <a:r>
              <a:rPr lang="en-GB" sz="2400" b="1" dirty="0">
                <a:latin typeface="CongressSansLightStd"/>
              </a:rPr>
              <a:t>reducing customer service </a:t>
            </a:r>
            <a:r>
              <a:rPr lang="en-GB" sz="2400" dirty="0">
                <a:latin typeface="CongressSansLightStd"/>
              </a:rPr>
              <a:t>and </a:t>
            </a:r>
            <a:r>
              <a:rPr lang="en-GB" sz="2400" dirty="0" smtClean="0">
                <a:latin typeface="CongressSansLightStd"/>
              </a:rPr>
              <a:t>security cover</a:t>
            </a:r>
            <a:r>
              <a:rPr lang="en-GB" sz="2400" dirty="0">
                <a:latin typeface="CongressSansLightStd"/>
              </a:rPr>
              <a:t>, so needs to be planned well.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77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Stock </a:t>
            </a:r>
            <a:r>
              <a:rPr lang="en-GB" sz="3600" b="1" dirty="0" smtClean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Auditing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>
                <a:latin typeface="CongressSansLightStd"/>
              </a:rPr>
              <a:t>Stock auditing will take time</a:t>
            </a:r>
            <a:r>
              <a:rPr lang="en-GB" sz="2400" dirty="0">
                <a:latin typeface="CongressSansLightStd"/>
              </a:rPr>
              <a:t>, as </a:t>
            </a:r>
            <a:r>
              <a:rPr lang="en-GB" sz="2400" dirty="0" smtClean="0">
                <a:latin typeface="CongressSansLightStd"/>
              </a:rPr>
              <a:t>accuracy is </a:t>
            </a:r>
            <a:r>
              <a:rPr lang="en-GB" sz="2400" dirty="0">
                <a:latin typeface="CongressSansLightStd"/>
              </a:rPr>
              <a:t>important and, often, stock will </a:t>
            </a:r>
            <a:r>
              <a:rPr lang="en-GB" sz="2400" dirty="0" smtClean="0">
                <a:latin typeface="CongressSansLightStd"/>
              </a:rPr>
              <a:t>need to </a:t>
            </a:r>
            <a:r>
              <a:rPr lang="en-GB" sz="2400" dirty="0">
                <a:latin typeface="CongressSansLightStd"/>
              </a:rPr>
              <a:t>be counted twice to enable a </a:t>
            </a:r>
            <a:r>
              <a:rPr lang="en-GB" sz="2400" dirty="0" smtClean="0">
                <a:latin typeface="CongressSansLightStd"/>
              </a:rPr>
              <a:t>check to </a:t>
            </a:r>
            <a:r>
              <a:rPr lang="en-GB" sz="2400" dirty="0">
                <a:latin typeface="CongressSansLightStd"/>
              </a:rPr>
              <a:t>be made on the original count.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</a:rPr>
              <a:t>In many </a:t>
            </a:r>
            <a:r>
              <a:rPr lang="en-GB" sz="2400" dirty="0">
                <a:latin typeface="CongressSansLightStd"/>
              </a:rPr>
              <a:t>businesses stock is </a:t>
            </a:r>
            <a:r>
              <a:rPr lang="en-GB" sz="2400" b="1" dirty="0" smtClean="0">
                <a:latin typeface="CongressSansLightStd"/>
              </a:rPr>
              <a:t>counted electronically </a:t>
            </a:r>
            <a:r>
              <a:rPr lang="en-GB" sz="2400" dirty="0">
                <a:latin typeface="CongressSansLightStd"/>
              </a:rPr>
              <a:t>by scanning the </a:t>
            </a:r>
            <a:r>
              <a:rPr lang="en-GB" sz="2400" dirty="0" smtClean="0">
                <a:latin typeface="CongressSansLightStd"/>
              </a:rPr>
              <a:t>bar code</a:t>
            </a:r>
            <a:r>
              <a:rPr lang="en-GB" sz="2400" dirty="0">
                <a:latin typeface="CongressSansLightStd"/>
              </a:rPr>
              <a:t>, in others stock must be </a:t>
            </a:r>
            <a:r>
              <a:rPr lang="en-GB" sz="2400" dirty="0" smtClean="0">
                <a:latin typeface="CongressSansLightStd"/>
              </a:rPr>
              <a:t>counted manually </a:t>
            </a:r>
            <a:r>
              <a:rPr lang="en-GB" sz="2400" dirty="0">
                <a:latin typeface="CongressSansLightStd"/>
              </a:rPr>
              <a:t>and the number </a:t>
            </a:r>
            <a:r>
              <a:rPr lang="en-GB" sz="2400" dirty="0" smtClean="0">
                <a:latin typeface="CongressSansLightStd"/>
              </a:rPr>
              <a:t>counted written </a:t>
            </a:r>
            <a:r>
              <a:rPr lang="en-GB" sz="2400" dirty="0">
                <a:latin typeface="CongressSansLightStd"/>
              </a:rPr>
              <a:t>down.</a:t>
            </a:r>
          </a:p>
          <a:p>
            <a:r>
              <a:rPr lang="en-GB" sz="2400" b="1" dirty="0">
                <a:latin typeface="CongressSansLightStd"/>
              </a:rPr>
              <a:t>Where discrepancies </a:t>
            </a:r>
            <a:r>
              <a:rPr lang="en-GB" sz="2400" dirty="0">
                <a:latin typeface="CongressSansLightStd"/>
              </a:rPr>
              <a:t>between </a:t>
            </a:r>
            <a:r>
              <a:rPr lang="en-GB" sz="2400" dirty="0" smtClean="0">
                <a:latin typeface="CongressSansLightStd"/>
              </a:rPr>
              <a:t>stock records </a:t>
            </a:r>
            <a:r>
              <a:rPr lang="en-GB" sz="2400" dirty="0">
                <a:latin typeface="CongressSansLightStd"/>
              </a:rPr>
              <a:t>and physical stock are </a:t>
            </a:r>
            <a:r>
              <a:rPr lang="en-GB" sz="2400" dirty="0" smtClean="0">
                <a:latin typeface="CongressSansLightStd"/>
              </a:rPr>
              <a:t>found, </a:t>
            </a:r>
            <a:r>
              <a:rPr lang="en-GB" sz="2400" b="1" dirty="0" smtClean="0">
                <a:latin typeface="CongressSansLightStd"/>
              </a:rPr>
              <a:t>investigations</a:t>
            </a:r>
            <a:r>
              <a:rPr lang="en-GB" sz="2400" dirty="0" smtClean="0">
                <a:latin typeface="CongressSansLightStd"/>
              </a:rPr>
              <a:t> </a:t>
            </a:r>
            <a:r>
              <a:rPr lang="en-GB" sz="2400" dirty="0">
                <a:latin typeface="CongressSansLightStd"/>
              </a:rPr>
              <a:t>are carried out in </a:t>
            </a:r>
            <a:r>
              <a:rPr lang="en-GB" sz="2400" dirty="0" smtClean="0">
                <a:latin typeface="CongressSansLightStd"/>
              </a:rPr>
              <a:t>the following </a:t>
            </a:r>
            <a:r>
              <a:rPr lang="en-GB" sz="2400" dirty="0">
                <a:latin typeface="CongressSansLightStd"/>
              </a:rPr>
              <a:t>order; re-check the </a:t>
            </a:r>
            <a:r>
              <a:rPr lang="en-GB" sz="2400" dirty="0" smtClean="0">
                <a:latin typeface="CongressSansLightStd"/>
              </a:rPr>
              <a:t>physical stock</a:t>
            </a:r>
            <a:r>
              <a:rPr lang="en-GB" sz="2400" dirty="0">
                <a:latin typeface="CongressSansLightStd"/>
              </a:rPr>
              <a:t>, re-check documentation on </a:t>
            </a:r>
            <a:r>
              <a:rPr lang="en-GB" sz="2400" dirty="0" smtClean="0">
                <a:latin typeface="CongressSansLightStd"/>
              </a:rPr>
              <a:t>goods received </a:t>
            </a:r>
            <a:r>
              <a:rPr lang="en-GB" sz="2400" dirty="0">
                <a:latin typeface="CongressSansLightStd"/>
              </a:rPr>
              <a:t>and despatched; check </a:t>
            </a:r>
            <a:r>
              <a:rPr lang="en-GB" sz="2400" dirty="0" smtClean="0">
                <a:latin typeface="CongressSansLightStd"/>
              </a:rPr>
              <a:t>records of </a:t>
            </a:r>
            <a:r>
              <a:rPr lang="en-GB" sz="2400" dirty="0">
                <a:latin typeface="CongressSansLightStd"/>
              </a:rPr>
              <a:t>damaged and written-off stock.</a:t>
            </a:r>
          </a:p>
          <a:p>
            <a:r>
              <a:rPr lang="en-GB" sz="2400" b="1" dirty="0">
                <a:latin typeface="CongressSansLightStd"/>
              </a:rPr>
              <a:t>Remember to amend the stock </a:t>
            </a:r>
            <a:r>
              <a:rPr lang="en-GB" sz="2400" b="1" dirty="0" smtClean="0">
                <a:latin typeface="CongressSansLightStd"/>
              </a:rPr>
              <a:t>record </a:t>
            </a:r>
            <a:r>
              <a:rPr lang="en-GB" sz="2400" dirty="0" smtClean="0">
                <a:latin typeface="CongressSansLightStd"/>
              </a:rPr>
              <a:t>to </a:t>
            </a:r>
            <a:r>
              <a:rPr lang="en-GB" sz="2400" dirty="0">
                <a:latin typeface="CongressSansLightStd"/>
              </a:rPr>
              <a:t>reflect the physical stock or the </a:t>
            </a:r>
            <a:r>
              <a:rPr lang="en-GB" sz="2400" dirty="0" smtClean="0">
                <a:latin typeface="CongressSansLightStd"/>
              </a:rPr>
              <a:t>same discrepancy </a:t>
            </a:r>
            <a:r>
              <a:rPr lang="en-GB" sz="2400" dirty="0">
                <a:latin typeface="CongressSansLightStd"/>
              </a:rPr>
              <a:t>will be carried forward to </a:t>
            </a:r>
            <a:r>
              <a:rPr lang="en-GB" sz="2400" dirty="0" smtClean="0">
                <a:latin typeface="CongressSansLightStd"/>
              </a:rPr>
              <a:t>the next </a:t>
            </a:r>
            <a:r>
              <a:rPr lang="en-GB" sz="2400" dirty="0">
                <a:latin typeface="CongressSansLightStd"/>
              </a:rPr>
              <a:t>audit.</a:t>
            </a:r>
          </a:p>
          <a:p>
            <a:r>
              <a:rPr lang="en-GB" sz="2400" b="1" dirty="0">
                <a:latin typeface="CongressSansLightStd"/>
              </a:rPr>
              <a:t>When the investigations are </a:t>
            </a:r>
            <a:r>
              <a:rPr lang="en-GB" sz="2400" b="1" dirty="0" smtClean="0">
                <a:latin typeface="CongressSansLightStd"/>
              </a:rPr>
              <a:t>complete </a:t>
            </a:r>
            <a:r>
              <a:rPr lang="en-GB" sz="2400" dirty="0" smtClean="0">
                <a:latin typeface="CongressSansLightStd"/>
              </a:rPr>
              <a:t>and </a:t>
            </a:r>
            <a:r>
              <a:rPr lang="en-GB" sz="2400" dirty="0">
                <a:latin typeface="CongressSansLightStd"/>
              </a:rPr>
              <a:t>the results adjusted, </a:t>
            </a:r>
            <a:r>
              <a:rPr lang="en-GB" sz="2400" dirty="0" smtClean="0">
                <a:latin typeface="CongressSansLightStd"/>
              </a:rPr>
              <a:t>preventative action </a:t>
            </a:r>
            <a:r>
              <a:rPr lang="en-GB" sz="2400" dirty="0">
                <a:latin typeface="CongressSansLightStd"/>
              </a:rPr>
              <a:t>may be needed </a:t>
            </a:r>
            <a:r>
              <a:rPr lang="en-GB" sz="2400" dirty="0" smtClean="0">
                <a:latin typeface="CongressSansLightStd"/>
              </a:rPr>
              <a:t>including </a:t>
            </a:r>
            <a:r>
              <a:rPr lang="en-GB" sz="2400" b="1" dirty="0" smtClean="0">
                <a:latin typeface="CongressSansLightStd"/>
              </a:rPr>
              <a:t>reviewing </a:t>
            </a:r>
            <a:r>
              <a:rPr lang="en-GB" sz="2400" b="1" dirty="0">
                <a:latin typeface="CongressSansLightStd"/>
              </a:rPr>
              <a:t>colleagues’ training, </a:t>
            </a:r>
            <a:r>
              <a:rPr lang="en-GB" sz="2400" b="1" dirty="0" smtClean="0">
                <a:latin typeface="CongressSansLightStd"/>
              </a:rPr>
              <a:t>reviewing procedures </a:t>
            </a:r>
            <a:r>
              <a:rPr lang="en-GB" sz="2400" b="1" dirty="0">
                <a:latin typeface="CongressSansLightStd"/>
              </a:rPr>
              <a:t>and improving security.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8176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GB" sz="3600" b="1" dirty="0">
                <a:solidFill>
                  <a:srgbClr val="004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Legal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>
                <a:latin typeface="CongressSansLightStd"/>
              </a:rPr>
              <a:t>Some products have legal </a:t>
            </a:r>
            <a:r>
              <a:rPr lang="en-GB" sz="2400" b="1" dirty="0" smtClean="0">
                <a:latin typeface="CongressSansLightStd"/>
              </a:rPr>
              <a:t>requirements </a:t>
            </a:r>
            <a:r>
              <a:rPr lang="en-GB" sz="2400" dirty="0" smtClean="0">
                <a:latin typeface="CongressSansLightStd"/>
              </a:rPr>
              <a:t>that </a:t>
            </a:r>
            <a:r>
              <a:rPr lang="en-GB" sz="2400" dirty="0">
                <a:latin typeface="CongressSansLightStd"/>
              </a:rPr>
              <a:t>set out the way they may </a:t>
            </a:r>
            <a:r>
              <a:rPr lang="en-GB" sz="2400" dirty="0" smtClean="0">
                <a:latin typeface="CongressSansLightStd"/>
              </a:rPr>
              <a:t>be stored</a:t>
            </a:r>
            <a:r>
              <a:rPr lang="en-GB" sz="2400" dirty="0">
                <a:latin typeface="CongressSansLightStd"/>
              </a:rPr>
              <a:t>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  <a:hlinkClick r:id="rId2"/>
              </a:rPr>
              <a:t>The </a:t>
            </a:r>
            <a:r>
              <a:rPr lang="en-GB" sz="2400" b="1" dirty="0">
                <a:latin typeface="CongressSansLightStd"/>
                <a:hlinkClick r:id="rId2"/>
              </a:rPr>
              <a:t>Food Safety Act</a:t>
            </a:r>
            <a:r>
              <a:rPr lang="en-GB" sz="2400" dirty="0">
                <a:latin typeface="CongressSansLightStd"/>
                <a:hlinkClick r:id="rId2"/>
              </a:rPr>
              <a:t> </a:t>
            </a:r>
            <a:r>
              <a:rPr lang="en-GB" sz="2400" dirty="0">
                <a:latin typeface="CongressSansLightStd"/>
              </a:rPr>
              <a:t>says </a:t>
            </a:r>
            <a:r>
              <a:rPr lang="en-GB" sz="2400" dirty="0" smtClean="0">
                <a:latin typeface="CongressSansLightStd"/>
              </a:rPr>
              <a:t>that food </a:t>
            </a:r>
            <a:r>
              <a:rPr lang="en-GB" sz="2400" dirty="0">
                <a:latin typeface="CongressSansLightStd"/>
              </a:rPr>
              <a:t>must be stored and </a:t>
            </a:r>
            <a:r>
              <a:rPr lang="en-GB" sz="2400" dirty="0" smtClean="0">
                <a:latin typeface="CongressSansLightStd"/>
              </a:rPr>
              <a:t>transported in </a:t>
            </a:r>
            <a:r>
              <a:rPr lang="en-GB" sz="2400" dirty="0">
                <a:latin typeface="CongressSansLightStd"/>
              </a:rPr>
              <a:t>ways that do not produce any </a:t>
            </a:r>
            <a:r>
              <a:rPr lang="en-GB" sz="2400" dirty="0" smtClean="0">
                <a:latin typeface="CongressSansLightStd"/>
              </a:rPr>
              <a:t>risks to </a:t>
            </a:r>
            <a:r>
              <a:rPr lang="en-GB" sz="2400" dirty="0">
                <a:latin typeface="CongressSansLightStd"/>
              </a:rPr>
              <a:t>people who consume it. </a:t>
            </a:r>
            <a:endParaRPr lang="en-GB" sz="2400" dirty="0" smtClean="0">
              <a:latin typeface="CongressSansLightStd"/>
            </a:endParaRPr>
          </a:p>
          <a:p>
            <a:r>
              <a:rPr lang="en-GB" sz="2400" b="1" dirty="0" smtClean="0">
                <a:latin typeface="CongressSansLightStd"/>
                <a:hlinkClick r:id="rId3"/>
              </a:rPr>
              <a:t>The Food Safety </a:t>
            </a:r>
            <a:r>
              <a:rPr lang="en-GB" sz="2400" b="1" dirty="0">
                <a:latin typeface="CongressSansLightStd"/>
                <a:hlinkClick r:id="rId3"/>
              </a:rPr>
              <a:t>(Temperature Control) </a:t>
            </a:r>
            <a:r>
              <a:rPr lang="en-GB" sz="2400" b="1" dirty="0" smtClean="0">
                <a:latin typeface="CongressSansLightStd"/>
                <a:hlinkClick r:id="rId3"/>
              </a:rPr>
              <a:t>Regulations</a:t>
            </a:r>
            <a:r>
              <a:rPr lang="en-GB" sz="2400" dirty="0" smtClean="0">
                <a:latin typeface="CongressSansLightStd"/>
                <a:hlinkClick r:id="rId3"/>
              </a:rPr>
              <a:t> </a:t>
            </a:r>
            <a:r>
              <a:rPr lang="en-GB" sz="2400" dirty="0" smtClean="0">
                <a:latin typeface="CongressSansLightStd"/>
              </a:rPr>
              <a:t>require </a:t>
            </a:r>
            <a:r>
              <a:rPr lang="en-GB" sz="2400" dirty="0">
                <a:latin typeface="CongressSansLightStd"/>
              </a:rPr>
              <a:t>potentially dangerous foods to </a:t>
            </a:r>
            <a:r>
              <a:rPr lang="en-GB" sz="2400" dirty="0" smtClean="0">
                <a:latin typeface="CongressSansLightStd"/>
              </a:rPr>
              <a:t>be stored </a:t>
            </a:r>
            <a:r>
              <a:rPr lang="en-GB" sz="2400" dirty="0">
                <a:latin typeface="CongressSansLightStd"/>
              </a:rPr>
              <a:t>at or below 8°C while frozen </a:t>
            </a:r>
            <a:r>
              <a:rPr lang="en-GB" sz="2400" dirty="0" smtClean="0">
                <a:latin typeface="CongressSansLightStd"/>
              </a:rPr>
              <a:t>food must </a:t>
            </a:r>
            <a:r>
              <a:rPr lang="en-GB" sz="2400" dirty="0">
                <a:latin typeface="CongressSansLightStd"/>
              </a:rPr>
              <a:t>be stored at -18°C or below.</a:t>
            </a:r>
          </a:p>
          <a:p>
            <a:r>
              <a:rPr lang="en-GB" sz="2400" b="1" dirty="0">
                <a:latin typeface="CongressSansLightStd"/>
              </a:rPr>
              <a:t>Toxic items </a:t>
            </a:r>
            <a:r>
              <a:rPr lang="en-GB" sz="2400" dirty="0">
                <a:latin typeface="CongressSansLightStd"/>
              </a:rPr>
              <a:t>must be stored in </a:t>
            </a:r>
            <a:r>
              <a:rPr lang="en-GB" sz="2400" dirty="0" smtClean="0">
                <a:latin typeface="CongressSansLightStd"/>
              </a:rPr>
              <a:t>compliance with </a:t>
            </a:r>
            <a:r>
              <a:rPr lang="en-GB" sz="2400" dirty="0">
                <a:latin typeface="CongressSansLightStd"/>
              </a:rPr>
              <a:t>the Control of </a:t>
            </a:r>
            <a:r>
              <a:rPr lang="en-GB" sz="2400" dirty="0" smtClean="0">
                <a:latin typeface="CongressSansLightStd"/>
              </a:rPr>
              <a:t>Substances Hazardous </a:t>
            </a:r>
            <a:r>
              <a:rPr lang="en-GB" sz="2400" dirty="0">
                <a:latin typeface="CongressSansLightStd"/>
              </a:rPr>
              <a:t>to Health </a:t>
            </a:r>
            <a:r>
              <a:rPr lang="en-GB" sz="2400" dirty="0" smtClean="0">
                <a:latin typeface="CongressSansLightStd"/>
              </a:rPr>
              <a:t>Regulations </a:t>
            </a:r>
            <a:r>
              <a:rPr lang="en-GB" sz="2400" b="1" dirty="0" smtClean="0">
                <a:latin typeface="CongressSansLightStd"/>
                <a:hlinkClick r:id="rId4"/>
              </a:rPr>
              <a:t>(COSHH</a:t>
            </a:r>
            <a:r>
              <a:rPr lang="en-GB" sz="2400" b="1" dirty="0">
                <a:latin typeface="CongressSansLightStd"/>
                <a:hlinkClick r:id="rId4"/>
              </a:rPr>
              <a:t>). </a:t>
            </a:r>
            <a:r>
              <a:rPr lang="en-GB" sz="2400" dirty="0">
                <a:latin typeface="CongressSansLightStd"/>
              </a:rPr>
              <a:t>These require that stock </a:t>
            </a:r>
            <a:r>
              <a:rPr lang="en-GB" sz="2400" dirty="0" smtClean="0">
                <a:latin typeface="CongressSansLightStd"/>
              </a:rPr>
              <a:t>is stored </a:t>
            </a:r>
            <a:r>
              <a:rPr lang="en-GB" sz="2400" dirty="0">
                <a:latin typeface="CongressSansLightStd"/>
              </a:rPr>
              <a:t>according to the </a:t>
            </a:r>
            <a:r>
              <a:rPr lang="en-GB" sz="2400" b="1" dirty="0" smtClean="0">
                <a:latin typeface="CongressSansLightStd"/>
              </a:rPr>
              <a:t>manufacturer’s instructions</a:t>
            </a:r>
            <a:r>
              <a:rPr lang="en-GB" sz="2400" dirty="0">
                <a:latin typeface="CongressSansLightStd"/>
              </a:rPr>
              <a:t>, a minimum quantity is </a:t>
            </a:r>
            <a:r>
              <a:rPr lang="en-GB" sz="2400" dirty="0" smtClean="0">
                <a:latin typeface="CongressSansLightStd"/>
              </a:rPr>
              <a:t>kept, incompatible </a:t>
            </a:r>
            <a:r>
              <a:rPr lang="en-GB" sz="2400" dirty="0">
                <a:latin typeface="CongressSansLightStd"/>
              </a:rPr>
              <a:t>substances are </a:t>
            </a:r>
            <a:r>
              <a:rPr lang="en-GB" sz="2400" dirty="0" smtClean="0">
                <a:latin typeface="CongressSansLightStd"/>
              </a:rPr>
              <a:t>stored separately</a:t>
            </a:r>
            <a:r>
              <a:rPr lang="en-GB" sz="2400" dirty="0">
                <a:latin typeface="CongressSansLightStd"/>
              </a:rPr>
              <a:t>, a spill kit is kept handy </a:t>
            </a:r>
            <a:r>
              <a:rPr lang="en-GB" sz="2400" dirty="0" smtClean="0">
                <a:latin typeface="CongressSansLightStd"/>
              </a:rPr>
              <a:t>and used </a:t>
            </a:r>
            <a:r>
              <a:rPr lang="en-GB" sz="2400" dirty="0">
                <a:latin typeface="CongressSansLightStd"/>
              </a:rPr>
              <a:t>promptly, protective clothing </a:t>
            </a:r>
            <a:r>
              <a:rPr lang="en-GB" sz="2400" dirty="0" smtClean="0">
                <a:latin typeface="CongressSansLightStd"/>
              </a:rPr>
              <a:t>and ventilation </a:t>
            </a:r>
            <a:r>
              <a:rPr lang="en-GB" sz="2400" dirty="0">
                <a:latin typeface="CongressSansLightStd"/>
              </a:rPr>
              <a:t>is provided, proper </a:t>
            </a:r>
            <a:r>
              <a:rPr lang="en-GB" sz="2400" dirty="0" smtClean="0">
                <a:latin typeface="CongressSansLightStd"/>
              </a:rPr>
              <a:t>training is </a:t>
            </a:r>
            <a:r>
              <a:rPr lang="en-GB" sz="2400" dirty="0">
                <a:latin typeface="CongressSansLightStd"/>
              </a:rPr>
              <a:t>carried out, proper labelling is in </a:t>
            </a:r>
            <a:r>
              <a:rPr lang="en-GB" sz="2400" dirty="0" smtClean="0">
                <a:latin typeface="CongressSansLightStd"/>
              </a:rPr>
              <a:t>place and </a:t>
            </a:r>
            <a:r>
              <a:rPr lang="en-GB" sz="2400" dirty="0">
                <a:latin typeface="CongressSansLightStd"/>
              </a:rPr>
              <a:t>flammable stock is not stored near </a:t>
            </a:r>
            <a:r>
              <a:rPr lang="en-GB" sz="2400" dirty="0" smtClean="0">
                <a:latin typeface="CongressSansLightStd"/>
              </a:rPr>
              <a:t>to a </a:t>
            </a:r>
            <a:r>
              <a:rPr lang="en-GB" sz="2400" dirty="0">
                <a:latin typeface="CongressSansLightStd"/>
              </a:rPr>
              <a:t>source of ignition.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30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</TotalTime>
  <Words>1282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Unit 356:Understanding the management of stock in a retail business</vt:lpstr>
      <vt:lpstr>356:Understanding the management of stock in a retail business</vt:lpstr>
      <vt:lpstr>Receipt and storage of stock</vt:lpstr>
      <vt:lpstr>Receipt and storage of stock</vt:lpstr>
      <vt:lpstr>Receipt and storage of stock</vt:lpstr>
      <vt:lpstr>Receipt and storage of stock</vt:lpstr>
      <vt:lpstr>Stock Auditing</vt:lpstr>
      <vt:lpstr>Stock Auditing</vt:lpstr>
      <vt:lpstr>Legal Requirements</vt:lpstr>
      <vt:lpstr>Legal Requirements</vt:lpstr>
      <vt:lpstr>THE END</vt:lpstr>
    </vt:vector>
  </TitlesOfParts>
  <Company>Hamilton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356:Understanding the management of stock in a retail business</dc:title>
  <dc:creator>HR</dc:creator>
  <cp:lastModifiedBy>HR</cp:lastModifiedBy>
  <cp:revision>14</cp:revision>
  <dcterms:created xsi:type="dcterms:W3CDTF">2012-03-29T08:30:32Z</dcterms:created>
  <dcterms:modified xsi:type="dcterms:W3CDTF">2012-03-29T09:10:35Z</dcterms:modified>
</cp:coreProperties>
</file>