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0" r:id="rId6"/>
    <p:sldId id="263" r:id="rId7"/>
    <p:sldId id="259" r:id="rId8"/>
    <p:sldId id="262" r:id="rId9"/>
    <p:sldId id="264" r:id="rId10"/>
    <p:sldId id="266" r:id="rId11"/>
    <p:sldId id="265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08B1-AB70-4B2F-BF5F-D6A5A0D57CA0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FDD192D-7E9E-4007-BA01-B5779CC8E7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08B1-AB70-4B2F-BF5F-D6A5A0D57CA0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192D-7E9E-4007-BA01-B5779CC8E7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08B1-AB70-4B2F-BF5F-D6A5A0D57CA0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192D-7E9E-4007-BA01-B5779CC8E7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08B1-AB70-4B2F-BF5F-D6A5A0D57CA0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192D-7E9E-4007-BA01-B5779CC8E7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08B1-AB70-4B2F-BF5F-D6A5A0D57CA0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192D-7E9E-4007-BA01-B5779CC8E7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08B1-AB70-4B2F-BF5F-D6A5A0D57CA0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192D-7E9E-4007-BA01-B5779CC8E73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08B1-AB70-4B2F-BF5F-D6A5A0D57CA0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192D-7E9E-4007-BA01-B5779CC8E73A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08B1-AB70-4B2F-BF5F-D6A5A0D57CA0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192D-7E9E-4007-BA01-B5779CC8E7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08B1-AB70-4B2F-BF5F-D6A5A0D57CA0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192D-7E9E-4007-BA01-B5779CC8E7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08B1-AB70-4B2F-BF5F-D6A5A0D57CA0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192D-7E9E-4007-BA01-B5779CC8E73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08B1-AB70-4B2F-BF5F-D6A5A0D57CA0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D192D-7E9E-4007-BA01-B5779CC8E73A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A6308B1-AB70-4B2F-BF5F-D6A5A0D57CA0}" type="datetimeFigureOut">
              <a:rPr lang="en-GB" smtClean="0"/>
              <a:t>29/03/2012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9FDD192D-7E9E-4007-BA01-B5779CC8E73A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ational_Minimum_Wage_Act_1998" TargetMode="External"/><Relationship Id="rId2" Type="http://schemas.openxmlformats.org/officeDocument/2006/relationships/hyperlink" Target="http://en.wikipedia.org/wiki/Employment_Act_200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izensadvice.org.uk/" TargetMode="External"/><Relationship Id="rId2" Type="http://schemas.openxmlformats.org/officeDocument/2006/relationships/hyperlink" Target="http://www.acas.org.uk/index.aspx?articleid=146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hyperlink" Target="http://en.wikipedia.org/wiki/Equality_and_diversity_(United_Kingdom)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orking_Time_Directive" TargetMode="External"/><Relationship Id="rId2" Type="http://schemas.openxmlformats.org/officeDocument/2006/relationships/hyperlink" Target="http://www.adviceguide.org.uk/england/discrimination_e/discrimination_about_discrimination_e/equality_act_2010_discrimination_and_your_rights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www.ukba.homeoffice.gov.uk/sitecontent/documents/employersandsponsors/preventingillegalworking/currentguidanceandcodes/comprehensiveguidancefeb08.pdf?view=Binary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486600" cy="1224136"/>
          </a:xfrm>
        </p:spPr>
        <p:txBody>
          <a:bodyPr/>
          <a:lstStyle/>
          <a:p>
            <a:r>
              <a:rPr lang="en-GB" sz="2400" b="1" u="sng" dirty="0">
                <a:solidFill>
                  <a:srgbClr val="F3C500"/>
                </a:solidFill>
                <a:latin typeface="Gotham-Black"/>
              </a:rPr>
              <a:t>Unit 357:Understanding the development</a:t>
            </a:r>
            <a:br>
              <a:rPr lang="en-GB" sz="2400" b="1" u="sng" dirty="0">
                <a:solidFill>
                  <a:srgbClr val="F3C500"/>
                </a:solidFill>
                <a:latin typeface="Gotham-Black"/>
              </a:rPr>
            </a:br>
            <a:r>
              <a:rPr lang="en-GB" sz="2400" b="1" u="sng" dirty="0">
                <a:solidFill>
                  <a:srgbClr val="F3C500"/>
                </a:solidFill>
                <a:latin typeface="Gotham-Black"/>
              </a:rPr>
              <a:t>of personal and team effectiveness in a retail business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988841"/>
            <a:ext cx="6262464" cy="504055"/>
          </a:xfrm>
        </p:spPr>
        <p:txBody>
          <a:bodyPr/>
          <a:lstStyle/>
          <a:p>
            <a:r>
              <a:rPr lang="en-GB" dirty="0" smtClean="0"/>
              <a:t>Presented by Bill Haining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348880"/>
            <a:ext cx="3672408" cy="2750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0328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922114"/>
          </a:xfrm>
        </p:spPr>
        <p:txBody>
          <a:bodyPr/>
          <a:lstStyle/>
          <a:p>
            <a:r>
              <a:rPr lang="en-GB" sz="2500" b="1" dirty="0">
                <a:solidFill>
                  <a:srgbClr val="F3C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Effective communication</a:t>
            </a:r>
            <a:br>
              <a:rPr lang="en-GB" sz="2500" b="1" dirty="0">
                <a:solidFill>
                  <a:srgbClr val="F3C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</a:br>
            <a:r>
              <a:rPr lang="en-GB" sz="2500" b="1" dirty="0">
                <a:solidFill>
                  <a:srgbClr val="F3C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and resolving conflict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065241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>
                <a:latin typeface="CongressSansLightStd"/>
              </a:rPr>
              <a:t>Conflict may arise</a:t>
            </a:r>
            <a:r>
              <a:rPr lang="en-GB" dirty="0">
                <a:latin typeface="CongressSansLightStd"/>
              </a:rPr>
              <a:t> within the team and </a:t>
            </a:r>
            <a:r>
              <a:rPr lang="en-GB" dirty="0" smtClean="0">
                <a:latin typeface="CongressSansLightStd"/>
              </a:rPr>
              <a:t>is one </a:t>
            </a:r>
            <a:r>
              <a:rPr lang="en-GB" dirty="0">
                <a:latin typeface="CongressSansLightStd"/>
              </a:rPr>
              <a:t>of the most difficult areas to handle.</a:t>
            </a:r>
          </a:p>
          <a:p>
            <a:r>
              <a:rPr lang="en-GB" b="1" dirty="0">
                <a:latin typeface="CongressSansLightStd"/>
              </a:rPr>
              <a:t>The cause may be a difference of </a:t>
            </a:r>
            <a:r>
              <a:rPr lang="en-GB" b="1" dirty="0" smtClean="0">
                <a:latin typeface="CongressSansLightStd"/>
              </a:rPr>
              <a:t>opinion </a:t>
            </a:r>
            <a:r>
              <a:rPr lang="en-GB" dirty="0" smtClean="0">
                <a:latin typeface="CongressSansLightStd"/>
              </a:rPr>
              <a:t>over </a:t>
            </a:r>
            <a:r>
              <a:rPr lang="en-GB" dirty="0">
                <a:latin typeface="CongressSansLightStd"/>
              </a:rPr>
              <a:t>working methods, a perception </a:t>
            </a:r>
            <a:r>
              <a:rPr lang="en-GB" dirty="0" smtClean="0">
                <a:latin typeface="CongressSansLightStd"/>
              </a:rPr>
              <a:t>of lack </a:t>
            </a:r>
            <a:r>
              <a:rPr lang="en-GB" dirty="0">
                <a:latin typeface="CongressSansLightStd"/>
              </a:rPr>
              <a:t>of effort from an individual, </a:t>
            </a:r>
            <a:r>
              <a:rPr lang="en-GB" dirty="0" smtClean="0">
                <a:latin typeface="CongressSansLightStd"/>
              </a:rPr>
              <a:t>cultural differences</a:t>
            </a:r>
            <a:r>
              <a:rPr lang="en-GB" dirty="0">
                <a:latin typeface="CongressSansLightStd"/>
              </a:rPr>
              <a:t>, incompatibility or </a:t>
            </a:r>
            <a:r>
              <a:rPr lang="en-GB" dirty="0" smtClean="0">
                <a:latin typeface="CongressSansLightStd"/>
              </a:rPr>
              <a:t>personal issues</a:t>
            </a:r>
            <a:r>
              <a:rPr lang="en-GB" dirty="0">
                <a:latin typeface="CongressSansLightStd"/>
              </a:rPr>
              <a:t>. </a:t>
            </a:r>
            <a:endParaRPr lang="en-GB" dirty="0" smtClean="0">
              <a:latin typeface="CongressSansLightStd"/>
            </a:endParaRPr>
          </a:p>
          <a:p>
            <a:r>
              <a:rPr lang="en-GB" b="1" dirty="0" smtClean="0">
                <a:latin typeface="CongressSansLightStd"/>
              </a:rPr>
              <a:t>Try </a:t>
            </a:r>
            <a:r>
              <a:rPr lang="en-GB" b="1" dirty="0">
                <a:latin typeface="CongressSansLightStd"/>
              </a:rPr>
              <a:t>to get the two sides</a:t>
            </a:r>
            <a:r>
              <a:rPr lang="en-GB" dirty="0">
                <a:latin typeface="CongressSansLightStd"/>
              </a:rPr>
              <a:t> in </a:t>
            </a:r>
            <a:r>
              <a:rPr lang="en-GB" dirty="0" smtClean="0">
                <a:latin typeface="CongressSansLightStd"/>
              </a:rPr>
              <a:t>the conflict </a:t>
            </a:r>
            <a:r>
              <a:rPr lang="en-GB" dirty="0">
                <a:latin typeface="CongressSansLightStd"/>
              </a:rPr>
              <a:t>to talk to each other and </a:t>
            </a:r>
            <a:r>
              <a:rPr lang="en-GB" dirty="0" smtClean="0">
                <a:latin typeface="CongressSansLightStd"/>
              </a:rPr>
              <a:t>find common </a:t>
            </a:r>
            <a:r>
              <a:rPr lang="en-GB" dirty="0">
                <a:latin typeface="CongressSansLightStd"/>
              </a:rPr>
              <a:t>ground. </a:t>
            </a:r>
            <a:endParaRPr lang="en-GB" dirty="0" smtClean="0">
              <a:latin typeface="CongressSansLightStd"/>
            </a:endParaRPr>
          </a:p>
          <a:p>
            <a:r>
              <a:rPr lang="en-GB" b="1" dirty="0" smtClean="0">
                <a:latin typeface="CongressSansLightStd"/>
              </a:rPr>
              <a:t>Where </a:t>
            </a:r>
            <a:r>
              <a:rPr lang="en-GB" b="1" dirty="0">
                <a:latin typeface="CongressSansLightStd"/>
              </a:rPr>
              <a:t>this </a:t>
            </a:r>
            <a:r>
              <a:rPr lang="en-GB" b="1" dirty="0" smtClean="0">
                <a:latin typeface="CongressSansLightStd"/>
              </a:rPr>
              <a:t>doesn’t work </a:t>
            </a:r>
            <a:r>
              <a:rPr lang="en-GB" dirty="0">
                <a:latin typeface="CongressSansLightStd"/>
              </a:rPr>
              <a:t>a third party will be needed </a:t>
            </a:r>
            <a:r>
              <a:rPr lang="en-GB" dirty="0" smtClean="0">
                <a:latin typeface="CongressSansLightStd"/>
              </a:rPr>
              <a:t>to mediate</a:t>
            </a:r>
            <a:r>
              <a:rPr lang="en-GB" dirty="0">
                <a:latin typeface="CongressSansLightStd"/>
              </a:rPr>
              <a:t>. </a:t>
            </a:r>
            <a:endParaRPr lang="en-GB" dirty="0" smtClean="0">
              <a:latin typeface="CongressSansLightStd"/>
            </a:endParaRPr>
          </a:p>
          <a:p>
            <a:r>
              <a:rPr lang="en-GB" dirty="0" smtClean="0">
                <a:latin typeface="CongressSansLightStd"/>
              </a:rPr>
              <a:t>It </a:t>
            </a:r>
            <a:r>
              <a:rPr lang="en-GB" dirty="0">
                <a:latin typeface="CongressSansLightStd"/>
              </a:rPr>
              <a:t>should be agreed from </a:t>
            </a:r>
            <a:r>
              <a:rPr lang="en-GB" dirty="0" smtClean="0">
                <a:latin typeface="CongressSansLightStd"/>
              </a:rPr>
              <a:t>the start </a:t>
            </a:r>
            <a:r>
              <a:rPr lang="en-GB" dirty="0">
                <a:latin typeface="CongressSansLightStd"/>
              </a:rPr>
              <a:t>that both parties will accept </a:t>
            </a:r>
            <a:r>
              <a:rPr lang="en-GB" dirty="0" smtClean="0">
                <a:latin typeface="CongressSansLightStd"/>
              </a:rPr>
              <a:t>the </a:t>
            </a:r>
            <a:r>
              <a:rPr lang="en-GB" b="1" dirty="0" smtClean="0">
                <a:latin typeface="CongressSansLightStd"/>
              </a:rPr>
              <a:t>third </a:t>
            </a:r>
            <a:r>
              <a:rPr lang="en-GB" b="1" dirty="0">
                <a:latin typeface="CongressSansLightStd"/>
              </a:rPr>
              <a:t>party’s decision</a:t>
            </a:r>
            <a:r>
              <a:rPr lang="en-GB" dirty="0">
                <a:latin typeface="CongressSansLightStd"/>
              </a:rPr>
              <a:t>. </a:t>
            </a:r>
            <a:endParaRPr lang="en-GB" dirty="0" smtClean="0">
              <a:latin typeface="CongressSansLightStd"/>
            </a:endParaRPr>
          </a:p>
          <a:p>
            <a:r>
              <a:rPr lang="en-GB" b="1" dirty="0" smtClean="0">
                <a:latin typeface="CongressSansLightStd"/>
              </a:rPr>
              <a:t>If </a:t>
            </a:r>
            <a:r>
              <a:rPr lang="en-GB" b="1" dirty="0">
                <a:latin typeface="CongressSansLightStd"/>
              </a:rPr>
              <a:t>the </a:t>
            </a:r>
            <a:r>
              <a:rPr lang="en-GB" b="1" dirty="0" smtClean="0">
                <a:latin typeface="CongressSansLightStd"/>
              </a:rPr>
              <a:t>conflict continues</a:t>
            </a:r>
            <a:r>
              <a:rPr lang="en-GB" dirty="0">
                <a:latin typeface="CongressSansLightStd"/>
              </a:rPr>
              <a:t>, it may be necessary to </a:t>
            </a:r>
            <a:r>
              <a:rPr lang="en-GB" dirty="0" smtClean="0">
                <a:latin typeface="CongressSansLightStd"/>
              </a:rPr>
              <a:t>carry out </a:t>
            </a:r>
            <a:r>
              <a:rPr lang="en-GB" b="1" dirty="0">
                <a:latin typeface="CongressSansLightStd"/>
              </a:rPr>
              <a:t>disciplinary action </a:t>
            </a:r>
            <a:r>
              <a:rPr lang="en-GB" dirty="0">
                <a:latin typeface="CongressSansLightStd"/>
              </a:rPr>
              <a:t>if the </a:t>
            </a:r>
            <a:r>
              <a:rPr lang="en-GB" dirty="0" smtClean="0">
                <a:latin typeface="CongressSansLightStd"/>
              </a:rPr>
              <a:t>situation is </a:t>
            </a:r>
            <a:r>
              <a:rPr lang="en-GB" dirty="0">
                <a:latin typeface="CongressSansLightStd"/>
              </a:rPr>
              <a:t>affecting the performance of </a:t>
            </a:r>
            <a:r>
              <a:rPr lang="en-GB" dirty="0" smtClean="0">
                <a:latin typeface="CongressSansLightStd"/>
              </a:rPr>
              <a:t>the </a:t>
            </a:r>
            <a:r>
              <a:rPr lang="en-GB" b="1" dirty="0" smtClean="0">
                <a:latin typeface="CongressSansLightStd"/>
              </a:rPr>
              <a:t>individuals </a:t>
            </a:r>
            <a:r>
              <a:rPr lang="en-GB" b="1" dirty="0">
                <a:latin typeface="CongressSansLightStd"/>
              </a:rPr>
              <a:t>or the team</a:t>
            </a:r>
            <a:r>
              <a:rPr lang="en-GB" dirty="0">
                <a:latin typeface="CongressSansLightStd"/>
              </a:rPr>
              <a:t>.</a:t>
            </a:r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61248"/>
            <a:ext cx="1107293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213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634082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and business performance</a:t>
            </a:r>
            <a:endParaRPr lang="en-GB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4525888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>
                <a:latin typeface="CongressSansLightStd"/>
              </a:rPr>
              <a:t>Improving your own performance </a:t>
            </a:r>
            <a:r>
              <a:rPr lang="en-GB" dirty="0" smtClean="0">
                <a:latin typeface="CongressSansLightStd"/>
              </a:rPr>
              <a:t>will help </a:t>
            </a:r>
            <a:r>
              <a:rPr lang="en-GB" dirty="0">
                <a:latin typeface="CongressSansLightStd"/>
              </a:rPr>
              <a:t>to improve the </a:t>
            </a:r>
            <a:r>
              <a:rPr lang="en-GB" dirty="0" smtClean="0">
                <a:latin typeface="CongressSansLightStd"/>
              </a:rPr>
              <a:t>performance of </a:t>
            </a:r>
            <a:r>
              <a:rPr lang="en-GB" dirty="0">
                <a:latin typeface="CongressSansLightStd"/>
              </a:rPr>
              <a:t>the business. </a:t>
            </a:r>
            <a:endParaRPr lang="en-GB" dirty="0" smtClean="0">
              <a:latin typeface="CongressSansLightStd"/>
            </a:endParaRPr>
          </a:p>
          <a:p>
            <a:r>
              <a:rPr lang="en-GB" b="1" dirty="0" smtClean="0">
                <a:latin typeface="CongressSansLightStd"/>
              </a:rPr>
              <a:t>Your </a:t>
            </a:r>
            <a:r>
              <a:rPr lang="en-GB" b="1" dirty="0">
                <a:latin typeface="CongressSansLightStd"/>
              </a:rPr>
              <a:t>own </a:t>
            </a:r>
            <a:r>
              <a:rPr lang="en-GB" b="1" dirty="0" smtClean="0">
                <a:latin typeface="CongressSansLightStd"/>
              </a:rPr>
              <a:t>training and </a:t>
            </a:r>
            <a:r>
              <a:rPr lang="en-GB" b="1" dirty="0">
                <a:latin typeface="CongressSansLightStd"/>
              </a:rPr>
              <a:t>development </a:t>
            </a:r>
            <a:r>
              <a:rPr lang="en-GB" dirty="0">
                <a:latin typeface="CongressSansLightStd"/>
              </a:rPr>
              <a:t>needs can be </a:t>
            </a:r>
            <a:r>
              <a:rPr lang="en-GB" dirty="0" smtClean="0">
                <a:latin typeface="CongressSansLightStd"/>
              </a:rPr>
              <a:t>identified in </a:t>
            </a:r>
            <a:r>
              <a:rPr lang="en-GB" dirty="0">
                <a:latin typeface="CongressSansLightStd"/>
              </a:rPr>
              <a:t>the same way as those of team </a:t>
            </a:r>
            <a:r>
              <a:rPr lang="en-GB" dirty="0" smtClean="0">
                <a:latin typeface="CongressSansLightStd"/>
              </a:rPr>
              <a:t>members by </a:t>
            </a:r>
            <a:r>
              <a:rPr lang="en-GB" dirty="0">
                <a:latin typeface="CongressSansLightStd"/>
              </a:rPr>
              <a:t>using training needs </a:t>
            </a:r>
            <a:r>
              <a:rPr lang="en-GB" dirty="0" smtClean="0">
                <a:latin typeface="CongressSansLightStd"/>
              </a:rPr>
              <a:t>analysis, appraisals</a:t>
            </a:r>
            <a:r>
              <a:rPr lang="en-GB" dirty="0">
                <a:latin typeface="CongressSansLightStd"/>
              </a:rPr>
              <a:t>, reviews and feedback.</a:t>
            </a:r>
          </a:p>
          <a:p>
            <a:r>
              <a:rPr lang="en-GB" b="1" dirty="0">
                <a:latin typeface="CongressSansLightStd"/>
              </a:rPr>
              <a:t>This will enable you </a:t>
            </a:r>
            <a:r>
              <a:rPr lang="en-GB" dirty="0">
                <a:latin typeface="CongressSansLightStd"/>
              </a:rPr>
              <a:t>to develop a </a:t>
            </a:r>
            <a:r>
              <a:rPr lang="en-GB" b="1" dirty="0" smtClean="0">
                <a:latin typeface="CongressSansLightStd"/>
              </a:rPr>
              <a:t>Personal Development </a:t>
            </a:r>
            <a:r>
              <a:rPr lang="en-GB" b="1" dirty="0">
                <a:latin typeface="CongressSansLightStd"/>
              </a:rPr>
              <a:t>Plan (PDP)</a:t>
            </a:r>
            <a:r>
              <a:rPr lang="en-GB" dirty="0">
                <a:latin typeface="CongressSansLightStd"/>
              </a:rPr>
              <a:t> </a:t>
            </a:r>
            <a:r>
              <a:rPr lang="en-GB" dirty="0" smtClean="0">
                <a:latin typeface="CongressSansLightStd"/>
              </a:rPr>
              <a:t>which will </a:t>
            </a:r>
            <a:r>
              <a:rPr lang="en-GB" dirty="0">
                <a:latin typeface="CongressSansLightStd"/>
              </a:rPr>
              <a:t>identify your learning </a:t>
            </a:r>
            <a:r>
              <a:rPr lang="en-GB" dirty="0" smtClean="0">
                <a:latin typeface="CongressSansLightStd"/>
              </a:rPr>
              <a:t>objectives, the </a:t>
            </a:r>
            <a:r>
              <a:rPr lang="en-GB" dirty="0">
                <a:latin typeface="CongressSansLightStd"/>
              </a:rPr>
              <a:t>development activities and </a:t>
            </a:r>
            <a:r>
              <a:rPr lang="en-GB" dirty="0" smtClean="0">
                <a:latin typeface="CongressSansLightStd"/>
              </a:rPr>
              <a:t>methods to </a:t>
            </a:r>
            <a:r>
              <a:rPr lang="en-GB" dirty="0">
                <a:latin typeface="CongressSansLightStd"/>
              </a:rPr>
              <a:t>be used to achieve the </a:t>
            </a:r>
            <a:r>
              <a:rPr lang="en-GB" dirty="0" smtClean="0">
                <a:latin typeface="CongressSansLightStd"/>
              </a:rPr>
              <a:t>objectives, an </a:t>
            </a:r>
            <a:r>
              <a:rPr lang="en-GB" dirty="0">
                <a:latin typeface="CongressSansLightStd"/>
              </a:rPr>
              <a:t>evaluation of the </a:t>
            </a:r>
            <a:r>
              <a:rPr lang="en-GB" dirty="0" smtClean="0">
                <a:latin typeface="CongressSansLightStd"/>
              </a:rPr>
              <a:t>achievement, the </a:t>
            </a:r>
            <a:r>
              <a:rPr lang="en-GB" dirty="0">
                <a:latin typeface="CongressSansLightStd"/>
              </a:rPr>
              <a:t>cost and time involved in </a:t>
            </a:r>
            <a:r>
              <a:rPr lang="en-GB" dirty="0" smtClean="0">
                <a:latin typeface="CongressSansLightStd"/>
              </a:rPr>
              <a:t>completing the </a:t>
            </a:r>
            <a:r>
              <a:rPr lang="en-GB" dirty="0">
                <a:latin typeface="CongressSansLightStd"/>
              </a:rPr>
              <a:t>plan. </a:t>
            </a:r>
            <a:endParaRPr lang="en-GB" dirty="0" smtClean="0">
              <a:latin typeface="CongressSansLightStd"/>
            </a:endParaRPr>
          </a:p>
          <a:p>
            <a:r>
              <a:rPr lang="en-GB" b="1" dirty="0" smtClean="0">
                <a:latin typeface="CongressSansLightStd"/>
              </a:rPr>
              <a:t>The </a:t>
            </a:r>
            <a:r>
              <a:rPr lang="en-GB" b="1" dirty="0">
                <a:latin typeface="CongressSansLightStd"/>
              </a:rPr>
              <a:t>objectives must be </a:t>
            </a:r>
            <a:r>
              <a:rPr lang="en-GB" b="1" dirty="0" smtClean="0">
                <a:latin typeface="CongressSansLightStd"/>
              </a:rPr>
              <a:t>SMART</a:t>
            </a:r>
            <a:r>
              <a:rPr lang="en-GB" dirty="0" smtClean="0">
                <a:latin typeface="CongressSansLightStd"/>
              </a:rPr>
              <a:t>; i.e</a:t>
            </a:r>
            <a:r>
              <a:rPr lang="en-GB" dirty="0">
                <a:latin typeface="CongressSansLightStd"/>
              </a:rPr>
              <a:t>. they must be specific, </a:t>
            </a:r>
            <a:r>
              <a:rPr lang="en-GB" dirty="0" smtClean="0">
                <a:latin typeface="CongressSansLightStd"/>
              </a:rPr>
              <a:t>measurable, achievable</a:t>
            </a:r>
            <a:r>
              <a:rPr lang="en-GB" dirty="0">
                <a:latin typeface="CongressSansLightStd"/>
              </a:rPr>
              <a:t>, realistic and timely.</a:t>
            </a:r>
          </a:p>
          <a:p>
            <a:r>
              <a:rPr lang="en-GB" dirty="0">
                <a:latin typeface="CongressSansLightStd"/>
              </a:rPr>
              <a:t>In the same way, </a:t>
            </a:r>
            <a:r>
              <a:rPr lang="en-GB" b="1" dirty="0">
                <a:latin typeface="CongressSansLightStd"/>
              </a:rPr>
              <a:t>objectives can be </a:t>
            </a:r>
            <a:r>
              <a:rPr lang="en-GB" b="1" dirty="0" smtClean="0">
                <a:latin typeface="CongressSansLightStd"/>
              </a:rPr>
              <a:t>set </a:t>
            </a:r>
            <a:r>
              <a:rPr lang="en-GB" dirty="0" smtClean="0">
                <a:latin typeface="CongressSansLightStd"/>
              </a:rPr>
              <a:t>for </a:t>
            </a:r>
            <a:r>
              <a:rPr lang="en-GB" dirty="0">
                <a:latin typeface="CongressSansLightStd"/>
              </a:rPr>
              <a:t>the team and the business.</a:t>
            </a:r>
          </a:p>
          <a:p>
            <a:r>
              <a:rPr lang="en-GB" b="1" dirty="0">
                <a:latin typeface="CongressSansLightStd"/>
              </a:rPr>
              <a:t>The performance </a:t>
            </a:r>
            <a:r>
              <a:rPr lang="en-GB" dirty="0">
                <a:latin typeface="CongressSansLightStd"/>
              </a:rPr>
              <a:t>of </a:t>
            </a:r>
            <a:r>
              <a:rPr lang="en-GB" dirty="0" smtClean="0">
                <a:latin typeface="CongressSansLightStd"/>
              </a:rPr>
              <a:t>individuals and </a:t>
            </a:r>
            <a:r>
              <a:rPr lang="en-GB" dirty="0">
                <a:latin typeface="CongressSansLightStd"/>
              </a:rPr>
              <a:t>teams against objectives can </a:t>
            </a:r>
            <a:r>
              <a:rPr lang="en-GB" dirty="0" smtClean="0">
                <a:latin typeface="CongressSansLightStd"/>
              </a:rPr>
              <a:t>be measured </a:t>
            </a:r>
            <a:r>
              <a:rPr lang="en-GB" dirty="0">
                <a:latin typeface="CongressSansLightStd"/>
              </a:rPr>
              <a:t>and evaluated by </a:t>
            </a:r>
            <a:r>
              <a:rPr lang="en-GB" dirty="0" smtClean="0">
                <a:latin typeface="CongressSansLightStd"/>
              </a:rPr>
              <a:t>reviewing targets</a:t>
            </a:r>
            <a:r>
              <a:rPr lang="en-GB" dirty="0">
                <a:latin typeface="CongressSansLightStd"/>
              </a:rPr>
              <a:t>, monitoring key </a:t>
            </a:r>
            <a:r>
              <a:rPr lang="en-GB" dirty="0" smtClean="0">
                <a:latin typeface="CongressSansLightStd"/>
              </a:rPr>
              <a:t>performance indicators</a:t>
            </a:r>
            <a:r>
              <a:rPr lang="en-GB" dirty="0">
                <a:latin typeface="CongressSansLightStd"/>
              </a:rPr>
              <a:t>, confirming </a:t>
            </a:r>
            <a:r>
              <a:rPr lang="en-GB" dirty="0" smtClean="0">
                <a:latin typeface="CongressSansLightStd"/>
              </a:rPr>
              <a:t>standards and </a:t>
            </a:r>
            <a:r>
              <a:rPr lang="en-GB" dirty="0">
                <a:latin typeface="CongressSansLightStd"/>
              </a:rPr>
              <a:t>giving </a:t>
            </a:r>
            <a:r>
              <a:rPr lang="en-GB" b="1" dirty="0">
                <a:latin typeface="CongressSansLightStd"/>
              </a:rPr>
              <a:t>constructive feedback</a:t>
            </a:r>
            <a:r>
              <a:rPr lang="en-GB" dirty="0">
                <a:latin typeface="CongressSansLightStd"/>
              </a:rPr>
              <a:t>.</a:t>
            </a:r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61248"/>
            <a:ext cx="1366069" cy="1086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8378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06090"/>
          </a:xfrm>
        </p:spPr>
        <p:txBody>
          <a:bodyPr/>
          <a:lstStyle/>
          <a:p>
            <a:r>
              <a:rPr lang="en-GB" sz="2800" b="1" dirty="0">
                <a:solidFill>
                  <a:srgbClr val="F3C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Employment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08720"/>
            <a:ext cx="7772400" cy="4425281"/>
          </a:xfrm>
        </p:spPr>
        <p:txBody>
          <a:bodyPr>
            <a:normAutofit lnSpcReduction="10000"/>
          </a:bodyPr>
          <a:lstStyle/>
          <a:p>
            <a:r>
              <a:rPr lang="en-GB" b="1" dirty="0">
                <a:latin typeface="CongressSansLightStd"/>
              </a:rPr>
              <a:t>Employment legislation </a:t>
            </a:r>
            <a:r>
              <a:rPr lang="en-GB" dirty="0">
                <a:latin typeface="CongressSansLightStd"/>
              </a:rPr>
              <a:t>is </a:t>
            </a:r>
            <a:r>
              <a:rPr lang="en-GB" dirty="0" smtClean="0">
                <a:latin typeface="CongressSansLightStd"/>
              </a:rPr>
              <a:t>determined by </a:t>
            </a:r>
            <a:r>
              <a:rPr lang="en-GB" dirty="0">
                <a:latin typeface="CongressSansLightStd"/>
              </a:rPr>
              <a:t>parliament in conjunction with </a:t>
            </a:r>
            <a:r>
              <a:rPr lang="en-GB" dirty="0" smtClean="0">
                <a:latin typeface="CongressSansLightStd"/>
              </a:rPr>
              <a:t>the </a:t>
            </a:r>
            <a:r>
              <a:rPr lang="en-GB" b="1" dirty="0" smtClean="0">
                <a:latin typeface="CongressSansLightStd"/>
              </a:rPr>
              <a:t>European </a:t>
            </a:r>
            <a:r>
              <a:rPr lang="en-GB" b="1" dirty="0">
                <a:latin typeface="CongressSansLightStd"/>
              </a:rPr>
              <a:t>Union</a:t>
            </a:r>
            <a:r>
              <a:rPr lang="en-GB" dirty="0">
                <a:latin typeface="CongressSansLightStd"/>
              </a:rPr>
              <a:t>. </a:t>
            </a:r>
            <a:endParaRPr lang="en-GB" dirty="0" smtClean="0">
              <a:latin typeface="CongressSansLightStd"/>
            </a:endParaRPr>
          </a:p>
          <a:p>
            <a:r>
              <a:rPr lang="en-GB" b="1" dirty="0" smtClean="0">
                <a:latin typeface="CongressSansLightStd"/>
              </a:rPr>
              <a:t>The </a:t>
            </a:r>
            <a:r>
              <a:rPr lang="en-GB" b="1" dirty="0">
                <a:latin typeface="CongressSansLightStd"/>
              </a:rPr>
              <a:t>retail </a:t>
            </a:r>
            <a:r>
              <a:rPr lang="en-GB" b="1" dirty="0" smtClean="0">
                <a:latin typeface="CongressSansLightStd"/>
              </a:rPr>
              <a:t>industry</a:t>
            </a:r>
            <a:r>
              <a:rPr lang="en-GB" dirty="0" smtClean="0">
                <a:latin typeface="CongressSansLightStd"/>
              </a:rPr>
              <a:t>, individual </a:t>
            </a:r>
            <a:r>
              <a:rPr lang="en-GB" dirty="0">
                <a:latin typeface="CongressSansLightStd"/>
              </a:rPr>
              <a:t>retailers and employees </a:t>
            </a:r>
            <a:r>
              <a:rPr lang="en-GB" dirty="0" smtClean="0">
                <a:latin typeface="CongressSansLightStd"/>
              </a:rPr>
              <a:t>benefit from </a:t>
            </a:r>
            <a:r>
              <a:rPr lang="en-GB" dirty="0">
                <a:latin typeface="CongressSansLightStd"/>
              </a:rPr>
              <a:t>employment legislation </a:t>
            </a:r>
            <a:r>
              <a:rPr lang="en-GB" dirty="0" smtClean="0">
                <a:latin typeface="CongressSansLightStd"/>
              </a:rPr>
              <a:t>which encourages </a:t>
            </a:r>
            <a:r>
              <a:rPr lang="en-GB" dirty="0">
                <a:latin typeface="CongressSansLightStd"/>
              </a:rPr>
              <a:t>the employment of a </a:t>
            </a:r>
            <a:r>
              <a:rPr lang="en-GB" b="1" dirty="0" smtClean="0">
                <a:latin typeface="CongressSansLightStd"/>
              </a:rPr>
              <a:t>diverse workforce </a:t>
            </a:r>
            <a:r>
              <a:rPr lang="en-GB" dirty="0">
                <a:latin typeface="CongressSansLightStd"/>
              </a:rPr>
              <a:t>which mirrors the needs </a:t>
            </a:r>
            <a:r>
              <a:rPr lang="en-GB" dirty="0" smtClean="0">
                <a:latin typeface="CongressSansLightStd"/>
              </a:rPr>
              <a:t>of customers</a:t>
            </a:r>
            <a:r>
              <a:rPr lang="en-GB" dirty="0">
                <a:latin typeface="CongressSansLightStd"/>
              </a:rPr>
              <a:t>. </a:t>
            </a:r>
            <a:endParaRPr lang="en-GB" dirty="0" smtClean="0">
              <a:latin typeface="CongressSansLightStd"/>
            </a:endParaRPr>
          </a:p>
          <a:p>
            <a:r>
              <a:rPr lang="en-GB" b="1" dirty="0" smtClean="0">
                <a:latin typeface="CongressSansLightStd"/>
              </a:rPr>
              <a:t>Colleagues </a:t>
            </a:r>
            <a:r>
              <a:rPr lang="en-GB" b="1" dirty="0">
                <a:latin typeface="CongressSansLightStd"/>
              </a:rPr>
              <a:t>who feel </a:t>
            </a:r>
            <a:r>
              <a:rPr lang="en-GB" b="1" dirty="0" smtClean="0">
                <a:latin typeface="CongressSansLightStd"/>
              </a:rPr>
              <a:t>valued </a:t>
            </a:r>
            <a:r>
              <a:rPr lang="en-GB" dirty="0" smtClean="0">
                <a:latin typeface="CongressSansLightStd"/>
              </a:rPr>
              <a:t>and </a:t>
            </a:r>
            <a:r>
              <a:rPr lang="en-GB" dirty="0">
                <a:latin typeface="CongressSansLightStd"/>
              </a:rPr>
              <a:t>respected will perform to </a:t>
            </a:r>
            <a:r>
              <a:rPr lang="en-GB" dirty="0" smtClean="0">
                <a:latin typeface="CongressSansLightStd"/>
              </a:rPr>
              <a:t>their maximum </a:t>
            </a:r>
            <a:r>
              <a:rPr lang="en-GB" dirty="0">
                <a:latin typeface="CongressSansLightStd"/>
              </a:rPr>
              <a:t>capabilities.</a:t>
            </a:r>
          </a:p>
          <a:p>
            <a:r>
              <a:rPr lang="en-GB" b="1" dirty="0" smtClean="0">
                <a:latin typeface="CongressSansLightStd"/>
              </a:rPr>
              <a:t>In addition </a:t>
            </a:r>
            <a:r>
              <a:rPr lang="en-GB" dirty="0" smtClean="0">
                <a:latin typeface="CongressSansLightStd"/>
              </a:rPr>
              <a:t>to </a:t>
            </a:r>
            <a:r>
              <a:rPr lang="en-GB" dirty="0">
                <a:latin typeface="CongressSansLightStd"/>
              </a:rPr>
              <a:t>the legislation listed in </a:t>
            </a:r>
            <a:r>
              <a:rPr lang="en-GB" dirty="0" smtClean="0">
                <a:latin typeface="CongressSansLightStd"/>
              </a:rPr>
              <a:t>the section </a:t>
            </a:r>
            <a:r>
              <a:rPr lang="en-GB" dirty="0">
                <a:latin typeface="CongressSansLightStd"/>
              </a:rPr>
              <a:t>on </a:t>
            </a:r>
            <a:r>
              <a:rPr lang="en-GB" b="1" dirty="0">
                <a:latin typeface="CongressSansStd-Bold"/>
              </a:rPr>
              <a:t>recruitment</a:t>
            </a:r>
            <a:r>
              <a:rPr lang="en-GB" dirty="0">
                <a:latin typeface="CongressSansLightStd"/>
              </a:rPr>
              <a:t>, retail </a:t>
            </a:r>
            <a:r>
              <a:rPr lang="en-GB" dirty="0" smtClean="0">
                <a:latin typeface="CongressSansLightStd"/>
              </a:rPr>
              <a:t>businesses are </a:t>
            </a:r>
            <a:r>
              <a:rPr lang="en-GB" dirty="0">
                <a:latin typeface="CongressSansLightStd"/>
              </a:rPr>
              <a:t>subject to the </a:t>
            </a:r>
            <a:r>
              <a:rPr lang="en-GB" b="1" dirty="0">
                <a:latin typeface="CongressSansStd-Bold"/>
                <a:hlinkClick r:id="rId2"/>
              </a:rPr>
              <a:t>Employment </a:t>
            </a:r>
            <a:r>
              <a:rPr lang="en-GB" b="1" dirty="0" smtClean="0">
                <a:latin typeface="CongressSansStd-Bold"/>
                <a:hlinkClick r:id="rId2"/>
              </a:rPr>
              <a:t>Rights Act </a:t>
            </a:r>
            <a:r>
              <a:rPr lang="en-GB" dirty="0">
                <a:latin typeface="CongressSansLightStd"/>
              </a:rPr>
              <a:t>which provides contractual </a:t>
            </a:r>
            <a:r>
              <a:rPr lang="en-GB" dirty="0" smtClean="0">
                <a:latin typeface="CongressSansLightStd"/>
              </a:rPr>
              <a:t>rights for </a:t>
            </a:r>
            <a:r>
              <a:rPr lang="en-GB" dirty="0">
                <a:latin typeface="CongressSansLightStd"/>
              </a:rPr>
              <a:t>employees; the </a:t>
            </a:r>
            <a:r>
              <a:rPr lang="en-GB" b="1" dirty="0">
                <a:latin typeface="CongressSansStd-Bold"/>
              </a:rPr>
              <a:t>National </a:t>
            </a:r>
            <a:r>
              <a:rPr lang="en-GB" b="1" dirty="0" smtClean="0">
                <a:latin typeface="CongressSansStd-Bold"/>
                <a:hlinkClick r:id="rId3"/>
              </a:rPr>
              <a:t>Minimum Wage </a:t>
            </a:r>
            <a:r>
              <a:rPr lang="en-GB" b="1" dirty="0">
                <a:latin typeface="CongressSansStd-Bold"/>
                <a:hlinkClick r:id="rId3"/>
              </a:rPr>
              <a:t>Act </a:t>
            </a:r>
            <a:r>
              <a:rPr lang="en-GB" dirty="0">
                <a:latin typeface="CongressSansLightStd"/>
              </a:rPr>
              <a:t>which sets a minimum </a:t>
            </a:r>
            <a:r>
              <a:rPr lang="en-GB" dirty="0" smtClean="0">
                <a:latin typeface="CongressSansLightStd"/>
              </a:rPr>
              <a:t>wage depending </a:t>
            </a:r>
            <a:r>
              <a:rPr lang="en-GB" dirty="0">
                <a:latin typeface="CongressSansLightStd"/>
              </a:rPr>
              <a:t>on the employee’s age </a:t>
            </a:r>
            <a:r>
              <a:rPr lang="en-GB" dirty="0" smtClean="0">
                <a:latin typeface="CongressSansLightStd"/>
              </a:rPr>
              <a:t>and the </a:t>
            </a:r>
            <a:r>
              <a:rPr lang="en-GB" b="1" dirty="0">
                <a:latin typeface="CongressSansStd-Bold"/>
              </a:rPr>
              <a:t>Employment Relations Act </a:t>
            </a:r>
            <a:r>
              <a:rPr lang="en-GB" dirty="0" smtClean="0">
                <a:latin typeface="CongressSansLightStd"/>
              </a:rPr>
              <a:t>which requires </a:t>
            </a:r>
            <a:r>
              <a:rPr lang="en-GB" dirty="0">
                <a:latin typeface="CongressSansLightStd"/>
              </a:rPr>
              <a:t>the recognition of trade </a:t>
            </a:r>
            <a:r>
              <a:rPr lang="en-GB" dirty="0" smtClean="0">
                <a:latin typeface="CongressSansLightStd"/>
              </a:rPr>
              <a:t>unions where </a:t>
            </a:r>
            <a:r>
              <a:rPr lang="en-GB" dirty="0">
                <a:latin typeface="CongressSansLightStd"/>
              </a:rPr>
              <a:t>employees vote in favour</a:t>
            </a:r>
            <a:r>
              <a:rPr lang="en-GB" dirty="0" smtClean="0">
                <a:latin typeface="CongressSansLightStd"/>
              </a:rPr>
              <a:t>.</a:t>
            </a:r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50" y="5661248"/>
            <a:ext cx="886058" cy="1114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3137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06090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F3C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Employment law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08720"/>
            <a:ext cx="7772400" cy="4425281"/>
          </a:xfrm>
        </p:spPr>
        <p:txBody>
          <a:bodyPr>
            <a:normAutofit/>
          </a:bodyPr>
          <a:lstStyle/>
          <a:p>
            <a:r>
              <a:rPr lang="en-GB" b="1" dirty="0">
                <a:latin typeface="CongressSansLightStd"/>
              </a:rPr>
              <a:t>Penalties for failure to comply </a:t>
            </a:r>
            <a:r>
              <a:rPr lang="en-GB" dirty="0" smtClean="0">
                <a:latin typeface="CongressSansLightStd"/>
              </a:rPr>
              <a:t>with employment </a:t>
            </a:r>
            <a:r>
              <a:rPr lang="en-GB" dirty="0">
                <a:latin typeface="CongressSansLightStd"/>
              </a:rPr>
              <a:t>legislation can </a:t>
            </a:r>
            <a:r>
              <a:rPr lang="en-GB" dirty="0" smtClean="0">
                <a:latin typeface="CongressSansLightStd"/>
              </a:rPr>
              <a:t>include fines</a:t>
            </a:r>
            <a:r>
              <a:rPr lang="en-GB" dirty="0">
                <a:latin typeface="CongressSansLightStd"/>
              </a:rPr>
              <a:t>, closure of the business </a:t>
            </a:r>
            <a:r>
              <a:rPr lang="en-GB" dirty="0" smtClean="0">
                <a:latin typeface="CongressSansLightStd"/>
              </a:rPr>
              <a:t>and imprisonment</a:t>
            </a:r>
            <a:r>
              <a:rPr lang="en-GB" dirty="0">
                <a:latin typeface="CongressSansLightStd"/>
              </a:rPr>
              <a:t>. </a:t>
            </a:r>
            <a:endParaRPr lang="en-GB" dirty="0" smtClean="0">
              <a:latin typeface="CongressSansLightStd"/>
            </a:endParaRPr>
          </a:p>
          <a:p>
            <a:r>
              <a:rPr lang="en-GB" b="1" dirty="0" smtClean="0">
                <a:latin typeface="CongressSansLightStd"/>
              </a:rPr>
              <a:t>Information </a:t>
            </a:r>
            <a:r>
              <a:rPr lang="en-GB" b="1" dirty="0">
                <a:latin typeface="CongressSansLightStd"/>
              </a:rPr>
              <a:t>on </a:t>
            </a:r>
            <a:r>
              <a:rPr lang="en-GB" b="1" dirty="0" smtClean="0">
                <a:latin typeface="CongressSansLightStd"/>
              </a:rPr>
              <a:t>possible breaches </a:t>
            </a:r>
            <a:r>
              <a:rPr lang="en-GB" b="1" dirty="0">
                <a:latin typeface="CongressSansLightStd"/>
              </a:rPr>
              <a:t>of legislation </a:t>
            </a:r>
            <a:r>
              <a:rPr lang="en-GB" dirty="0">
                <a:latin typeface="CongressSansLightStd"/>
              </a:rPr>
              <a:t>can be found </a:t>
            </a:r>
            <a:r>
              <a:rPr lang="en-GB" dirty="0" smtClean="0">
                <a:latin typeface="CongressSansLightStd"/>
              </a:rPr>
              <a:t>on the </a:t>
            </a:r>
            <a:r>
              <a:rPr lang="en-GB" dirty="0">
                <a:latin typeface="CongressSansLightStd"/>
              </a:rPr>
              <a:t>internet, on the intranet, from </a:t>
            </a:r>
            <a:r>
              <a:rPr lang="en-GB" dirty="0" smtClean="0">
                <a:latin typeface="CongressSansLightStd"/>
              </a:rPr>
              <a:t>the HR </a:t>
            </a:r>
            <a:r>
              <a:rPr lang="en-GB" dirty="0">
                <a:latin typeface="CongressSansLightStd"/>
              </a:rPr>
              <a:t>department, from public </a:t>
            </a:r>
            <a:r>
              <a:rPr lang="en-GB" dirty="0" smtClean="0">
                <a:latin typeface="CongressSansLightStd"/>
              </a:rPr>
              <a:t>libraries, from </a:t>
            </a:r>
            <a:r>
              <a:rPr lang="en-GB" dirty="0">
                <a:latin typeface="CongressSansLightStd"/>
              </a:rPr>
              <a:t>trade unions, from </a:t>
            </a:r>
            <a:r>
              <a:rPr lang="en-GB" dirty="0" smtClean="0">
                <a:latin typeface="CongressSansLightStd"/>
              </a:rPr>
              <a:t>professional bodies</a:t>
            </a:r>
            <a:r>
              <a:rPr lang="en-GB" dirty="0">
                <a:latin typeface="CongressSansLightStd"/>
              </a:rPr>
              <a:t>, from solicitors, from the </a:t>
            </a:r>
            <a:r>
              <a:rPr lang="en-GB" b="1" dirty="0" smtClean="0">
                <a:latin typeface="CongressSansLightStd"/>
              </a:rPr>
              <a:t>Advisory Conciliation </a:t>
            </a:r>
            <a:r>
              <a:rPr lang="en-GB" b="1" dirty="0">
                <a:latin typeface="CongressSansLightStd"/>
              </a:rPr>
              <a:t>and Arbitration </a:t>
            </a:r>
            <a:r>
              <a:rPr lang="en-GB" b="1" dirty="0" smtClean="0">
                <a:latin typeface="CongressSansLightStd"/>
              </a:rPr>
              <a:t>Service </a:t>
            </a:r>
            <a:r>
              <a:rPr lang="en-GB" b="1" dirty="0" smtClean="0">
                <a:latin typeface="CongressSansLightStd"/>
                <a:hlinkClick r:id="rId2"/>
              </a:rPr>
              <a:t>(ACAS</a:t>
            </a:r>
            <a:r>
              <a:rPr lang="en-GB" b="1" dirty="0">
                <a:latin typeface="CongressSansLightStd"/>
                <a:hlinkClick r:id="rId2"/>
              </a:rPr>
              <a:t>)</a:t>
            </a:r>
            <a:r>
              <a:rPr lang="en-GB" dirty="0">
                <a:latin typeface="CongressSansLightStd"/>
                <a:hlinkClick r:id="rId2"/>
              </a:rPr>
              <a:t> </a:t>
            </a:r>
            <a:r>
              <a:rPr lang="en-GB" dirty="0">
                <a:latin typeface="CongressSansLightStd"/>
              </a:rPr>
              <a:t>and from the </a:t>
            </a:r>
            <a:r>
              <a:rPr lang="en-GB" b="1" dirty="0">
                <a:latin typeface="CongressSansLightStd"/>
              </a:rPr>
              <a:t>Citizens </a:t>
            </a:r>
            <a:r>
              <a:rPr lang="en-GB" b="1" dirty="0" smtClean="0">
                <a:latin typeface="CongressSansLightStd"/>
              </a:rPr>
              <a:t>Advice Bureau </a:t>
            </a:r>
            <a:r>
              <a:rPr lang="en-GB" b="1" dirty="0">
                <a:latin typeface="CongressSansLightStd"/>
                <a:hlinkClick r:id="rId3"/>
              </a:rPr>
              <a:t>(CAB).</a:t>
            </a:r>
            <a:endParaRPr lang="en-GB" b="1" dirty="0">
              <a:latin typeface="CongressSansLightStd"/>
            </a:endParaRPr>
          </a:p>
          <a:p>
            <a:r>
              <a:rPr lang="en-GB" b="1" dirty="0">
                <a:latin typeface="CongressSansLightStd"/>
              </a:rPr>
              <a:t>Individuals are protected </a:t>
            </a:r>
            <a:r>
              <a:rPr lang="en-GB" b="1" dirty="0" smtClean="0">
                <a:latin typeface="CongressSansLightStd"/>
              </a:rPr>
              <a:t>under </a:t>
            </a:r>
            <a:r>
              <a:rPr lang="en-GB" b="1" dirty="0" smtClean="0">
                <a:latin typeface="CongressSansLightStd"/>
                <a:hlinkClick r:id="rId4"/>
              </a:rPr>
              <a:t>equality </a:t>
            </a:r>
            <a:r>
              <a:rPr lang="en-GB" b="1" dirty="0">
                <a:latin typeface="CongressSansLightStd"/>
                <a:hlinkClick r:id="rId4"/>
              </a:rPr>
              <a:t>and diversity</a:t>
            </a:r>
            <a:r>
              <a:rPr lang="en-GB" b="1" dirty="0">
                <a:latin typeface="CongressSansLightStd"/>
              </a:rPr>
              <a:t> </a:t>
            </a:r>
            <a:r>
              <a:rPr lang="en-GB" dirty="0">
                <a:latin typeface="CongressSansLightStd"/>
              </a:rPr>
              <a:t>legislation </a:t>
            </a:r>
            <a:r>
              <a:rPr lang="en-GB" dirty="0" smtClean="0">
                <a:latin typeface="CongressSansLightStd"/>
              </a:rPr>
              <a:t>and anti-discrimination </a:t>
            </a:r>
            <a:r>
              <a:rPr lang="en-GB" dirty="0">
                <a:latin typeface="CongressSansLightStd"/>
              </a:rPr>
              <a:t>practice </a:t>
            </a:r>
            <a:r>
              <a:rPr lang="en-GB" dirty="0" smtClean="0">
                <a:latin typeface="CongressSansLightStd"/>
              </a:rPr>
              <a:t>from being </a:t>
            </a:r>
            <a:r>
              <a:rPr lang="en-GB" dirty="0">
                <a:latin typeface="CongressSansLightStd"/>
              </a:rPr>
              <a:t>treated unfairly and from </a:t>
            </a:r>
            <a:r>
              <a:rPr lang="en-GB" dirty="0" smtClean="0">
                <a:latin typeface="CongressSansLightStd"/>
              </a:rPr>
              <a:t>being discriminated </a:t>
            </a:r>
            <a:r>
              <a:rPr lang="en-GB" dirty="0">
                <a:latin typeface="CongressSansLightStd"/>
              </a:rPr>
              <a:t>against. </a:t>
            </a:r>
            <a:endParaRPr lang="en-GB" dirty="0" smtClean="0">
              <a:latin typeface="CongressSansLightStd"/>
            </a:endParaRPr>
          </a:p>
          <a:p>
            <a:r>
              <a:rPr lang="en-GB" b="1" dirty="0" smtClean="0">
                <a:latin typeface="CongressSansLightStd"/>
              </a:rPr>
              <a:t>Individuals </a:t>
            </a:r>
            <a:r>
              <a:rPr lang="en-GB" b="1" dirty="0">
                <a:latin typeface="CongressSansLightStd"/>
              </a:rPr>
              <a:t>are </a:t>
            </a:r>
            <a:r>
              <a:rPr lang="en-GB" b="1" dirty="0" smtClean="0">
                <a:latin typeface="CongressSansLightStd"/>
              </a:rPr>
              <a:t>also liable </a:t>
            </a:r>
            <a:r>
              <a:rPr lang="en-GB" b="1" dirty="0">
                <a:latin typeface="CongressSansLightStd"/>
              </a:rPr>
              <a:t>to prosecution </a:t>
            </a:r>
            <a:r>
              <a:rPr lang="en-GB" dirty="0">
                <a:latin typeface="CongressSansLightStd"/>
              </a:rPr>
              <a:t>if they treat </a:t>
            </a:r>
            <a:r>
              <a:rPr lang="en-GB" dirty="0" smtClean="0">
                <a:latin typeface="CongressSansLightStd"/>
              </a:rPr>
              <a:t>others unfairly </a:t>
            </a:r>
            <a:r>
              <a:rPr lang="en-GB" dirty="0">
                <a:latin typeface="CongressSansLightStd"/>
              </a:rPr>
              <a:t>or discriminate against them.</a:t>
            </a:r>
            <a:endParaRPr lang="en-GB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33648"/>
            <a:ext cx="950590" cy="1203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9204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0609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3C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THE END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4353273"/>
          </a:xfrm>
        </p:spPr>
        <p:txBody>
          <a:bodyPr/>
          <a:lstStyle/>
          <a:p>
            <a:r>
              <a:rPr lang="en-GB" dirty="0" smtClean="0"/>
              <a:t>Thank you and good luck</a:t>
            </a:r>
            <a:endParaRPr lang="en-GB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33322"/>
            <a:ext cx="5245333" cy="384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4387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b="1" u="sng" dirty="0" smtClean="0">
                <a:solidFill>
                  <a:srgbClr val="F3C500"/>
                </a:solidFill>
                <a:latin typeface="Gotham-Black"/>
              </a:rPr>
              <a:t>Understanding </a:t>
            </a:r>
            <a:r>
              <a:rPr lang="en-GB" sz="2400" b="1" u="sng" dirty="0">
                <a:solidFill>
                  <a:srgbClr val="F3C500"/>
                </a:solidFill>
                <a:latin typeface="Gotham-Black"/>
              </a:rPr>
              <a:t>the development</a:t>
            </a:r>
            <a:br>
              <a:rPr lang="en-GB" sz="2400" b="1" u="sng" dirty="0">
                <a:solidFill>
                  <a:srgbClr val="F3C500"/>
                </a:solidFill>
                <a:latin typeface="Gotham-Black"/>
              </a:rPr>
            </a:br>
            <a:r>
              <a:rPr lang="en-GB" sz="2400" b="1" u="sng" dirty="0">
                <a:solidFill>
                  <a:srgbClr val="F3C500"/>
                </a:solidFill>
                <a:latin typeface="Gotham-Black"/>
              </a:rPr>
              <a:t>of personal and team effectiveness in a retail business</a:t>
            </a:r>
            <a:endParaRPr lang="en-GB" sz="2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>
                <a:latin typeface="CongressSansLightStd"/>
              </a:rPr>
              <a:t>There are </a:t>
            </a:r>
            <a:r>
              <a:rPr lang="en-GB" b="1" dirty="0">
                <a:latin typeface="CongressSansStd-Bold"/>
              </a:rPr>
              <a:t>seven </a:t>
            </a:r>
            <a:r>
              <a:rPr lang="en-GB" dirty="0">
                <a:latin typeface="CongressSansLightStd"/>
              </a:rPr>
              <a:t>learning outcomes to this unit. The apprentice will be able to:</a:t>
            </a:r>
          </a:p>
          <a:p>
            <a:r>
              <a:rPr lang="en-GB" b="1" dirty="0">
                <a:latin typeface="CongressSansStd-Bold"/>
              </a:rPr>
              <a:t>1. </a:t>
            </a:r>
            <a:r>
              <a:rPr lang="en-GB" dirty="0">
                <a:latin typeface="CongressSansLightStd"/>
              </a:rPr>
              <a:t>Understand the recruitment process.</a:t>
            </a:r>
          </a:p>
          <a:p>
            <a:r>
              <a:rPr lang="en-GB" b="1" dirty="0">
                <a:latin typeface="CongressSansStd-Bold"/>
              </a:rPr>
              <a:t>2. </a:t>
            </a:r>
            <a:r>
              <a:rPr lang="en-GB" dirty="0">
                <a:latin typeface="CongressSansLightStd"/>
              </a:rPr>
              <a:t>Understand how individuals and teams are developed within a retail business.</a:t>
            </a:r>
          </a:p>
          <a:p>
            <a:r>
              <a:rPr lang="en-GB" b="1" dirty="0">
                <a:latin typeface="CongressSansStd-Bold"/>
              </a:rPr>
              <a:t>3. </a:t>
            </a:r>
            <a:r>
              <a:rPr lang="en-GB" dirty="0">
                <a:latin typeface="CongressSansLightStd"/>
              </a:rPr>
              <a:t>Understand effective communication within retail teams in retail business.</a:t>
            </a:r>
          </a:p>
          <a:p>
            <a:r>
              <a:rPr lang="en-GB" b="1" dirty="0">
                <a:latin typeface="CongressSansStd-Bold"/>
              </a:rPr>
              <a:t>4. </a:t>
            </a:r>
            <a:r>
              <a:rPr lang="en-GB" dirty="0">
                <a:latin typeface="CongressSansLightStd"/>
              </a:rPr>
              <a:t>Understand how conflict is resolved within teams in retail business.</a:t>
            </a:r>
          </a:p>
          <a:p>
            <a:r>
              <a:rPr lang="en-GB" b="1" dirty="0">
                <a:latin typeface="CongressSansStd-Bold"/>
              </a:rPr>
              <a:t>5. </a:t>
            </a:r>
            <a:r>
              <a:rPr lang="en-GB" dirty="0">
                <a:latin typeface="CongressSansLightStd"/>
              </a:rPr>
              <a:t>Understand the link between improved personal performance and improved</a:t>
            </a:r>
          </a:p>
          <a:p>
            <a:r>
              <a:rPr lang="en-GB" dirty="0">
                <a:latin typeface="CongressSansLightStd"/>
              </a:rPr>
              <a:t>business performance.</a:t>
            </a:r>
          </a:p>
          <a:p>
            <a:r>
              <a:rPr lang="en-GB" b="1" dirty="0">
                <a:latin typeface="CongressSansStd-Bold"/>
              </a:rPr>
              <a:t>6. </a:t>
            </a:r>
            <a:r>
              <a:rPr lang="en-GB" dirty="0">
                <a:latin typeface="CongressSansLightStd"/>
              </a:rPr>
              <a:t>Understand how to review the personal performance of retail team members.</a:t>
            </a:r>
          </a:p>
          <a:p>
            <a:r>
              <a:rPr lang="en-GB" b="1" dirty="0">
                <a:latin typeface="CongressSansStd-Bold"/>
              </a:rPr>
              <a:t>7. </a:t>
            </a:r>
            <a:r>
              <a:rPr lang="en-GB" dirty="0">
                <a:latin typeface="CongressSansLightStd"/>
              </a:rPr>
              <a:t>Understand the general principles of employment law.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61248"/>
            <a:ext cx="1071563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9139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50106"/>
          </a:xfrm>
        </p:spPr>
        <p:txBody>
          <a:bodyPr/>
          <a:lstStyle/>
          <a:p>
            <a:r>
              <a:rPr lang="en-GB" b="1" dirty="0">
                <a:solidFill>
                  <a:srgbClr val="F3C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Recruiting staff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4353273"/>
          </a:xfrm>
        </p:spPr>
        <p:txBody>
          <a:bodyPr>
            <a:normAutofit/>
          </a:bodyPr>
          <a:lstStyle/>
          <a:p>
            <a:r>
              <a:rPr lang="en-GB" dirty="0">
                <a:latin typeface="CongressSansLightStd"/>
              </a:rPr>
              <a:t>When recruiting staff there are six </a:t>
            </a:r>
            <a:r>
              <a:rPr lang="en-GB" dirty="0" smtClean="0">
                <a:latin typeface="CongressSansLightStd"/>
              </a:rPr>
              <a:t>key stages </a:t>
            </a:r>
            <a:r>
              <a:rPr lang="en-GB" dirty="0">
                <a:latin typeface="CongressSansLightStd"/>
              </a:rPr>
              <a:t>to go through:</a:t>
            </a:r>
          </a:p>
          <a:p>
            <a:r>
              <a:rPr lang="en-GB" dirty="0">
                <a:latin typeface="ZapfDingbatsITC"/>
              </a:rPr>
              <a:t>✓</a:t>
            </a:r>
            <a:r>
              <a:rPr lang="en-GB" dirty="0">
                <a:latin typeface="CongressSansLightStd"/>
              </a:rPr>
              <a:t>✓ </a:t>
            </a:r>
            <a:r>
              <a:rPr lang="en-GB" b="1" dirty="0">
                <a:latin typeface="CongressSansStd-Bold"/>
              </a:rPr>
              <a:t>Preparing a job description </a:t>
            </a:r>
            <a:r>
              <a:rPr lang="en-GB" dirty="0" smtClean="0">
                <a:latin typeface="CongressSansLightStd"/>
              </a:rPr>
              <a:t>which states </a:t>
            </a:r>
            <a:r>
              <a:rPr lang="en-GB" dirty="0">
                <a:latin typeface="CongressSansLightStd"/>
              </a:rPr>
              <a:t>roles and responsibilities</a:t>
            </a:r>
          </a:p>
          <a:p>
            <a:r>
              <a:rPr lang="en-GB" dirty="0">
                <a:latin typeface="ZapfDingbatsITC"/>
              </a:rPr>
              <a:t>✓</a:t>
            </a:r>
            <a:r>
              <a:rPr lang="en-GB" dirty="0">
                <a:latin typeface="CongressSansLightStd"/>
              </a:rPr>
              <a:t>✓ </a:t>
            </a:r>
            <a:r>
              <a:rPr lang="en-GB" b="1" dirty="0">
                <a:latin typeface="CongressSansStd-Bold"/>
              </a:rPr>
              <a:t>Preparing a </a:t>
            </a:r>
            <a:r>
              <a:rPr lang="en-GB" b="1" dirty="0" smtClean="0">
                <a:latin typeface="CongressSansStd-Bold"/>
              </a:rPr>
              <a:t>personal specification </a:t>
            </a:r>
            <a:r>
              <a:rPr lang="en-GB" dirty="0">
                <a:latin typeface="CongressSansLightStd"/>
              </a:rPr>
              <a:t>which states the </a:t>
            </a:r>
            <a:r>
              <a:rPr lang="en-GB" dirty="0" smtClean="0">
                <a:latin typeface="CongressSansLightStd"/>
              </a:rPr>
              <a:t>skills, characteristics </a:t>
            </a:r>
            <a:r>
              <a:rPr lang="en-GB" dirty="0">
                <a:latin typeface="CongressSansLightStd"/>
              </a:rPr>
              <a:t>and attributes needed</a:t>
            </a:r>
          </a:p>
          <a:p>
            <a:r>
              <a:rPr lang="en-GB" dirty="0">
                <a:latin typeface="ZapfDingbatsITC"/>
              </a:rPr>
              <a:t>✓</a:t>
            </a:r>
            <a:r>
              <a:rPr lang="en-GB" dirty="0">
                <a:latin typeface="CongressSansLightStd"/>
              </a:rPr>
              <a:t>✓ </a:t>
            </a:r>
            <a:r>
              <a:rPr lang="en-GB" b="1" dirty="0">
                <a:latin typeface="CongressSansStd-Bold"/>
              </a:rPr>
              <a:t>Advertising the post</a:t>
            </a:r>
            <a:r>
              <a:rPr lang="en-GB" dirty="0">
                <a:latin typeface="CongressSansLightStd"/>
              </a:rPr>
              <a:t>, which </a:t>
            </a:r>
            <a:r>
              <a:rPr lang="en-GB" dirty="0" smtClean="0">
                <a:latin typeface="CongressSansLightStd"/>
              </a:rPr>
              <a:t>may be </a:t>
            </a:r>
            <a:r>
              <a:rPr lang="en-GB" dirty="0">
                <a:latin typeface="CongressSansLightStd"/>
              </a:rPr>
              <a:t>done internally or externally</a:t>
            </a:r>
          </a:p>
          <a:p>
            <a:r>
              <a:rPr lang="en-GB" dirty="0">
                <a:latin typeface="ZapfDingbatsITC"/>
              </a:rPr>
              <a:t>✓</a:t>
            </a:r>
            <a:r>
              <a:rPr lang="en-GB" dirty="0">
                <a:latin typeface="CongressSansLightStd"/>
              </a:rPr>
              <a:t>✓ </a:t>
            </a:r>
            <a:r>
              <a:rPr lang="en-GB" b="1" dirty="0">
                <a:latin typeface="CongressSansStd-Bold"/>
              </a:rPr>
              <a:t>Short-listing candidates </a:t>
            </a:r>
            <a:r>
              <a:rPr lang="en-GB" dirty="0">
                <a:latin typeface="CongressSansLightStd"/>
              </a:rPr>
              <a:t>to </a:t>
            </a:r>
            <a:r>
              <a:rPr lang="en-GB" dirty="0" smtClean="0">
                <a:latin typeface="CongressSansLightStd"/>
              </a:rPr>
              <a:t>reduce the </a:t>
            </a:r>
            <a:r>
              <a:rPr lang="en-GB" dirty="0">
                <a:latin typeface="CongressSansLightStd"/>
              </a:rPr>
              <a:t>applicants to those who you </a:t>
            </a:r>
            <a:r>
              <a:rPr lang="en-GB" dirty="0" smtClean="0">
                <a:latin typeface="CongressSansLightStd"/>
              </a:rPr>
              <a:t>wish to </a:t>
            </a:r>
            <a:r>
              <a:rPr lang="en-GB" dirty="0">
                <a:latin typeface="CongressSansLightStd"/>
              </a:rPr>
              <a:t>interview</a:t>
            </a:r>
          </a:p>
          <a:p>
            <a:r>
              <a:rPr lang="en-GB" dirty="0">
                <a:latin typeface="ZapfDingbatsITC"/>
              </a:rPr>
              <a:t>✓</a:t>
            </a:r>
            <a:r>
              <a:rPr lang="en-GB" dirty="0">
                <a:latin typeface="CongressSansLightStd"/>
              </a:rPr>
              <a:t>✓ </a:t>
            </a:r>
            <a:r>
              <a:rPr lang="en-GB" b="1" dirty="0">
                <a:latin typeface="CongressSansStd-Bold"/>
              </a:rPr>
              <a:t>Interviewing </a:t>
            </a:r>
            <a:r>
              <a:rPr lang="en-GB" dirty="0">
                <a:latin typeface="CongressSansLightStd"/>
              </a:rPr>
              <a:t>the </a:t>
            </a:r>
            <a:r>
              <a:rPr lang="en-GB" dirty="0" smtClean="0">
                <a:latin typeface="CongressSansLightStd"/>
              </a:rPr>
              <a:t>selected candidates </a:t>
            </a:r>
            <a:r>
              <a:rPr lang="en-GB" dirty="0">
                <a:latin typeface="CongressSansLightStd"/>
              </a:rPr>
              <a:t>and selecting </a:t>
            </a:r>
            <a:r>
              <a:rPr lang="en-GB" dirty="0" err="1" smtClean="0">
                <a:latin typeface="CongressSansLightStd"/>
              </a:rPr>
              <a:t>thesuccessful</a:t>
            </a:r>
            <a:r>
              <a:rPr lang="en-GB" dirty="0" smtClean="0">
                <a:latin typeface="CongressSansLightStd"/>
              </a:rPr>
              <a:t> </a:t>
            </a:r>
            <a:r>
              <a:rPr lang="en-GB" dirty="0">
                <a:latin typeface="CongressSansLightStd"/>
              </a:rPr>
              <a:t>candidate</a:t>
            </a:r>
          </a:p>
          <a:p>
            <a:r>
              <a:rPr lang="en-GB" dirty="0">
                <a:latin typeface="ZapfDingbatsITC"/>
              </a:rPr>
              <a:t>✓</a:t>
            </a:r>
            <a:r>
              <a:rPr lang="en-GB" dirty="0">
                <a:latin typeface="CongressSansLightStd"/>
              </a:rPr>
              <a:t>✓ </a:t>
            </a:r>
            <a:r>
              <a:rPr lang="en-GB" b="1" dirty="0">
                <a:latin typeface="CongressSansStd-Bold"/>
              </a:rPr>
              <a:t>Offering the job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61248"/>
            <a:ext cx="104775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177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78098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F3C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Recruitment </a:t>
            </a:r>
            <a:r>
              <a:rPr lang="en-GB" sz="2800" b="1" dirty="0">
                <a:solidFill>
                  <a:srgbClr val="F3C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tools and </a:t>
            </a:r>
            <a:r>
              <a:rPr lang="en-GB" sz="2800" b="1" dirty="0" smtClean="0">
                <a:solidFill>
                  <a:srgbClr val="F3C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legislation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280920" cy="4237856"/>
          </a:xfrm>
        </p:spPr>
        <p:txBody>
          <a:bodyPr>
            <a:normAutofit/>
          </a:bodyPr>
          <a:lstStyle/>
          <a:p>
            <a:r>
              <a:rPr lang="en-GB" dirty="0">
                <a:latin typeface="CongressSansLightStd"/>
              </a:rPr>
              <a:t>Information that supports </a:t>
            </a:r>
            <a:r>
              <a:rPr lang="en-GB" dirty="0" smtClean="0">
                <a:latin typeface="CongressSansLightStd"/>
              </a:rPr>
              <a:t>recruitment decisions </a:t>
            </a:r>
            <a:r>
              <a:rPr lang="en-GB" dirty="0">
                <a:latin typeface="CongressSansLightStd"/>
              </a:rPr>
              <a:t>includes </a:t>
            </a:r>
            <a:r>
              <a:rPr lang="en-GB" b="1" i="1" dirty="0">
                <a:latin typeface="CongressSansStd-Bold"/>
              </a:rPr>
              <a:t>CVs</a:t>
            </a:r>
            <a:r>
              <a:rPr lang="en-GB" dirty="0">
                <a:latin typeface="CongressSansLightStd"/>
              </a:rPr>
              <a:t>, which tell </a:t>
            </a:r>
            <a:r>
              <a:rPr lang="en-GB" dirty="0" smtClean="0">
                <a:latin typeface="CongressSansLightStd"/>
              </a:rPr>
              <a:t>you about </a:t>
            </a:r>
            <a:r>
              <a:rPr lang="en-GB" dirty="0">
                <a:latin typeface="CongressSansLightStd"/>
              </a:rPr>
              <a:t>the candidate’s work </a:t>
            </a:r>
            <a:r>
              <a:rPr lang="en-GB" dirty="0" smtClean="0">
                <a:latin typeface="CongressSansLightStd"/>
              </a:rPr>
              <a:t>history, achievements </a:t>
            </a:r>
            <a:r>
              <a:rPr lang="en-GB" dirty="0">
                <a:latin typeface="CongressSansLightStd"/>
              </a:rPr>
              <a:t>and skills; </a:t>
            </a:r>
            <a:r>
              <a:rPr lang="en-GB" b="1" i="1" dirty="0" smtClean="0">
                <a:latin typeface="CongressSansStd-Bold"/>
              </a:rPr>
              <a:t>application forms</a:t>
            </a:r>
            <a:r>
              <a:rPr lang="en-GB" dirty="0">
                <a:latin typeface="CongressSansLightStd"/>
              </a:rPr>
              <a:t>, which enable you to formulate </a:t>
            </a:r>
            <a:r>
              <a:rPr lang="en-GB" dirty="0" smtClean="0">
                <a:latin typeface="CongressSansLightStd"/>
              </a:rPr>
              <a:t>the information </a:t>
            </a:r>
            <a:r>
              <a:rPr lang="en-GB" dirty="0">
                <a:latin typeface="CongressSansLightStd"/>
              </a:rPr>
              <a:t>to make it easier to </a:t>
            </a:r>
            <a:r>
              <a:rPr lang="en-GB" dirty="0" smtClean="0">
                <a:latin typeface="CongressSansLightStd"/>
              </a:rPr>
              <a:t>compare applicants</a:t>
            </a:r>
            <a:r>
              <a:rPr lang="en-GB" dirty="0">
                <a:latin typeface="CongressSansLightStd"/>
              </a:rPr>
              <a:t>; </a:t>
            </a:r>
            <a:r>
              <a:rPr lang="en-GB" b="1" dirty="0">
                <a:latin typeface="CongressSansStd-Bold"/>
              </a:rPr>
              <a:t>references </a:t>
            </a:r>
            <a:r>
              <a:rPr lang="en-GB" dirty="0">
                <a:latin typeface="CongressSansLightStd"/>
              </a:rPr>
              <a:t>which </a:t>
            </a:r>
            <a:r>
              <a:rPr lang="en-GB" dirty="0" smtClean="0">
                <a:latin typeface="CongressSansLightStd"/>
              </a:rPr>
              <a:t>support the </a:t>
            </a:r>
            <a:r>
              <a:rPr lang="en-GB" dirty="0">
                <a:latin typeface="CongressSansLightStd"/>
              </a:rPr>
              <a:t>application with </a:t>
            </a:r>
            <a:r>
              <a:rPr lang="en-GB" b="1" i="1" dirty="0" smtClean="0">
                <a:latin typeface="CongressSansStd-Bold"/>
              </a:rPr>
              <a:t>testimonials</a:t>
            </a:r>
            <a:r>
              <a:rPr lang="en-GB" b="1" dirty="0" smtClean="0">
                <a:latin typeface="CongressSansStd-Bold"/>
              </a:rPr>
              <a:t> </a:t>
            </a:r>
            <a:r>
              <a:rPr lang="en-GB" dirty="0" smtClean="0">
                <a:latin typeface="CongressSansLightStd"/>
              </a:rPr>
              <a:t>from </a:t>
            </a:r>
            <a:r>
              <a:rPr lang="en-GB" dirty="0">
                <a:latin typeface="CongressSansLightStd"/>
              </a:rPr>
              <a:t>previous employers or </a:t>
            </a:r>
            <a:r>
              <a:rPr lang="en-GB" dirty="0" smtClean="0">
                <a:latin typeface="CongressSansLightStd"/>
              </a:rPr>
              <a:t>character witnesses</a:t>
            </a:r>
            <a:r>
              <a:rPr lang="en-GB" dirty="0">
                <a:latin typeface="CongressSansLightStd"/>
              </a:rPr>
              <a:t>; </a:t>
            </a:r>
            <a:r>
              <a:rPr lang="en-GB" b="1" dirty="0">
                <a:latin typeface="CongressSansStd-Bold"/>
              </a:rPr>
              <a:t>psychometric testing </a:t>
            </a:r>
            <a:r>
              <a:rPr lang="en-GB" dirty="0" smtClean="0">
                <a:latin typeface="CongressSansLightStd"/>
              </a:rPr>
              <a:t>which measures </a:t>
            </a:r>
            <a:r>
              <a:rPr lang="en-GB" dirty="0">
                <a:latin typeface="CongressSansLightStd"/>
              </a:rPr>
              <a:t>aptitudes, personality </a:t>
            </a:r>
            <a:r>
              <a:rPr lang="en-GB" dirty="0" smtClean="0">
                <a:latin typeface="CongressSansLightStd"/>
              </a:rPr>
              <a:t>and motivation</a:t>
            </a:r>
            <a:r>
              <a:rPr lang="en-GB" dirty="0">
                <a:latin typeface="CongressSansLightStd"/>
              </a:rPr>
              <a:t>. </a:t>
            </a:r>
            <a:endParaRPr lang="en-GB" dirty="0" smtClean="0">
              <a:latin typeface="CongressSansLightStd"/>
            </a:endParaRPr>
          </a:p>
          <a:p>
            <a:r>
              <a:rPr lang="en-GB" dirty="0" smtClean="0">
                <a:latin typeface="CongressSansLightStd"/>
              </a:rPr>
              <a:t>Also </a:t>
            </a:r>
            <a:r>
              <a:rPr lang="en-GB" b="1" i="1" dirty="0">
                <a:latin typeface="CongressSansStd-Bold"/>
              </a:rPr>
              <a:t>skills </a:t>
            </a:r>
            <a:r>
              <a:rPr lang="en-GB" b="1" i="1" dirty="0" smtClean="0">
                <a:latin typeface="CongressSansStd-Bold"/>
              </a:rPr>
              <a:t>assessments </a:t>
            </a:r>
            <a:r>
              <a:rPr lang="en-GB" dirty="0" smtClean="0">
                <a:latin typeface="CongressSansLightStd"/>
              </a:rPr>
              <a:t>and </a:t>
            </a:r>
            <a:r>
              <a:rPr lang="en-GB" dirty="0">
                <a:latin typeface="CongressSansLightStd"/>
              </a:rPr>
              <a:t>exercises carried out by </a:t>
            </a:r>
            <a:r>
              <a:rPr lang="en-GB" dirty="0" smtClean="0">
                <a:latin typeface="CongressSansLightStd"/>
              </a:rPr>
              <a:t>the applicant</a:t>
            </a:r>
            <a:r>
              <a:rPr lang="en-GB" dirty="0">
                <a:latin typeface="CongressSansLightStd"/>
              </a:rPr>
              <a:t>, for instance problem </a:t>
            </a:r>
            <a:r>
              <a:rPr lang="en-GB" dirty="0" smtClean="0">
                <a:latin typeface="CongressSansLightStd"/>
              </a:rPr>
              <a:t>solving or </a:t>
            </a:r>
            <a:r>
              <a:rPr lang="en-GB" dirty="0">
                <a:latin typeface="CongressSansLightStd"/>
              </a:rPr>
              <a:t>cash handling.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810748"/>
            <a:ext cx="2036672" cy="825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5344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06090"/>
          </a:xfrm>
        </p:spPr>
        <p:txBody>
          <a:bodyPr/>
          <a:lstStyle/>
          <a:p>
            <a:r>
              <a:rPr lang="en-GB" sz="2800" b="1" dirty="0">
                <a:solidFill>
                  <a:srgbClr val="F3C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Recruitment tools and legislation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4425281"/>
          </a:xfrm>
        </p:spPr>
        <p:txBody>
          <a:bodyPr>
            <a:normAutofit lnSpcReduction="10000"/>
          </a:bodyPr>
          <a:lstStyle/>
          <a:p>
            <a:r>
              <a:rPr lang="en-GB" b="1" i="1" dirty="0">
                <a:latin typeface="CongressSansStd-Bold"/>
              </a:rPr>
              <a:t>Legislation </a:t>
            </a:r>
            <a:r>
              <a:rPr lang="en-GB" dirty="0">
                <a:latin typeface="CongressSansLightStd"/>
              </a:rPr>
              <a:t>that relates to </a:t>
            </a:r>
            <a:r>
              <a:rPr lang="en-GB" dirty="0" smtClean="0">
                <a:latin typeface="CongressSansLightStd"/>
              </a:rPr>
              <a:t>the recruitment </a:t>
            </a:r>
            <a:r>
              <a:rPr lang="en-GB" dirty="0">
                <a:latin typeface="CongressSansLightStd"/>
              </a:rPr>
              <a:t>process includes the </a:t>
            </a:r>
            <a:r>
              <a:rPr lang="en-GB" b="1" dirty="0" smtClean="0">
                <a:latin typeface="CongressSansStd-Bold"/>
                <a:hlinkClick r:id="rId2"/>
              </a:rPr>
              <a:t>Equality Act</a:t>
            </a:r>
            <a:r>
              <a:rPr lang="en-GB" dirty="0">
                <a:latin typeface="CongressSansLightStd"/>
              </a:rPr>
              <a:t>, which makes it illegal to </a:t>
            </a:r>
            <a:r>
              <a:rPr lang="en-GB" dirty="0" smtClean="0">
                <a:latin typeface="CongressSansLightStd"/>
              </a:rPr>
              <a:t>discriminate against </a:t>
            </a:r>
            <a:r>
              <a:rPr lang="en-GB" dirty="0">
                <a:latin typeface="CongressSansLightStd"/>
              </a:rPr>
              <a:t>people on the grounds of </a:t>
            </a:r>
            <a:r>
              <a:rPr lang="en-GB" dirty="0" smtClean="0">
                <a:latin typeface="CongressSansLightStd"/>
              </a:rPr>
              <a:t>age, </a:t>
            </a:r>
            <a:r>
              <a:rPr lang="fr-FR" dirty="0" smtClean="0">
                <a:latin typeface="CongressSansLightStd"/>
              </a:rPr>
              <a:t>gender</a:t>
            </a:r>
            <a:r>
              <a:rPr lang="fr-FR" dirty="0">
                <a:latin typeface="CongressSansLightStd"/>
              </a:rPr>
              <a:t>, race, religion, sexual </a:t>
            </a:r>
            <a:r>
              <a:rPr lang="fr-FR" dirty="0" smtClean="0">
                <a:latin typeface="CongressSansLightStd"/>
              </a:rPr>
              <a:t>orientation, </a:t>
            </a:r>
            <a:r>
              <a:rPr lang="en-GB" dirty="0" smtClean="0">
                <a:latin typeface="CongressSansLightStd"/>
              </a:rPr>
              <a:t>disability</a:t>
            </a:r>
            <a:r>
              <a:rPr lang="en-GB" dirty="0">
                <a:latin typeface="CongressSansLightStd"/>
              </a:rPr>
              <a:t>, political affiliation, </a:t>
            </a:r>
            <a:r>
              <a:rPr lang="en-GB" dirty="0" smtClean="0">
                <a:latin typeface="CongressSansLightStd"/>
              </a:rPr>
              <a:t>national origin</a:t>
            </a:r>
            <a:r>
              <a:rPr lang="en-GB" dirty="0">
                <a:latin typeface="CongressSansLightStd"/>
              </a:rPr>
              <a:t>, criminal record or marital </a:t>
            </a:r>
            <a:r>
              <a:rPr lang="en-GB" dirty="0" smtClean="0">
                <a:latin typeface="CongressSansLightStd"/>
              </a:rPr>
              <a:t>status; the </a:t>
            </a:r>
            <a:r>
              <a:rPr lang="en-GB" b="1" dirty="0">
                <a:latin typeface="CongressSansStd-Bold"/>
                <a:hlinkClick r:id="rId3"/>
              </a:rPr>
              <a:t>Working Time Directive</a:t>
            </a:r>
            <a:r>
              <a:rPr lang="en-GB" dirty="0">
                <a:latin typeface="CongressSansLightStd"/>
              </a:rPr>
              <a:t>, </a:t>
            </a:r>
            <a:r>
              <a:rPr lang="en-GB" dirty="0" smtClean="0">
                <a:latin typeface="CongressSansLightStd"/>
              </a:rPr>
              <a:t>which guarantees </a:t>
            </a:r>
            <a:r>
              <a:rPr lang="en-GB" dirty="0">
                <a:latin typeface="CongressSansLightStd"/>
              </a:rPr>
              <a:t>all employees a </a:t>
            </a:r>
            <a:r>
              <a:rPr lang="en-GB" dirty="0" smtClean="0">
                <a:latin typeface="CongressSansLightStd"/>
              </a:rPr>
              <a:t>maximum working </a:t>
            </a:r>
            <a:r>
              <a:rPr lang="en-GB" dirty="0">
                <a:latin typeface="CongressSansLightStd"/>
              </a:rPr>
              <a:t>week of 48 hours averaged </a:t>
            </a:r>
            <a:r>
              <a:rPr lang="en-GB" dirty="0" smtClean="0">
                <a:latin typeface="CongressSansLightStd"/>
              </a:rPr>
              <a:t>over 17 </a:t>
            </a:r>
            <a:r>
              <a:rPr lang="en-GB" dirty="0">
                <a:latin typeface="CongressSansLightStd"/>
              </a:rPr>
              <a:t>weeks, and 5.6 weeks holiday </a:t>
            </a:r>
            <a:r>
              <a:rPr lang="en-GB" dirty="0" smtClean="0">
                <a:latin typeface="CongressSansLightStd"/>
              </a:rPr>
              <a:t>per year</a:t>
            </a:r>
            <a:r>
              <a:rPr lang="en-GB" dirty="0">
                <a:latin typeface="CongressSansLightStd"/>
              </a:rPr>
              <a:t>. </a:t>
            </a:r>
            <a:endParaRPr lang="en-GB" dirty="0" smtClean="0">
              <a:latin typeface="CongressSansLightStd"/>
            </a:endParaRPr>
          </a:p>
          <a:p>
            <a:r>
              <a:rPr lang="en-GB" dirty="0" smtClean="0">
                <a:latin typeface="CongressSansLightStd"/>
              </a:rPr>
              <a:t>Employees </a:t>
            </a:r>
            <a:r>
              <a:rPr lang="en-GB" dirty="0">
                <a:latin typeface="CongressSansLightStd"/>
              </a:rPr>
              <a:t>aged 18 or over can </a:t>
            </a:r>
            <a:r>
              <a:rPr lang="en-GB" dirty="0" smtClean="0">
                <a:latin typeface="CongressSansLightStd"/>
              </a:rPr>
              <a:t>opt out </a:t>
            </a:r>
            <a:r>
              <a:rPr lang="en-GB" dirty="0">
                <a:latin typeface="CongressSansLightStd"/>
              </a:rPr>
              <a:t>of the 48 hour limit, but this </a:t>
            </a:r>
            <a:r>
              <a:rPr lang="en-GB" dirty="0" smtClean="0">
                <a:latin typeface="CongressSansLightStd"/>
              </a:rPr>
              <a:t>must be </a:t>
            </a:r>
            <a:r>
              <a:rPr lang="en-GB" dirty="0">
                <a:latin typeface="CongressSansLightStd"/>
              </a:rPr>
              <a:t>voluntary and you cannot </a:t>
            </a:r>
            <a:r>
              <a:rPr lang="en-GB" dirty="0" smtClean="0">
                <a:latin typeface="CongressSansLightStd"/>
              </a:rPr>
              <a:t>dismiss or </a:t>
            </a:r>
            <a:r>
              <a:rPr lang="en-GB" dirty="0">
                <a:latin typeface="CongressSansLightStd"/>
              </a:rPr>
              <a:t>unfairly treat employees who </a:t>
            </a:r>
            <a:r>
              <a:rPr lang="en-GB" dirty="0" smtClean="0">
                <a:latin typeface="CongressSansLightStd"/>
              </a:rPr>
              <a:t>refuse to </a:t>
            </a:r>
            <a:r>
              <a:rPr lang="en-GB" dirty="0">
                <a:latin typeface="CongressSansLightStd"/>
              </a:rPr>
              <a:t>opt out. </a:t>
            </a:r>
            <a:endParaRPr lang="en-GB" dirty="0" smtClean="0">
              <a:latin typeface="CongressSansLightStd"/>
            </a:endParaRPr>
          </a:p>
          <a:p>
            <a:r>
              <a:rPr lang="en-GB" dirty="0" smtClean="0">
                <a:latin typeface="CongressSansLightStd"/>
              </a:rPr>
              <a:t>The </a:t>
            </a:r>
            <a:r>
              <a:rPr lang="en-GB" b="1" dirty="0">
                <a:latin typeface="CongressSansStd-Bold"/>
                <a:hlinkClick r:id="rId4"/>
              </a:rPr>
              <a:t>Immigration, </a:t>
            </a:r>
            <a:r>
              <a:rPr lang="en-GB" b="1" dirty="0" smtClean="0">
                <a:latin typeface="CongressSansStd-Bold"/>
                <a:hlinkClick r:id="rId4"/>
              </a:rPr>
              <a:t>Asylum and </a:t>
            </a:r>
            <a:r>
              <a:rPr lang="en-GB" b="1" dirty="0">
                <a:latin typeface="CongressSansStd-Bold"/>
                <a:hlinkClick r:id="rId4"/>
              </a:rPr>
              <a:t>Nationality Act </a:t>
            </a:r>
            <a:r>
              <a:rPr lang="en-GB" dirty="0">
                <a:latin typeface="CongressSansLightStd"/>
              </a:rPr>
              <a:t>makes it illegal </a:t>
            </a:r>
            <a:r>
              <a:rPr lang="en-GB" dirty="0" smtClean="0">
                <a:latin typeface="CongressSansLightStd"/>
              </a:rPr>
              <a:t>to knowingly </a:t>
            </a:r>
            <a:r>
              <a:rPr lang="en-GB" dirty="0">
                <a:latin typeface="CongressSansLightStd"/>
              </a:rPr>
              <a:t>employ a person aged 16 </a:t>
            </a:r>
            <a:r>
              <a:rPr lang="en-GB" dirty="0" smtClean="0">
                <a:latin typeface="CongressSansLightStd"/>
              </a:rPr>
              <a:t>or over </a:t>
            </a:r>
            <a:r>
              <a:rPr lang="en-GB" dirty="0">
                <a:latin typeface="CongressSansLightStd"/>
              </a:rPr>
              <a:t>who is subject to immigration </a:t>
            </a:r>
            <a:r>
              <a:rPr lang="en-GB" dirty="0" smtClean="0">
                <a:latin typeface="CongressSansLightStd"/>
              </a:rPr>
              <a:t>control and </a:t>
            </a:r>
            <a:r>
              <a:rPr lang="en-GB" dirty="0">
                <a:latin typeface="CongressSansLightStd"/>
              </a:rPr>
              <a:t>who has no permission to work </a:t>
            </a:r>
            <a:r>
              <a:rPr lang="en-GB" dirty="0" smtClean="0">
                <a:latin typeface="CongressSansLightStd"/>
              </a:rPr>
              <a:t>in the </a:t>
            </a:r>
            <a:r>
              <a:rPr lang="en-GB" dirty="0">
                <a:latin typeface="CongressSansLightStd"/>
              </a:rPr>
              <a:t>UK or who works in breach of </a:t>
            </a:r>
            <a:r>
              <a:rPr lang="en-GB" dirty="0" smtClean="0">
                <a:latin typeface="CongressSansLightStd"/>
              </a:rPr>
              <a:t>their conditions </a:t>
            </a:r>
            <a:r>
              <a:rPr lang="en-GB" dirty="0">
                <a:latin typeface="CongressSansLightStd"/>
              </a:rPr>
              <a:t>of stay.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661247"/>
            <a:ext cx="936104" cy="1144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38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78098"/>
          </a:xfrm>
        </p:spPr>
        <p:txBody>
          <a:bodyPr/>
          <a:lstStyle/>
          <a:p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Developing individuals and teams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209257"/>
          </a:xfrm>
        </p:spPr>
        <p:txBody>
          <a:bodyPr>
            <a:noAutofit/>
          </a:bodyPr>
          <a:lstStyle/>
          <a:p>
            <a:r>
              <a:rPr lang="en-GB" sz="1600" b="1" dirty="0">
                <a:latin typeface="CongressSansLightStd"/>
              </a:rPr>
              <a:t>Individuals and teams are </a:t>
            </a:r>
            <a:r>
              <a:rPr lang="en-GB" sz="1600" dirty="0" smtClean="0">
                <a:latin typeface="CongressSansLightStd"/>
              </a:rPr>
              <a:t>developed through </a:t>
            </a:r>
            <a:r>
              <a:rPr lang="en-GB" sz="1600" dirty="0">
                <a:latin typeface="CongressSansLightStd"/>
              </a:rPr>
              <a:t>the identification of </a:t>
            </a:r>
            <a:r>
              <a:rPr lang="en-GB" sz="1600" dirty="0" smtClean="0">
                <a:latin typeface="CongressSansLightStd"/>
              </a:rPr>
              <a:t>their training </a:t>
            </a:r>
            <a:r>
              <a:rPr lang="en-GB" sz="1600" dirty="0">
                <a:latin typeface="CongressSansLightStd"/>
              </a:rPr>
              <a:t>needs following evaluation </a:t>
            </a:r>
            <a:r>
              <a:rPr lang="en-GB" sz="1600" dirty="0" smtClean="0">
                <a:latin typeface="CongressSansLightStd"/>
              </a:rPr>
              <a:t>of their </a:t>
            </a:r>
            <a:r>
              <a:rPr lang="en-GB" sz="1600" dirty="0">
                <a:latin typeface="CongressSansLightStd"/>
              </a:rPr>
              <a:t>performance. </a:t>
            </a:r>
            <a:endParaRPr lang="en-GB" sz="1600" dirty="0" smtClean="0">
              <a:latin typeface="CongressSansLightStd"/>
            </a:endParaRPr>
          </a:p>
          <a:p>
            <a:r>
              <a:rPr lang="en-GB" sz="1600" b="1" dirty="0" smtClean="0">
                <a:latin typeface="CongressSansLightStd"/>
              </a:rPr>
              <a:t>The </a:t>
            </a:r>
            <a:r>
              <a:rPr lang="en-GB" sz="1600" b="1" dirty="0">
                <a:latin typeface="CongressSansLightStd"/>
              </a:rPr>
              <a:t>team as a </a:t>
            </a:r>
            <a:r>
              <a:rPr lang="en-GB" sz="1600" b="1" dirty="0" smtClean="0">
                <a:latin typeface="CongressSansLightStd"/>
              </a:rPr>
              <a:t>whole and </a:t>
            </a:r>
            <a:r>
              <a:rPr lang="en-GB" sz="1600" b="1" dirty="0">
                <a:latin typeface="CongressSansLightStd"/>
              </a:rPr>
              <a:t>individuals</a:t>
            </a:r>
            <a:r>
              <a:rPr lang="en-GB" sz="1600" dirty="0">
                <a:latin typeface="CongressSansLightStd"/>
              </a:rPr>
              <a:t> should be set aims </a:t>
            </a:r>
            <a:r>
              <a:rPr lang="en-GB" sz="1600" dirty="0" smtClean="0">
                <a:latin typeface="CongressSansLightStd"/>
              </a:rPr>
              <a:t>and objectives </a:t>
            </a:r>
            <a:r>
              <a:rPr lang="en-GB" sz="1600" dirty="0">
                <a:latin typeface="CongressSansLightStd"/>
              </a:rPr>
              <a:t>and standards that they </a:t>
            </a:r>
            <a:r>
              <a:rPr lang="en-GB" sz="1600" dirty="0" smtClean="0">
                <a:latin typeface="CongressSansLightStd"/>
              </a:rPr>
              <a:t>are expected </a:t>
            </a:r>
            <a:r>
              <a:rPr lang="en-GB" sz="1600" dirty="0">
                <a:latin typeface="CongressSansLightStd"/>
              </a:rPr>
              <a:t>to achieve. </a:t>
            </a:r>
            <a:endParaRPr lang="en-GB" sz="1600" dirty="0" smtClean="0">
              <a:latin typeface="CongressSansLightStd"/>
            </a:endParaRPr>
          </a:p>
          <a:p>
            <a:r>
              <a:rPr lang="en-GB" sz="1600" b="1" dirty="0" smtClean="0">
                <a:latin typeface="CongressSansLightStd"/>
              </a:rPr>
              <a:t>Evaluating</a:t>
            </a:r>
            <a:r>
              <a:rPr lang="en-GB" sz="1600" dirty="0" smtClean="0">
                <a:latin typeface="CongressSansLightStd"/>
              </a:rPr>
              <a:t> their performance </a:t>
            </a:r>
            <a:r>
              <a:rPr lang="en-GB" sz="1600" dirty="0">
                <a:latin typeface="CongressSansLightStd"/>
              </a:rPr>
              <a:t>involves comparing </a:t>
            </a:r>
            <a:r>
              <a:rPr lang="en-GB" sz="1600" dirty="0" smtClean="0">
                <a:latin typeface="CongressSansLightStd"/>
              </a:rPr>
              <a:t>their achievements </a:t>
            </a:r>
            <a:r>
              <a:rPr lang="en-GB" sz="1600" dirty="0">
                <a:latin typeface="CongressSansLightStd"/>
              </a:rPr>
              <a:t>against these and </a:t>
            </a:r>
            <a:r>
              <a:rPr lang="en-GB" sz="1600" dirty="0" smtClean="0">
                <a:latin typeface="CongressSansLightStd"/>
              </a:rPr>
              <a:t>against </a:t>
            </a:r>
            <a:r>
              <a:rPr lang="en-GB" sz="1600" b="1" dirty="0" smtClean="0">
                <a:latin typeface="CongressSansStd-Bold"/>
              </a:rPr>
              <a:t>Key </a:t>
            </a:r>
            <a:r>
              <a:rPr lang="en-GB" sz="1600" b="1" dirty="0">
                <a:latin typeface="CongressSansStd-Bold"/>
              </a:rPr>
              <a:t>Performance Indicators (KPIs)</a:t>
            </a:r>
            <a:r>
              <a:rPr lang="en-GB" sz="1600" dirty="0">
                <a:latin typeface="CongressSansLightStd"/>
              </a:rPr>
              <a:t>.</a:t>
            </a:r>
          </a:p>
          <a:p>
            <a:r>
              <a:rPr lang="en-GB" sz="1600" b="1" dirty="0">
                <a:latin typeface="CongressSansLightStd"/>
              </a:rPr>
              <a:t>Key Performance Indicators </a:t>
            </a:r>
            <a:r>
              <a:rPr lang="en-GB" sz="1600" dirty="0">
                <a:latin typeface="CongressSansLightStd"/>
              </a:rPr>
              <a:t>must be </a:t>
            </a:r>
            <a:r>
              <a:rPr lang="en-GB" sz="1600" dirty="0" smtClean="0">
                <a:latin typeface="CongressSansLightStd"/>
              </a:rPr>
              <a:t>a major </a:t>
            </a:r>
            <a:r>
              <a:rPr lang="en-GB" sz="1600" dirty="0">
                <a:latin typeface="CongressSansLightStd"/>
              </a:rPr>
              <a:t>component of success or </a:t>
            </a:r>
            <a:r>
              <a:rPr lang="en-GB" sz="1600" dirty="0" smtClean="0">
                <a:latin typeface="CongressSansLightStd"/>
              </a:rPr>
              <a:t>failure, able </a:t>
            </a:r>
            <a:r>
              <a:rPr lang="en-GB" sz="1600" dirty="0">
                <a:latin typeface="CongressSansLightStd"/>
              </a:rPr>
              <a:t>to be measured, quantified </a:t>
            </a:r>
            <a:r>
              <a:rPr lang="en-GB" sz="1600" dirty="0" smtClean="0">
                <a:latin typeface="CongressSansLightStd"/>
              </a:rPr>
              <a:t>and influenced </a:t>
            </a:r>
            <a:r>
              <a:rPr lang="en-GB" sz="1600" dirty="0">
                <a:latin typeface="CongressSansLightStd"/>
              </a:rPr>
              <a:t>and provide information </a:t>
            </a:r>
            <a:r>
              <a:rPr lang="en-GB" sz="1600" dirty="0" smtClean="0">
                <a:latin typeface="CongressSansLightStd"/>
              </a:rPr>
              <a:t>on future </a:t>
            </a:r>
            <a:r>
              <a:rPr lang="en-GB" sz="1600" dirty="0">
                <a:latin typeface="CongressSansLightStd"/>
              </a:rPr>
              <a:t>performance.</a:t>
            </a:r>
          </a:p>
          <a:p>
            <a:r>
              <a:rPr lang="en-GB" sz="1600" b="1" dirty="0">
                <a:latin typeface="CongressSansLightStd"/>
              </a:rPr>
              <a:t>The development needs</a:t>
            </a:r>
            <a:r>
              <a:rPr lang="en-GB" sz="1600" dirty="0">
                <a:latin typeface="CongressSansLightStd"/>
              </a:rPr>
              <a:t> of </a:t>
            </a:r>
            <a:r>
              <a:rPr lang="en-GB" sz="1600" dirty="0" smtClean="0">
                <a:latin typeface="CongressSansLightStd"/>
              </a:rPr>
              <a:t>individuals and </a:t>
            </a:r>
            <a:r>
              <a:rPr lang="en-GB" sz="1600" dirty="0">
                <a:latin typeface="CongressSansLightStd"/>
              </a:rPr>
              <a:t>teams can be identified </a:t>
            </a:r>
            <a:r>
              <a:rPr lang="en-GB" sz="1600" dirty="0" smtClean="0">
                <a:latin typeface="CongressSansLightStd"/>
              </a:rPr>
              <a:t>through </a:t>
            </a:r>
            <a:r>
              <a:rPr lang="en-GB" sz="1600" b="1" dirty="0" smtClean="0">
                <a:latin typeface="CongressSansStd-Bold"/>
              </a:rPr>
              <a:t>training </a:t>
            </a:r>
            <a:r>
              <a:rPr lang="en-GB" sz="1600" b="1" dirty="0">
                <a:latin typeface="CongressSansStd-Bold"/>
              </a:rPr>
              <a:t>needs analysis</a:t>
            </a:r>
            <a:r>
              <a:rPr lang="en-GB" sz="1600" dirty="0">
                <a:latin typeface="CongressSansLightStd"/>
              </a:rPr>
              <a:t>, </a:t>
            </a:r>
            <a:r>
              <a:rPr lang="en-GB" sz="1600" dirty="0" smtClean="0">
                <a:latin typeface="CongressSansLightStd"/>
              </a:rPr>
              <a:t>which compares </a:t>
            </a:r>
            <a:r>
              <a:rPr lang="en-GB" sz="1600" dirty="0">
                <a:latin typeface="CongressSansLightStd"/>
              </a:rPr>
              <a:t>their present level of skills </a:t>
            </a:r>
            <a:r>
              <a:rPr lang="en-GB" sz="1600" dirty="0" smtClean="0">
                <a:latin typeface="CongressSansLightStd"/>
              </a:rPr>
              <a:t>with the </a:t>
            </a:r>
            <a:r>
              <a:rPr lang="en-GB" sz="1600" dirty="0">
                <a:latin typeface="CongressSansLightStd"/>
              </a:rPr>
              <a:t>required level, </a:t>
            </a:r>
            <a:r>
              <a:rPr lang="en-GB" sz="1600" b="1" dirty="0">
                <a:latin typeface="CongressSansStd-Bold"/>
              </a:rPr>
              <a:t>appraisals</a:t>
            </a:r>
            <a:r>
              <a:rPr lang="en-GB" sz="1600" dirty="0">
                <a:latin typeface="CongressSansLightStd"/>
              </a:rPr>
              <a:t>, </a:t>
            </a:r>
            <a:r>
              <a:rPr lang="en-GB" sz="1600" b="1" dirty="0" smtClean="0">
                <a:latin typeface="CongressSansStd-Bold"/>
              </a:rPr>
              <a:t>reviews </a:t>
            </a:r>
            <a:r>
              <a:rPr lang="en-GB" sz="1600" dirty="0" smtClean="0">
                <a:latin typeface="CongressSansLightStd"/>
              </a:rPr>
              <a:t>and </a:t>
            </a:r>
            <a:r>
              <a:rPr lang="en-GB" sz="1600" b="1" dirty="0">
                <a:latin typeface="CongressSansStd-Bold"/>
              </a:rPr>
              <a:t>personal development </a:t>
            </a:r>
            <a:r>
              <a:rPr lang="en-GB" sz="1600" b="1" dirty="0" smtClean="0">
                <a:latin typeface="CongressSansStd-Bold"/>
              </a:rPr>
              <a:t>plans </a:t>
            </a:r>
            <a:r>
              <a:rPr lang="en-GB" sz="1600" dirty="0" smtClean="0">
                <a:latin typeface="CongressSansLightStd"/>
              </a:rPr>
              <a:t>which </a:t>
            </a:r>
            <a:r>
              <a:rPr lang="en-GB" sz="1600" dirty="0">
                <a:latin typeface="CongressSansLightStd"/>
              </a:rPr>
              <a:t>give the individual an </a:t>
            </a:r>
            <a:r>
              <a:rPr lang="en-GB" sz="1600" dirty="0" smtClean="0">
                <a:latin typeface="CongressSansLightStd"/>
              </a:rPr>
              <a:t>opportunity to </a:t>
            </a:r>
            <a:r>
              <a:rPr lang="en-GB" sz="1600" dirty="0">
                <a:latin typeface="CongressSansLightStd"/>
              </a:rPr>
              <a:t>discuss their progress to date </a:t>
            </a:r>
            <a:r>
              <a:rPr lang="en-GB" sz="1600" dirty="0" smtClean="0">
                <a:latin typeface="CongressSansLightStd"/>
              </a:rPr>
              <a:t>and plans </a:t>
            </a:r>
            <a:r>
              <a:rPr lang="en-GB" sz="1600" dirty="0">
                <a:latin typeface="CongressSansLightStd"/>
              </a:rPr>
              <a:t>for future development. </a:t>
            </a:r>
            <a:endParaRPr lang="en-GB" sz="1600" dirty="0" smtClean="0">
              <a:latin typeface="CongressSansLightStd"/>
            </a:endParaRPr>
          </a:p>
          <a:p>
            <a:r>
              <a:rPr lang="en-GB" sz="1600" dirty="0" smtClean="0">
                <a:latin typeface="CongressSansLightStd"/>
              </a:rPr>
              <a:t>These tools </a:t>
            </a:r>
            <a:r>
              <a:rPr lang="en-GB" sz="1600" dirty="0">
                <a:latin typeface="CongressSansLightStd"/>
              </a:rPr>
              <a:t>provide </a:t>
            </a:r>
            <a:r>
              <a:rPr lang="en-GB" sz="1600" b="1" dirty="0">
                <a:latin typeface="CongressSansStd-Bold"/>
              </a:rPr>
              <a:t>feedback </a:t>
            </a:r>
            <a:r>
              <a:rPr lang="en-GB" sz="1600" dirty="0">
                <a:latin typeface="CongressSansLightStd"/>
              </a:rPr>
              <a:t>which must </a:t>
            </a:r>
            <a:r>
              <a:rPr lang="en-GB" sz="1600" dirty="0" smtClean="0">
                <a:latin typeface="CongressSansLightStd"/>
              </a:rPr>
              <a:t>be </a:t>
            </a:r>
            <a:r>
              <a:rPr lang="en-GB" sz="1600" b="1" dirty="0" smtClean="0">
                <a:latin typeface="CongressSansStd-Bold"/>
              </a:rPr>
              <a:t>constructive </a:t>
            </a:r>
            <a:r>
              <a:rPr lang="en-GB" sz="1600" dirty="0">
                <a:latin typeface="CongressSansLightStd"/>
              </a:rPr>
              <a:t>and explain what </a:t>
            </a:r>
            <a:r>
              <a:rPr lang="en-GB" sz="1600" dirty="0" smtClean="0">
                <a:latin typeface="CongressSansLightStd"/>
              </a:rPr>
              <a:t>should have </a:t>
            </a:r>
            <a:r>
              <a:rPr lang="en-GB" sz="1600" dirty="0">
                <a:latin typeface="CongressSansLightStd"/>
              </a:rPr>
              <a:t>been done, not only what </a:t>
            </a:r>
            <a:r>
              <a:rPr lang="en-GB" sz="1600" dirty="0" smtClean="0">
                <a:latin typeface="CongressSansLightStd"/>
              </a:rPr>
              <a:t>should not </a:t>
            </a:r>
            <a:r>
              <a:rPr lang="en-GB" sz="1600" dirty="0">
                <a:latin typeface="CongressSansLightStd"/>
              </a:rPr>
              <a:t>have been done.</a:t>
            </a:r>
            <a:endParaRPr lang="en-GB" sz="1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9643" cy="88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0745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78098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Developing individuals and teams</a:t>
            </a:r>
            <a:endParaRPr lang="en-GB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7992888" cy="4309864"/>
          </a:xfrm>
        </p:spPr>
        <p:txBody>
          <a:bodyPr>
            <a:normAutofit/>
          </a:bodyPr>
          <a:lstStyle/>
          <a:p>
            <a:r>
              <a:rPr lang="en-GB" dirty="0">
                <a:latin typeface="CongressSansLightStd"/>
              </a:rPr>
              <a:t>To improve performance, it is helpful </a:t>
            </a:r>
            <a:r>
              <a:rPr lang="en-GB" dirty="0" smtClean="0">
                <a:latin typeface="CongressSansLightStd"/>
              </a:rPr>
              <a:t>to understand </a:t>
            </a:r>
            <a:r>
              <a:rPr lang="en-GB" dirty="0">
                <a:latin typeface="CongressSansLightStd"/>
              </a:rPr>
              <a:t>the personal learning </a:t>
            </a:r>
            <a:r>
              <a:rPr lang="en-GB" dirty="0" smtClean="0">
                <a:latin typeface="CongressSansLightStd"/>
              </a:rPr>
              <a:t>styles of </a:t>
            </a:r>
            <a:r>
              <a:rPr lang="en-GB" dirty="0">
                <a:latin typeface="CongressSansLightStd"/>
              </a:rPr>
              <a:t>team members. </a:t>
            </a:r>
            <a:endParaRPr lang="en-GB" dirty="0" smtClean="0">
              <a:latin typeface="CongressSansLightStd"/>
            </a:endParaRPr>
          </a:p>
          <a:p>
            <a:r>
              <a:rPr lang="en-GB" dirty="0" smtClean="0">
                <a:latin typeface="CongressSansLightStd"/>
              </a:rPr>
              <a:t>Most </a:t>
            </a:r>
            <a:r>
              <a:rPr lang="en-GB" dirty="0">
                <a:latin typeface="CongressSansLightStd"/>
              </a:rPr>
              <a:t>people have </a:t>
            </a:r>
            <a:r>
              <a:rPr lang="en-GB" dirty="0" smtClean="0">
                <a:latin typeface="CongressSansLightStd"/>
              </a:rPr>
              <a:t>one of </a:t>
            </a:r>
            <a:r>
              <a:rPr lang="en-GB" dirty="0">
                <a:latin typeface="CongressSansLightStd"/>
              </a:rPr>
              <a:t>four learning styles.</a:t>
            </a:r>
          </a:p>
          <a:p>
            <a:r>
              <a:rPr lang="en-GB" dirty="0">
                <a:latin typeface="ZapfDingbatsITC"/>
              </a:rPr>
              <a:t>✓</a:t>
            </a:r>
            <a:r>
              <a:rPr lang="en-GB" dirty="0">
                <a:latin typeface="CongressSansLightStd"/>
              </a:rPr>
              <a:t>✓ </a:t>
            </a:r>
            <a:r>
              <a:rPr lang="en-GB" b="1" dirty="0">
                <a:latin typeface="CongressSansStd-Bold"/>
              </a:rPr>
              <a:t>Activists </a:t>
            </a:r>
            <a:r>
              <a:rPr lang="en-GB" dirty="0">
                <a:latin typeface="CongressSansLightStd"/>
              </a:rPr>
              <a:t>learn by doing and have </a:t>
            </a:r>
            <a:r>
              <a:rPr lang="en-GB" dirty="0" smtClean="0">
                <a:latin typeface="CongressSansLightStd"/>
              </a:rPr>
              <a:t>an open-minded </a:t>
            </a:r>
            <a:r>
              <a:rPr lang="en-GB" dirty="0">
                <a:latin typeface="CongressSansLightStd"/>
              </a:rPr>
              <a:t>approach to learning</a:t>
            </a:r>
          </a:p>
          <a:p>
            <a:r>
              <a:rPr lang="en-GB" dirty="0">
                <a:latin typeface="ZapfDingbatsITC"/>
              </a:rPr>
              <a:t>✓</a:t>
            </a:r>
            <a:r>
              <a:rPr lang="en-GB" dirty="0">
                <a:latin typeface="CongressSansLightStd"/>
              </a:rPr>
              <a:t>✓ </a:t>
            </a:r>
            <a:r>
              <a:rPr lang="en-GB" b="1" dirty="0">
                <a:latin typeface="CongressSansStd-Bold"/>
              </a:rPr>
              <a:t>Theorists </a:t>
            </a:r>
            <a:r>
              <a:rPr lang="en-GB" dirty="0">
                <a:latin typeface="CongressSansLightStd"/>
              </a:rPr>
              <a:t>prefer to </a:t>
            </a:r>
            <a:r>
              <a:rPr lang="en-GB" dirty="0" smtClean="0">
                <a:latin typeface="CongressSansLightStd"/>
              </a:rPr>
              <a:t>analyse information </a:t>
            </a:r>
            <a:r>
              <a:rPr lang="en-GB" dirty="0">
                <a:latin typeface="CongressSansLightStd"/>
              </a:rPr>
              <a:t>in order to get </a:t>
            </a:r>
            <a:r>
              <a:rPr lang="en-GB" dirty="0" smtClean="0">
                <a:latin typeface="CongressSansLightStd"/>
              </a:rPr>
              <a:t>involved in </a:t>
            </a:r>
            <a:r>
              <a:rPr lang="en-GB" dirty="0">
                <a:latin typeface="CongressSansLightStd"/>
              </a:rPr>
              <a:t>learning</a:t>
            </a:r>
          </a:p>
          <a:p>
            <a:r>
              <a:rPr lang="en-GB" dirty="0">
                <a:latin typeface="ZapfDingbatsITC"/>
              </a:rPr>
              <a:t>✓</a:t>
            </a:r>
            <a:r>
              <a:rPr lang="en-GB" dirty="0">
                <a:latin typeface="CongressSansLightStd"/>
              </a:rPr>
              <a:t>✓ </a:t>
            </a:r>
            <a:r>
              <a:rPr lang="en-GB" b="1" dirty="0">
                <a:latin typeface="CongressSansStd-Bold"/>
              </a:rPr>
              <a:t>Pragmatists </a:t>
            </a:r>
            <a:r>
              <a:rPr lang="en-GB" dirty="0">
                <a:latin typeface="CongressSansLightStd"/>
              </a:rPr>
              <a:t>need to try out </a:t>
            </a:r>
            <a:r>
              <a:rPr lang="en-GB" dirty="0" smtClean="0">
                <a:latin typeface="CongressSansLightStd"/>
              </a:rPr>
              <a:t>new ideas</a:t>
            </a:r>
            <a:r>
              <a:rPr lang="en-GB" dirty="0">
                <a:latin typeface="CongressSansLightStd"/>
              </a:rPr>
              <a:t>, theories and techniques </a:t>
            </a:r>
            <a:r>
              <a:rPr lang="en-GB" dirty="0" smtClean="0">
                <a:latin typeface="CongressSansLightStd"/>
              </a:rPr>
              <a:t>and to </a:t>
            </a:r>
            <a:r>
              <a:rPr lang="en-GB" dirty="0">
                <a:latin typeface="CongressSansLightStd"/>
              </a:rPr>
              <a:t>put the learning into practice</a:t>
            </a:r>
          </a:p>
          <a:p>
            <a:r>
              <a:rPr lang="en-GB" dirty="0">
                <a:latin typeface="ZapfDingbatsITC"/>
              </a:rPr>
              <a:t>✓</a:t>
            </a:r>
            <a:r>
              <a:rPr lang="en-GB" dirty="0">
                <a:latin typeface="CongressSansLightStd"/>
              </a:rPr>
              <a:t>✓ </a:t>
            </a:r>
            <a:r>
              <a:rPr lang="en-GB" b="1" dirty="0">
                <a:latin typeface="CongressSansStd-Bold"/>
              </a:rPr>
              <a:t>Reflectors </a:t>
            </a:r>
            <a:r>
              <a:rPr lang="en-GB" dirty="0">
                <a:latin typeface="CongressSansLightStd"/>
              </a:rPr>
              <a:t>observe and think </a:t>
            </a:r>
            <a:r>
              <a:rPr lang="en-GB" dirty="0" smtClean="0">
                <a:latin typeface="CongressSansLightStd"/>
              </a:rPr>
              <a:t>about what </a:t>
            </a:r>
            <a:r>
              <a:rPr lang="en-GB" dirty="0">
                <a:latin typeface="CongressSansLightStd"/>
              </a:rPr>
              <a:t>they have seen in order to learn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32778"/>
            <a:ext cx="1263872" cy="1096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2125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06090"/>
          </a:xfrm>
        </p:spPr>
        <p:txBody>
          <a:bodyPr/>
          <a:lstStyle/>
          <a:p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Developing individuals and teams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52736"/>
            <a:ext cx="7772400" cy="4281265"/>
          </a:xfrm>
        </p:spPr>
        <p:txBody>
          <a:bodyPr/>
          <a:lstStyle/>
          <a:p>
            <a:r>
              <a:rPr lang="en-GB" dirty="0">
                <a:latin typeface="CongressSansLightStd"/>
              </a:rPr>
              <a:t>The personal aspirations of </a:t>
            </a:r>
            <a:r>
              <a:rPr lang="en-GB" dirty="0" smtClean="0">
                <a:latin typeface="CongressSansLightStd"/>
              </a:rPr>
              <a:t>individuals and </a:t>
            </a:r>
            <a:r>
              <a:rPr lang="en-GB" dirty="0">
                <a:latin typeface="CongressSansLightStd"/>
              </a:rPr>
              <a:t>the business goals of </a:t>
            </a:r>
            <a:r>
              <a:rPr lang="en-GB" dirty="0" smtClean="0">
                <a:latin typeface="CongressSansLightStd"/>
              </a:rPr>
              <a:t>the organisation </a:t>
            </a:r>
            <a:r>
              <a:rPr lang="en-GB" dirty="0">
                <a:latin typeface="CongressSansLightStd"/>
              </a:rPr>
              <a:t>need to be taken </a:t>
            </a:r>
            <a:r>
              <a:rPr lang="en-GB" dirty="0" smtClean="0">
                <a:latin typeface="CongressSansLightStd"/>
              </a:rPr>
              <a:t>into consideration </a:t>
            </a:r>
            <a:r>
              <a:rPr lang="en-GB" dirty="0">
                <a:latin typeface="CongressSansLightStd"/>
              </a:rPr>
              <a:t>when choosing </a:t>
            </a:r>
            <a:r>
              <a:rPr lang="en-GB" dirty="0" smtClean="0">
                <a:latin typeface="CongressSansLightStd"/>
              </a:rPr>
              <a:t>the appropriate </a:t>
            </a:r>
            <a:r>
              <a:rPr lang="en-GB" dirty="0">
                <a:latin typeface="CongressSansLightStd"/>
              </a:rPr>
              <a:t>development </a:t>
            </a:r>
            <a:r>
              <a:rPr lang="en-GB" dirty="0" smtClean="0">
                <a:latin typeface="CongressSansLightStd"/>
              </a:rPr>
              <a:t>activities and </a:t>
            </a:r>
            <a:r>
              <a:rPr lang="en-GB" dirty="0">
                <a:latin typeface="CongressSansLightStd"/>
              </a:rPr>
              <a:t>approaches. </a:t>
            </a:r>
            <a:endParaRPr lang="en-GB" dirty="0" smtClean="0">
              <a:latin typeface="CongressSansLightStd"/>
            </a:endParaRPr>
          </a:p>
          <a:p>
            <a:r>
              <a:rPr lang="en-GB" dirty="0" smtClean="0">
                <a:latin typeface="CongressSansLightStd"/>
              </a:rPr>
              <a:t>These </a:t>
            </a:r>
            <a:r>
              <a:rPr lang="en-GB" dirty="0">
                <a:latin typeface="CongressSansLightStd"/>
              </a:rPr>
              <a:t>could </a:t>
            </a:r>
            <a:r>
              <a:rPr lang="en-GB" dirty="0" smtClean="0">
                <a:latin typeface="CongressSansLightStd"/>
              </a:rPr>
              <a:t>include coaching</a:t>
            </a:r>
            <a:r>
              <a:rPr lang="en-GB" dirty="0">
                <a:latin typeface="CongressSansLightStd"/>
              </a:rPr>
              <a:t>, mentoring, </a:t>
            </a:r>
            <a:r>
              <a:rPr lang="en-GB" dirty="0" smtClean="0">
                <a:latin typeface="CongressSansLightStd"/>
              </a:rPr>
              <a:t>work-shadowing, feedback </a:t>
            </a:r>
            <a:r>
              <a:rPr lang="en-GB" dirty="0">
                <a:latin typeface="CongressSansLightStd"/>
              </a:rPr>
              <a:t>opportunities, </a:t>
            </a:r>
            <a:r>
              <a:rPr lang="en-GB" dirty="0" smtClean="0">
                <a:latin typeface="CongressSansLightStd"/>
              </a:rPr>
              <a:t>in-house training</a:t>
            </a:r>
            <a:r>
              <a:rPr lang="en-GB" dirty="0">
                <a:latin typeface="CongressSansLightStd"/>
              </a:rPr>
              <a:t>, formal </a:t>
            </a:r>
            <a:r>
              <a:rPr lang="en-GB" dirty="0" smtClean="0">
                <a:latin typeface="CongressSansLightStd"/>
              </a:rPr>
              <a:t>performance appraisals and </a:t>
            </a:r>
            <a:r>
              <a:rPr lang="en-GB" dirty="0">
                <a:latin typeface="CongressSansLightStd"/>
              </a:rPr>
              <a:t>e-learning.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61248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7063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922114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solidFill>
                  <a:srgbClr val="F3C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Effective communication</a:t>
            </a:r>
            <a:br>
              <a:rPr lang="en-GB" sz="2800" b="1" dirty="0">
                <a:solidFill>
                  <a:srgbClr val="F3C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</a:br>
            <a:r>
              <a:rPr lang="en-GB" sz="2800" b="1" dirty="0">
                <a:solidFill>
                  <a:srgbClr val="F3C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and resolving conflict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4137249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>
                <a:latin typeface="CongressSansLightStd"/>
              </a:rPr>
              <a:t>Ways of communicating</a:t>
            </a:r>
            <a:r>
              <a:rPr lang="en-GB" dirty="0">
                <a:latin typeface="CongressSansLightStd"/>
              </a:rPr>
              <a:t> with the </a:t>
            </a:r>
            <a:r>
              <a:rPr lang="en-GB" dirty="0" smtClean="0">
                <a:latin typeface="CongressSansLightStd"/>
              </a:rPr>
              <a:t>team must </a:t>
            </a:r>
            <a:r>
              <a:rPr lang="en-GB" dirty="0">
                <a:latin typeface="CongressSansLightStd"/>
              </a:rPr>
              <a:t>be selected carefully so that </a:t>
            </a:r>
            <a:r>
              <a:rPr lang="en-GB" dirty="0" smtClean="0">
                <a:latin typeface="CongressSansLightStd"/>
              </a:rPr>
              <a:t>the correct </a:t>
            </a:r>
            <a:r>
              <a:rPr lang="en-GB" dirty="0">
                <a:latin typeface="CongressSansLightStd"/>
              </a:rPr>
              <a:t>method and style is used </a:t>
            </a:r>
            <a:r>
              <a:rPr lang="en-GB" dirty="0" smtClean="0">
                <a:latin typeface="CongressSansLightStd"/>
              </a:rPr>
              <a:t>to suit </a:t>
            </a:r>
            <a:r>
              <a:rPr lang="en-GB" dirty="0">
                <a:latin typeface="CongressSansLightStd"/>
              </a:rPr>
              <a:t>the situation. </a:t>
            </a:r>
            <a:endParaRPr lang="en-GB" dirty="0" smtClean="0">
              <a:latin typeface="CongressSansLightStd"/>
            </a:endParaRPr>
          </a:p>
          <a:p>
            <a:r>
              <a:rPr lang="en-GB" b="1" dirty="0" smtClean="0">
                <a:latin typeface="CongressSansLightStd"/>
              </a:rPr>
              <a:t>Important</a:t>
            </a:r>
            <a:r>
              <a:rPr lang="en-GB" dirty="0">
                <a:latin typeface="CongressSansLightStd"/>
              </a:rPr>
              <a:t>, </a:t>
            </a:r>
            <a:r>
              <a:rPr lang="en-GB" dirty="0" smtClean="0">
                <a:latin typeface="CongressSansLightStd"/>
              </a:rPr>
              <a:t>sensitive or </a:t>
            </a:r>
            <a:r>
              <a:rPr lang="en-GB" dirty="0">
                <a:latin typeface="CongressSansLightStd"/>
              </a:rPr>
              <a:t>controversial information </a:t>
            </a:r>
            <a:r>
              <a:rPr lang="en-GB" dirty="0" smtClean="0">
                <a:latin typeface="CongressSansLightStd"/>
              </a:rPr>
              <a:t>should be </a:t>
            </a:r>
            <a:r>
              <a:rPr lang="en-GB" dirty="0">
                <a:latin typeface="CongressSansLightStd"/>
              </a:rPr>
              <a:t>communicated face to face; </a:t>
            </a:r>
            <a:r>
              <a:rPr lang="en-GB" dirty="0" smtClean="0">
                <a:latin typeface="CongressSansLightStd"/>
              </a:rPr>
              <a:t>issues requiring </a:t>
            </a:r>
            <a:r>
              <a:rPr lang="en-GB" dirty="0">
                <a:latin typeface="CongressSansLightStd"/>
              </a:rPr>
              <a:t>discussion and </a:t>
            </a:r>
            <a:r>
              <a:rPr lang="en-GB" dirty="0" smtClean="0">
                <a:latin typeface="CongressSansLightStd"/>
              </a:rPr>
              <a:t>agreement can </a:t>
            </a:r>
            <a:r>
              <a:rPr lang="en-GB" dirty="0">
                <a:latin typeface="CongressSansLightStd"/>
              </a:rPr>
              <a:t>be dealt with by telephone or in </a:t>
            </a:r>
            <a:r>
              <a:rPr lang="en-GB" dirty="0" smtClean="0">
                <a:latin typeface="CongressSansLightStd"/>
              </a:rPr>
              <a:t>a meeting; where a record is needed of the </a:t>
            </a:r>
            <a:r>
              <a:rPr lang="en-GB" dirty="0">
                <a:latin typeface="CongressSansLightStd"/>
              </a:rPr>
              <a:t>communication, memos or </a:t>
            </a:r>
            <a:r>
              <a:rPr lang="en-GB" dirty="0" smtClean="0">
                <a:latin typeface="CongressSansLightStd"/>
              </a:rPr>
              <a:t>letters are </a:t>
            </a:r>
            <a:r>
              <a:rPr lang="en-GB" dirty="0">
                <a:latin typeface="CongressSansLightStd"/>
              </a:rPr>
              <a:t>the most appropriate.</a:t>
            </a:r>
          </a:p>
          <a:p>
            <a:r>
              <a:rPr lang="en-GB" b="1" dirty="0">
                <a:latin typeface="CongressSansLightStd"/>
              </a:rPr>
              <a:t>Personal communication skills </a:t>
            </a:r>
            <a:r>
              <a:rPr lang="en-GB" dirty="0">
                <a:latin typeface="CongressSansLightStd"/>
              </a:rPr>
              <a:t>will </a:t>
            </a:r>
            <a:r>
              <a:rPr lang="en-GB" dirty="0" smtClean="0">
                <a:latin typeface="CongressSansLightStd"/>
              </a:rPr>
              <a:t>be used </a:t>
            </a:r>
            <a:r>
              <a:rPr lang="en-GB" dirty="0">
                <a:latin typeface="CongressSansLightStd"/>
              </a:rPr>
              <a:t>to build relationships within </a:t>
            </a:r>
            <a:r>
              <a:rPr lang="en-GB" dirty="0" smtClean="0">
                <a:latin typeface="CongressSansLightStd"/>
              </a:rPr>
              <a:t>the team </a:t>
            </a:r>
            <a:r>
              <a:rPr lang="en-GB" dirty="0">
                <a:latin typeface="CongressSansLightStd"/>
              </a:rPr>
              <a:t>through giving and </a:t>
            </a:r>
            <a:r>
              <a:rPr lang="en-GB" dirty="0" smtClean="0">
                <a:latin typeface="CongressSansLightStd"/>
              </a:rPr>
              <a:t>receiving constructive </a:t>
            </a:r>
            <a:r>
              <a:rPr lang="en-GB" dirty="0">
                <a:latin typeface="CongressSansLightStd"/>
              </a:rPr>
              <a:t>criticism and feedback.</a:t>
            </a:r>
          </a:p>
          <a:p>
            <a:r>
              <a:rPr lang="en-GB" b="1" dirty="0">
                <a:latin typeface="CongressSansLightStd"/>
              </a:rPr>
              <a:t>Listening is an important part </a:t>
            </a:r>
            <a:r>
              <a:rPr lang="en-GB" b="1" dirty="0" smtClean="0">
                <a:latin typeface="CongressSansLightStd"/>
              </a:rPr>
              <a:t>of communicating</a:t>
            </a:r>
            <a:r>
              <a:rPr lang="en-GB" dirty="0">
                <a:latin typeface="CongressSansLightStd"/>
              </a:rPr>
              <a:t>. </a:t>
            </a:r>
            <a:endParaRPr lang="en-GB" dirty="0" smtClean="0">
              <a:latin typeface="CongressSansLightStd"/>
            </a:endParaRPr>
          </a:p>
          <a:p>
            <a:r>
              <a:rPr lang="en-GB" b="1" dirty="0" smtClean="0">
                <a:latin typeface="CongressSansLightStd"/>
              </a:rPr>
              <a:t>You </a:t>
            </a:r>
            <a:r>
              <a:rPr lang="en-GB" b="1" dirty="0">
                <a:latin typeface="CongressSansLightStd"/>
              </a:rPr>
              <a:t>can only </a:t>
            </a:r>
            <a:r>
              <a:rPr lang="en-GB" b="1" dirty="0" smtClean="0">
                <a:latin typeface="CongressSansLightStd"/>
              </a:rPr>
              <a:t>understand </a:t>
            </a:r>
            <a:r>
              <a:rPr lang="en-GB" dirty="0" smtClean="0">
                <a:latin typeface="CongressSansLightStd"/>
              </a:rPr>
              <a:t>another </a:t>
            </a:r>
            <a:r>
              <a:rPr lang="en-GB" dirty="0">
                <a:latin typeface="CongressSansLightStd"/>
              </a:rPr>
              <a:t>person’s point of view if </a:t>
            </a:r>
            <a:r>
              <a:rPr lang="en-GB" dirty="0" smtClean="0">
                <a:latin typeface="CongressSansLightStd"/>
              </a:rPr>
              <a:t>you listen </a:t>
            </a:r>
            <a:r>
              <a:rPr lang="en-GB" dirty="0">
                <a:latin typeface="CongressSansLightStd"/>
              </a:rPr>
              <a:t>to what they have to say. </a:t>
            </a:r>
            <a:endParaRPr lang="en-GB" dirty="0" smtClean="0">
              <a:latin typeface="CongressSansLightStd"/>
            </a:endParaRPr>
          </a:p>
          <a:p>
            <a:r>
              <a:rPr lang="en-GB" b="1" dirty="0" smtClean="0">
                <a:latin typeface="CongressSansLightStd"/>
              </a:rPr>
              <a:t>Show understanding </a:t>
            </a:r>
            <a:r>
              <a:rPr lang="en-GB" dirty="0">
                <a:latin typeface="CongressSansLightStd"/>
              </a:rPr>
              <a:t>of their feelings </a:t>
            </a:r>
            <a:r>
              <a:rPr lang="en-GB" dirty="0" smtClean="0">
                <a:latin typeface="CongressSansLightStd"/>
              </a:rPr>
              <a:t>and views</a:t>
            </a:r>
            <a:r>
              <a:rPr lang="en-GB" dirty="0">
                <a:latin typeface="CongressSansLightStd"/>
              </a:rPr>
              <a:t>. </a:t>
            </a:r>
            <a:endParaRPr lang="en-GB" dirty="0" smtClean="0">
              <a:latin typeface="CongressSansLightStd"/>
            </a:endParaRPr>
          </a:p>
          <a:p>
            <a:r>
              <a:rPr lang="en-GB" b="1" dirty="0" smtClean="0">
                <a:latin typeface="CongressSansLightStd"/>
              </a:rPr>
              <a:t>Use </a:t>
            </a:r>
            <a:r>
              <a:rPr lang="en-GB" b="1" dirty="0">
                <a:latin typeface="CongressSansLightStd"/>
              </a:rPr>
              <a:t>positive body </a:t>
            </a:r>
            <a:r>
              <a:rPr lang="en-GB" b="1" dirty="0" smtClean="0">
                <a:latin typeface="CongressSansLightStd"/>
              </a:rPr>
              <a:t>language </a:t>
            </a:r>
            <a:r>
              <a:rPr lang="en-GB" dirty="0" smtClean="0">
                <a:latin typeface="CongressSansLightStd"/>
              </a:rPr>
              <a:t>to </a:t>
            </a:r>
            <a:r>
              <a:rPr lang="en-GB" dirty="0">
                <a:latin typeface="CongressSansLightStd"/>
              </a:rPr>
              <a:t>instil confidence in them that </a:t>
            </a:r>
            <a:r>
              <a:rPr lang="en-GB" dirty="0" smtClean="0">
                <a:latin typeface="CongressSansLightStd"/>
              </a:rPr>
              <a:t>you are </a:t>
            </a:r>
            <a:r>
              <a:rPr lang="en-GB" dirty="0">
                <a:latin typeface="CongressSansLightStd"/>
              </a:rPr>
              <a:t>empathetic.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71" y="5661248"/>
            <a:ext cx="1045468" cy="1045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0581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81</TotalTime>
  <Words>1407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 Pop</vt:lpstr>
      <vt:lpstr>Unit 357:Understanding the development of personal and team effectiveness in a retail business</vt:lpstr>
      <vt:lpstr>Understanding the development of personal and team effectiveness in a retail business</vt:lpstr>
      <vt:lpstr>Recruiting staff</vt:lpstr>
      <vt:lpstr>Recruitment tools and legislation</vt:lpstr>
      <vt:lpstr>Recruitment tools and legislation</vt:lpstr>
      <vt:lpstr>Developing individuals and teams</vt:lpstr>
      <vt:lpstr>Developing individuals and teams</vt:lpstr>
      <vt:lpstr>Developing individuals and teams</vt:lpstr>
      <vt:lpstr>Effective communication and resolving conflict</vt:lpstr>
      <vt:lpstr>Effective communication and resolving conflict</vt:lpstr>
      <vt:lpstr>and business performance</vt:lpstr>
      <vt:lpstr>Employment law</vt:lpstr>
      <vt:lpstr>Employment law</vt:lpstr>
      <vt:lpstr>THE END</vt:lpstr>
    </vt:vector>
  </TitlesOfParts>
  <Company>Hamilton Rentals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357:Understanding the development of personal and team effectiveness in a retail business</dc:title>
  <dc:creator>HR</dc:creator>
  <cp:lastModifiedBy>HR</cp:lastModifiedBy>
  <cp:revision>25</cp:revision>
  <dcterms:created xsi:type="dcterms:W3CDTF">2012-03-29T09:10:44Z</dcterms:created>
  <dcterms:modified xsi:type="dcterms:W3CDTF">2012-03-29T10:32:28Z</dcterms:modified>
</cp:coreProperties>
</file>