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5E46A2-31FA-4CF5-9954-07E1E3F7B083}" type="datetimeFigureOut">
              <a:rPr lang="en-GB" smtClean="0"/>
              <a:t>28/03/2012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3C4CD3-D003-42DB-B4BD-2E27E0ACB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767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C4CD3-D003-42DB-B4BD-2E27E0ACB47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782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70A5C5B-85CD-4C8C-B548-591F0A4ED9EF}" type="datetimeFigureOut">
              <a:rPr lang="en-GB" smtClean="0"/>
              <a:t>28/03/2012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F6BE905-BC8F-4E35-9DBD-58F2DC7F858D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0A5C5B-85CD-4C8C-B548-591F0A4ED9EF}" type="datetimeFigureOut">
              <a:rPr lang="en-GB" smtClean="0"/>
              <a:t>28/03/2012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6BE905-BC8F-4E35-9DBD-58F2DC7F85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70A5C5B-85CD-4C8C-B548-591F0A4ED9EF}" type="datetimeFigureOut">
              <a:rPr lang="en-GB" smtClean="0"/>
              <a:t>28/03/2012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F6BE905-BC8F-4E35-9DBD-58F2DC7F85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0A5C5B-85CD-4C8C-B548-591F0A4ED9EF}" type="datetimeFigureOut">
              <a:rPr lang="en-GB" smtClean="0"/>
              <a:t>28/03/2012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6BE905-BC8F-4E35-9DBD-58F2DC7F85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70A5C5B-85CD-4C8C-B548-591F0A4ED9EF}" type="datetimeFigureOut">
              <a:rPr lang="en-GB" smtClean="0"/>
              <a:t>28/03/2012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F6BE905-BC8F-4E35-9DBD-58F2DC7F858D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0A5C5B-85CD-4C8C-B548-591F0A4ED9EF}" type="datetimeFigureOut">
              <a:rPr lang="en-GB" smtClean="0"/>
              <a:t>28/03/2012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6BE905-BC8F-4E35-9DBD-58F2DC7F85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0A5C5B-85CD-4C8C-B548-591F0A4ED9EF}" type="datetimeFigureOut">
              <a:rPr lang="en-GB" smtClean="0"/>
              <a:t>28/03/2012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6BE905-BC8F-4E35-9DBD-58F2DC7F85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0A5C5B-85CD-4C8C-B548-591F0A4ED9EF}" type="datetimeFigureOut">
              <a:rPr lang="en-GB" smtClean="0"/>
              <a:t>28/03/2012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6BE905-BC8F-4E35-9DBD-58F2DC7F85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70A5C5B-85CD-4C8C-B548-591F0A4ED9EF}" type="datetimeFigureOut">
              <a:rPr lang="en-GB" smtClean="0"/>
              <a:t>28/03/2012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6BE905-BC8F-4E35-9DBD-58F2DC7F85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0A5C5B-85CD-4C8C-B548-591F0A4ED9EF}" type="datetimeFigureOut">
              <a:rPr lang="en-GB" smtClean="0"/>
              <a:t>28/03/2012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6BE905-BC8F-4E35-9DBD-58F2DC7F85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0A5C5B-85CD-4C8C-B548-591F0A4ED9EF}" type="datetimeFigureOut">
              <a:rPr lang="en-GB" smtClean="0"/>
              <a:t>28/03/2012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6BE905-BC8F-4E35-9DBD-58F2DC7F858D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70A5C5B-85CD-4C8C-B548-591F0A4ED9EF}" type="datetimeFigureOut">
              <a:rPr lang="en-GB" smtClean="0"/>
              <a:t>28/03/2012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F6BE905-BC8F-4E35-9DBD-58F2DC7F858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hse.gov.uk/contact/faqs/workingtimedirective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  <a:t>Understanding</a:t>
            </a:r>
            <a:br>
              <a:rPr lang="en-GB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</a:br>
            <a:r>
              <a:rPr lang="en-GB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  <a:t>how the</a:t>
            </a:r>
            <a:br>
              <a:rPr lang="en-GB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</a:br>
            <a:r>
              <a:rPr lang="en-GB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  <a:t>effectiveness of</a:t>
            </a:r>
            <a:br>
              <a:rPr lang="en-GB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</a:br>
            <a:r>
              <a:rPr lang="en-GB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  <a:t>store operations</a:t>
            </a:r>
            <a:br>
              <a:rPr lang="en-GB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</a:br>
            <a:r>
              <a:rPr lang="en-GB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  <a:t>can be improved</a:t>
            </a:r>
            <a:endParaRPr lang="en-GB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latin typeface="Gotham-Black"/>
              </a:rPr>
              <a:t>Unit 358</a:t>
            </a:r>
            <a:endParaRPr lang="en-GB" sz="4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39375"/>
            <a:ext cx="2439899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6440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38076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sz="4000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  <a:t>Communication </a:t>
            </a:r>
            <a:r>
              <a:rPr lang="en-GB" sz="4000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  <a:t/>
            </a:r>
            <a:br>
              <a:rPr lang="en-GB" sz="4000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</a:br>
            <a:r>
              <a:rPr lang="en-GB" sz="4000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  <a:t>and </a:t>
            </a:r>
            <a:r>
              <a:rPr lang="en-GB" sz="4000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  <a:t>motivation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7239000" cy="4466896"/>
          </a:xfrm>
        </p:spPr>
        <p:txBody>
          <a:bodyPr>
            <a:noAutofit/>
          </a:bodyPr>
          <a:lstStyle/>
          <a:p>
            <a:r>
              <a:rPr lang="en-GB" sz="1600" dirty="0">
                <a:latin typeface="CongressSansLightStd"/>
              </a:rPr>
              <a:t>A major contributor to a </a:t>
            </a:r>
            <a:r>
              <a:rPr lang="en-GB" sz="1600" dirty="0" smtClean="0">
                <a:latin typeface="CongressSansLightStd"/>
              </a:rPr>
              <a:t>motivated workforce </a:t>
            </a:r>
            <a:r>
              <a:rPr lang="en-GB" sz="1600" dirty="0">
                <a:latin typeface="CongressSansLightStd"/>
              </a:rPr>
              <a:t>is communication. </a:t>
            </a:r>
            <a:endParaRPr lang="en-GB" sz="1600" dirty="0" smtClean="0">
              <a:latin typeface="CongressSansLightStd"/>
            </a:endParaRPr>
          </a:p>
          <a:p>
            <a:r>
              <a:rPr lang="en-GB" sz="1600" dirty="0" smtClean="0">
                <a:latin typeface="CongressSansLightStd"/>
              </a:rPr>
              <a:t>Tell people what </a:t>
            </a:r>
            <a:r>
              <a:rPr lang="en-GB" sz="1600" dirty="0">
                <a:latin typeface="CongressSansLightStd"/>
              </a:rPr>
              <a:t>is happening involve them in </a:t>
            </a:r>
            <a:r>
              <a:rPr lang="en-GB" sz="1600" dirty="0" smtClean="0">
                <a:latin typeface="CongressSansLightStd"/>
              </a:rPr>
              <a:t>the decision </a:t>
            </a:r>
            <a:r>
              <a:rPr lang="en-GB" sz="1600" dirty="0">
                <a:latin typeface="CongressSansLightStd"/>
              </a:rPr>
              <a:t>making play, listen to </a:t>
            </a:r>
            <a:r>
              <a:rPr lang="en-GB" sz="1600" dirty="0" smtClean="0">
                <a:latin typeface="CongressSansLightStd"/>
              </a:rPr>
              <a:t>their concerns</a:t>
            </a:r>
            <a:r>
              <a:rPr lang="en-GB" sz="1600" dirty="0">
                <a:latin typeface="CongressSansLightStd"/>
              </a:rPr>
              <a:t>, trust them to take their part </a:t>
            </a:r>
            <a:r>
              <a:rPr lang="en-GB" sz="1600" dirty="0" smtClean="0">
                <a:latin typeface="CongressSansLightStd"/>
              </a:rPr>
              <a:t>in the </a:t>
            </a:r>
            <a:r>
              <a:rPr lang="en-GB" sz="1600" dirty="0">
                <a:latin typeface="CongressSansLightStd"/>
              </a:rPr>
              <a:t>change, recognise their </a:t>
            </a:r>
            <a:r>
              <a:rPr lang="en-GB" sz="1600" dirty="0" smtClean="0">
                <a:latin typeface="CongressSansLightStd"/>
              </a:rPr>
              <a:t>contribution and </a:t>
            </a:r>
            <a:r>
              <a:rPr lang="en-GB" sz="1600" dirty="0">
                <a:latin typeface="CongressSansLightStd"/>
              </a:rPr>
              <a:t>give feedback which is </a:t>
            </a:r>
            <a:r>
              <a:rPr lang="en-GB" sz="1600" dirty="0" smtClean="0">
                <a:latin typeface="CongressSansLightStd"/>
              </a:rPr>
              <a:t>constructive and </a:t>
            </a:r>
            <a:r>
              <a:rPr lang="en-GB" sz="1600" dirty="0">
                <a:latin typeface="CongressSansLightStd"/>
              </a:rPr>
              <a:t>criticises behaviour not people.</a:t>
            </a:r>
          </a:p>
          <a:p>
            <a:r>
              <a:rPr lang="en-GB" sz="1600" dirty="0">
                <a:latin typeface="CongressSansLightStd"/>
              </a:rPr>
              <a:t>The other major contributor is </a:t>
            </a:r>
            <a:r>
              <a:rPr lang="en-GB" sz="1600" dirty="0" smtClean="0">
                <a:latin typeface="CongressSansLightStd"/>
              </a:rPr>
              <a:t>training. </a:t>
            </a:r>
          </a:p>
          <a:p>
            <a:r>
              <a:rPr lang="en-GB" sz="1600" dirty="0" smtClean="0">
                <a:latin typeface="CongressSansLightStd"/>
              </a:rPr>
              <a:t>If </a:t>
            </a:r>
            <a:r>
              <a:rPr lang="en-GB" sz="1600" dirty="0">
                <a:latin typeface="CongressSansLightStd"/>
              </a:rPr>
              <a:t>team members will be taking on </a:t>
            </a:r>
            <a:r>
              <a:rPr lang="en-GB" sz="1600" dirty="0" smtClean="0">
                <a:latin typeface="CongressSansLightStd"/>
              </a:rPr>
              <a:t>new responsibilities </a:t>
            </a:r>
            <a:r>
              <a:rPr lang="en-GB" sz="1600" dirty="0">
                <a:latin typeface="CongressSansLightStd"/>
              </a:rPr>
              <a:t>as a result of the </a:t>
            </a:r>
            <a:r>
              <a:rPr lang="en-GB" sz="1600" dirty="0" smtClean="0">
                <a:latin typeface="CongressSansLightStd"/>
              </a:rPr>
              <a:t>change, they </a:t>
            </a:r>
            <a:r>
              <a:rPr lang="en-GB" sz="1600" dirty="0">
                <a:latin typeface="CongressSansLightStd"/>
              </a:rPr>
              <a:t>will need to receive </a:t>
            </a:r>
            <a:r>
              <a:rPr lang="en-GB" sz="1600" dirty="0" smtClean="0">
                <a:latin typeface="CongressSansLightStd"/>
              </a:rPr>
              <a:t>adequate training </a:t>
            </a:r>
            <a:r>
              <a:rPr lang="en-GB" sz="1600" dirty="0">
                <a:latin typeface="CongressSansLightStd"/>
              </a:rPr>
              <a:t>so that they, and you, will </a:t>
            </a:r>
            <a:r>
              <a:rPr lang="en-GB" sz="1600" dirty="0" smtClean="0">
                <a:latin typeface="CongressSansLightStd"/>
              </a:rPr>
              <a:t>feel confident </a:t>
            </a:r>
            <a:r>
              <a:rPr lang="en-GB" sz="1600" dirty="0">
                <a:latin typeface="CongressSansLightStd"/>
              </a:rPr>
              <a:t>that they will be able to </a:t>
            </a:r>
            <a:r>
              <a:rPr lang="en-GB" sz="1600" dirty="0" smtClean="0">
                <a:latin typeface="CongressSansLightStd"/>
              </a:rPr>
              <a:t>achieve the </a:t>
            </a:r>
            <a:r>
              <a:rPr lang="en-GB" sz="1600" dirty="0">
                <a:latin typeface="CongressSansLightStd"/>
              </a:rPr>
              <a:t>goals and objectives they will be </a:t>
            </a:r>
            <a:r>
              <a:rPr lang="en-GB" sz="1600" dirty="0" smtClean="0">
                <a:latin typeface="CongressSansLightStd"/>
              </a:rPr>
              <a:t>set without </a:t>
            </a:r>
            <a:r>
              <a:rPr lang="en-GB" sz="1600" dirty="0">
                <a:latin typeface="CongressSansLightStd"/>
              </a:rPr>
              <a:t>the need for micro-management.</a:t>
            </a:r>
          </a:p>
          <a:p>
            <a:r>
              <a:rPr lang="en-GB" sz="1600" dirty="0">
                <a:latin typeface="CongressSansLightStd"/>
              </a:rPr>
              <a:t>It is important to gain the commitment </a:t>
            </a:r>
            <a:r>
              <a:rPr lang="en-GB" sz="1600" dirty="0" smtClean="0">
                <a:latin typeface="CongressSansLightStd"/>
              </a:rPr>
              <a:t>of everybody </a:t>
            </a:r>
            <a:r>
              <a:rPr lang="en-GB" sz="1600" dirty="0">
                <a:latin typeface="CongressSansLightStd"/>
              </a:rPr>
              <a:t>who is involved if the </a:t>
            </a:r>
            <a:r>
              <a:rPr lang="en-GB" sz="1600" dirty="0" smtClean="0">
                <a:latin typeface="CongressSansLightStd"/>
              </a:rPr>
              <a:t>change is </a:t>
            </a:r>
            <a:r>
              <a:rPr lang="en-GB" sz="1600" dirty="0">
                <a:latin typeface="CongressSansLightStd"/>
              </a:rPr>
              <a:t>to work. </a:t>
            </a:r>
            <a:endParaRPr lang="en-GB" sz="1600" dirty="0" smtClean="0">
              <a:latin typeface="CongressSansLightStd"/>
            </a:endParaRPr>
          </a:p>
          <a:p>
            <a:r>
              <a:rPr lang="en-GB" sz="1600" dirty="0" smtClean="0">
                <a:latin typeface="CongressSansLightStd"/>
              </a:rPr>
              <a:t>Staff </a:t>
            </a:r>
            <a:r>
              <a:rPr lang="en-GB" sz="1600" dirty="0">
                <a:latin typeface="CongressSansLightStd"/>
              </a:rPr>
              <a:t>who are implementing </a:t>
            </a:r>
            <a:r>
              <a:rPr lang="en-GB" sz="1600" dirty="0" smtClean="0">
                <a:latin typeface="CongressSansLightStd"/>
              </a:rPr>
              <a:t>a change </a:t>
            </a:r>
            <a:r>
              <a:rPr lang="en-GB" sz="1600" dirty="0">
                <a:latin typeface="CongressSansLightStd"/>
              </a:rPr>
              <a:t>that they are not committed to </a:t>
            </a:r>
            <a:r>
              <a:rPr lang="en-GB" sz="1600" dirty="0" smtClean="0">
                <a:latin typeface="CongressSansLightStd"/>
              </a:rPr>
              <a:t>will give </a:t>
            </a:r>
            <a:r>
              <a:rPr lang="en-GB" sz="1600" dirty="0">
                <a:latin typeface="CongressSansLightStd"/>
              </a:rPr>
              <a:t>a negative impression to </a:t>
            </a:r>
            <a:r>
              <a:rPr lang="en-GB" sz="1600" dirty="0" smtClean="0">
                <a:latin typeface="CongressSansLightStd"/>
              </a:rPr>
              <a:t>customers and</a:t>
            </a:r>
            <a:r>
              <a:rPr lang="en-GB" sz="1600" dirty="0">
                <a:latin typeface="CongressSansLightStd"/>
              </a:rPr>
              <a:t>, where the change is in </a:t>
            </a:r>
            <a:r>
              <a:rPr lang="en-GB" sz="1600" dirty="0" smtClean="0">
                <a:latin typeface="CongressSansLightStd"/>
              </a:rPr>
              <a:t>procedure, will </a:t>
            </a:r>
            <a:r>
              <a:rPr lang="en-GB" sz="1600" dirty="0">
                <a:latin typeface="CongressSansLightStd"/>
              </a:rPr>
              <a:t>tend to fall back into their tried </a:t>
            </a:r>
            <a:r>
              <a:rPr lang="en-GB" sz="1600" dirty="0" smtClean="0">
                <a:latin typeface="CongressSansLightStd"/>
              </a:rPr>
              <a:t>and trusted </a:t>
            </a:r>
            <a:r>
              <a:rPr lang="en-GB" sz="1600" dirty="0">
                <a:latin typeface="CongressSansLightStd"/>
              </a:rPr>
              <a:t>ways, often leading to </a:t>
            </a:r>
            <a:r>
              <a:rPr lang="en-GB" sz="1600" dirty="0" smtClean="0">
                <a:latin typeface="CongressSansLightStd"/>
              </a:rPr>
              <a:t>confusion between </a:t>
            </a:r>
            <a:r>
              <a:rPr lang="en-GB" sz="1600" dirty="0">
                <a:latin typeface="CongressSansLightStd"/>
              </a:rPr>
              <a:t>the new and the old process.</a:t>
            </a:r>
            <a:endParaRPr lang="en-GB" sz="16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04664"/>
            <a:ext cx="2157413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5536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123675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GB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  <a:t>Colleague Scheduling </a:t>
            </a:r>
            <a:r>
              <a:rPr lang="en-GB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  <a:t>and constraints for </a:t>
            </a:r>
            <a:r>
              <a:rPr lang="en-GB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  <a:t>retail business operations</a:t>
            </a:r>
            <a:endParaRPr lang="en-GB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7239000" cy="5040560"/>
          </a:xfrm>
        </p:spPr>
        <p:txBody>
          <a:bodyPr>
            <a:noAutofit/>
          </a:bodyPr>
          <a:lstStyle/>
          <a:p>
            <a:r>
              <a:rPr lang="en-GB" sz="1600" b="1" dirty="0">
                <a:latin typeface="CongressSansLightStd"/>
              </a:rPr>
              <a:t>One of the variables </a:t>
            </a:r>
            <a:r>
              <a:rPr lang="en-GB" sz="1600" dirty="0">
                <a:latin typeface="CongressSansLightStd"/>
              </a:rPr>
              <a:t>in achieving </a:t>
            </a:r>
            <a:r>
              <a:rPr lang="en-GB" sz="1600" dirty="0" smtClean="0">
                <a:latin typeface="CongressSansLightStd"/>
              </a:rPr>
              <a:t>objectives and </a:t>
            </a:r>
            <a:r>
              <a:rPr lang="en-GB" sz="1600" dirty="0">
                <a:latin typeface="CongressSansLightStd"/>
              </a:rPr>
              <a:t>goals in retail businesses is </a:t>
            </a:r>
            <a:r>
              <a:rPr lang="en-GB" sz="1600" b="1" dirty="0" smtClean="0">
                <a:latin typeface="CongressSansLightStd"/>
              </a:rPr>
              <a:t>staffing levels</a:t>
            </a:r>
            <a:r>
              <a:rPr lang="en-GB" sz="1600" dirty="0">
                <a:latin typeface="CongressSansLightStd"/>
              </a:rPr>
              <a:t>. </a:t>
            </a:r>
            <a:endParaRPr lang="en-GB" sz="1600" dirty="0" smtClean="0">
              <a:latin typeface="CongressSansLightStd"/>
            </a:endParaRPr>
          </a:p>
          <a:p>
            <a:r>
              <a:rPr lang="en-GB" sz="1600" b="1" dirty="0" smtClean="0">
                <a:latin typeface="CongressSansLightStd"/>
              </a:rPr>
              <a:t>Plans </a:t>
            </a:r>
            <a:r>
              <a:rPr lang="en-GB" sz="1600" b="1" dirty="0">
                <a:latin typeface="CongressSansLightStd"/>
              </a:rPr>
              <a:t>must be made </a:t>
            </a:r>
            <a:r>
              <a:rPr lang="en-GB" sz="1600" dirty="0">
                <a:latin typeface="CongressSansLightStd"/>
              </a:rPr>
              <a:t>to </a:t>
            </a:r>
            <a:r>
              <a:rPr lang="en-GB" sz="1600" dirty="0" smtClean="0">
                <a:latin typeface="CongressSansLightStd"/>
              </a:rPr>
              <a:t>ensure the </a:t>
            </a:r>
            <a:r>
              <a:rPr lang="en-GB" sz="1600" dirty="0">
                <a:latin typeface="CongressSansLightStd"/>
              </a:rPr>
              <a:t>right number of colleagues </a:t>
            </a:r>
            <a:r>
              <a:rPr lang="en-GB" sz="1600" dirty="0" smtClean="0">
                <a:latin typeface="CongressSansLightStd"/>
              </a:rPr>
              <a:t>are available </a:t>
            </a:r>
            <a:r>
              <a:rPr lang="en-GB" sz="1600" dirty="0">
                <a:latin typeface="CongressSansLightStd"/>
              </a:rPr>
              <a:t>to carry out the necessary </a:t>
            </a:r>
            <a:r>
              <a:rPr lang="en-GB" sz="1600" dirty="0" smtClean="0">
                <a:latin typeface="CongressSansLightStd"/>
              </a:rPr>
              <a:t>tasks to </a:t>
            </a:r>
            <a:r>
              <a:rPr lang="en-GB" sz="1600" dirty="0">
                <a:latin typeface="CongressSansLightStd"/>
              </a:rPr>
              <a:t>achieve the objectives for the day.</a:t>
            </a:r>
          </a:p>
          <a:p>
            <a:r>
              <a:rPr lang="en-GB" sz="1600" b="1" dirty="0">
                <a:latin typeface="CongressSansLightStd"/>
              </a:rPr>
              <a:t>It is also important</a:t>
            </a:r>
            <a:r>
              <a:rPr lang="en-GB" sz="1600" dirty="0">
                <a:latin typeface="CongressSansLightStd"/>
              </a:rPr>
              <a:t> to have the </a:t>
            </a:r>
            <a:r>
              <a:rPr lang="en-GB" sz="1600" dirty="0" smtClean="0">
                <a:latin typeface="CongressSansLightStd"/>
              </a:rPr>
              <a:t>right </a:t>
            </a:r>
            <a:r>
              <a:rPr lang="en-GB" sz="1600" b="1" dirty="0" smtClean="0">
                <a:latin typeface="CongressSansLightStd"/>
              </a:rPr>
              <a:t>mix </a:t>
            </a:r>
            <a:r>
              <a:rPr lang="en-GB" sz="1600" b="1" dirty="0">
                <a:latin typeface="CongressSansLightStd"/>
              </a:rPr>
              <a:t>of skills and experience </a:t>
            </a:r>
            <a:r>
              <a:rPr lang="en-GB" sz="1600" dirty="0">
                <a:latin typeface="CongressSansLightStd"/>
              </a:rPr>
              <a:t>to </a:t>
            </a:r>
            <a:r>
              <a:rPr lang="en-GB" sz="1600" dirty="0" smtClean="0">
                <a:latin typeface="CongressSansLightStd"/>
              </a:rPr>
              <a:t>achieve the </a:t>
            </a:r>
            <a:r>
              <a:rPr lang="en-GB" sz="1600" dirty="0">
                <a:latin typeface="CongressSansLightStd"/>
              </a:rPr>
              <a:t>objectives.</a:t>
            </a:r>
          </a:p>
          <a:p>
            <a:r>
              <a:rPr lang="en-GB" sz="1600" b="1" dirty="0">
                <a:latin typeface="CongressSansLightStd"/>
              </a:rPr>
              <a:t>In an ideal world </a:t>
            </a:r>
            <a:r>
              <a:rPr lang="en-GB" sz="1600" dirty="0">
                <a:latin typeface="CongressSansLightStd"/>
              </a:rPr>
              <a:t>there would be </a:t>
            </a:r>
            <a:r>
              <a:rPr lang="en-GB" sz="1600" dirty="0" smtClean="0">
                <a:latin typeface="CongressSansLightStd"/>
              </a:rPr>
              <a:t>no constraints </a:t>
            </a:r>
            <a:r>
              <a:rPr lang="en-GB" sz="1600" dirty="0">
                <a:latin typeface="CongressSansLightStd"/>
              </a:rPr>
              <a:t>on colleague </a:t>
            </a:r>
            <a:r>
              <a:rPr lang="en-GB" sz="1600" dirty="0" smtClean="0">
                <a:latin typeface="CongressSansLightStd"/>
              </a:rPr>
              <a:t>scheduling; it </a:t>
            </a:r>
            <a:r>
              <a:rPr lang="en-GB" sz="1600" dirty="0">
                <a:latin typeface="CongressSansLightStd"/>
              </a:rPr>
              <a:t>would be possible to have </a:t>
            </a:r>
            <a:r>
              <a:rPr lang="en-GB" sz="1600" dirty="0" smtClean="0">
                <a:latin typeface="CongressSansLightStd"/>
              </a:rPr>
              <a:t>enough colleagues </a:t>
            </a:r>
            <a:r>
              <a:rPr lang="en-GB" sz="1600" dirty="0">
                <a:latin typeface="CongressSansLightStd"/>
              </a:rPr>
              <a:t>available to cover </a:t>
            </a:r>
            <a:r>
              <a:rPr lang="en-GB" sz="1600" dirty="0" smtClean="0">
                <a:latin typeface="CongressSansLightStd"/>
              </a:rPr>
              <a:t>every eventuality</a:t>
            </a:r>
            <a:r>
              <a:rPr lang="en-GB" sz="1600" dirty="0">
                <a:latin typeface="CongressSansLightStd"/>
              </a:rPr>
              <a:t>. </a:t>
            </a:r>
            <a:endParaRPr lang="en-GB" sz="1600" dirty="0" smtClean="0">
              <a:latin typeface="CongressSansLightStd"/>
            </a:endParaRPr>
          </a:p>
          <a:p>
            <a:r>
              <a:rPr lang="en-GB" sz="1600" dirty="0" smtClean="0">
                <a:latin typeface="CongressSansLightStd"/>
              </a:rPr>
              <a:t>However</a:t>
            </a:r>
            <a:r>
              <a:rPr lang="en-GB" sz="1600" dirty="0">
                <a:latin typeface="CongressSansLightStd"/>
              </a:rPr>
              <a:t>, in the real </a:t>
            </a:r>
            <a:r>
              <a:rPr lang="en-GB" sz="1600" dirty="0" smtClean="0">
                <a:latin typeface="CongressSansLightStd"/>
              </a:rPr>
              <a:t>world, </a:t>
            </a:r>
            <a:r>
              <a:rPr lang="en-GB" sz="1600" b="1" dirty="0" smtClean="0">
                <a:latin typeface="CongressSansLightStd"/>
              </a:rPr>
              <a:t>there </a:t>
            </a:r>
            <a:r>
              <a:rPr lang="en-GB" sz="1600" b="1" dirty="0">
                <a:latin typeface="CongressSansLightStd"/>
              </a:rPr>
              <a:t>are limits which must be </a:t>
            </a:r>
            <a:r>
              <a:rPr lang="en-GB" sz="1600" b="1" dirty="0" smtClean="0">
                <a:latin typeface="CongressSansLightStd"/>
              </a:rPr>
              <a:t>worked with</a:t>
            </a:r>
            <a:r>
              <a:rPr lang="en-GB" sz="1600" b="1" dirty="0">
                <a:latin typeface="CongressSansLightStd"/>
              </a:rPr>
              <a:t>. </a:t>
            </a:r>
            <a:endParaRPr lang="en-GB" sz="1600" b="1" dirty="0" smtClean="0">
              <a:latin typeface="CongressSansLightStd"/>
            </a:endParaRPr>
          </a:p>
          <a:p>
            <a:r>
              <a:rPr lang="en-GB" sz="1600" b="1" dirty="0" smtClean="0">
                <a:latin typeface="CongressSansLightStd"/>
              </a:rPr>
              <a:t>Budgets </a:t>
            </a:r>
            <a:r>
              <a:rPr lang="en-GB" sz="1600" b="1" dirty="0">
                <a:latin typeface="CongressSansLightStd"/>
              </a:rPr>
              <a:t>will have been set </a:t>
            </a:r>
            <a:r>
              <a:rPr lang="en-GB" sz="1600" dirty="0" smtClean="0">
                <a:latin typeface="CongressSansLightStd"/>
              </a:rPr>
              <a:t>which determine </a:t>
            </a:r>
            <a:r>
              <a:rPr lang="en-GB" sz="1600" dirty="0">
                <a:latin typeface="CongressSansLightStd"/>
              </a:rPr>
              <a:t>how much can be spent </a:t>
            </a:r>
            <a:r>
              <a:rPr lang="en-GB" sz="1600" dirty="0" smtClean="0">
                <a:latin typeface="CongressSansLightStd"/>
              </a:rPr>
              <a:t>on staffing</a:t>
            </a:r>
            <a:r>
              <a:rPr lang="en-GB" sz="1600" dirty="0">
                <a:latin typeface="CongressSansLightStd"/>
              </a:rPr>
              <a:t>; different colleagues will </a:t>
            </a:r>
            <a:r>
              <a:rPr lang="en-GB" sz="1600" dirty="0" smtClean="0">
                <a:latin typeface="CongressSansLightStd"/>
              </a:rPr>
              <a:t>cost different </a:t>
            </a:r>
            <a:r>
              <a:rPr lang="en-GB" sz="1600" dirty="0">
                <a:latin typeface="CongressSansLightStd"/>
              </a:rPr>
              <a:t>amounts. </a:t>
            </a:r>
            <a:endParaRPr lang="en-GB" sz="1600" dirty="0" smtClean="0">
              <a:latin typeface="CongressSansLightStd"/>
            </a:endParaRPr>
          </a:p>
          <a:p>
            <a:r>
              <a:rPr lang="en-GB" sz="1600" b="1" dirty="0" smtClean="0">
                <a:latin typeface="CongressSansLightStd"/>
              </a:rPr>
              <a:t>The </a:t>
            </a:r>
            <a:r>
              <a:rPr lang="en-GB" sz="1600" b="1" dirty="0">
                <a:latin typeface="CongressSansLightStd"/>
              </a:rPr>
              <a:t>mix of </a:t>
            </a:r>
            <a:r>
              <a:rPr lang="en-GB" sz="1600" b="1" dirty="0" smtClean="0">
                <a:latin typeface="CongressSansLightStd"/>
              </a:rPr>
              <a:t>colleagues must </a:t>
            </a:r>
            <a:r>
              <a:rPr lang="en-GB" sz="1600" b="1" dirty="0">
                <a:latin typeface="CongressSansLightStd"/>
              </a:rPr>
              <a:t>allow you to remain within </a:t>
            </a:r>
            <a:r>
              <a:rPr lang="en-GB" sz="1600" b="1" dirty="0" smtClean="0">
                <a:latin typeface="CongressSansLightStd"/>
              </a:rPr>
              <a:t>budget </a:t>
            </a:r>
            <a:r>
              <a:rPr lang="en-GB" sz="1600" dirty="0" smtClean="0">
                <a:latin typeface="CongressSansLightStd"/>
              </a:rPr>
              <a:t>while </a:t>
            </a:r>
            <a:r>
              <a:rPr lang="en-GB" sz="1600" dirty="0">
                <a:latin typeface="CongressSansLightStd"/>
              </a:rPr>
              <a:t>meeting the constraint of </a:t>
            </a:r>
            <a:r>
              <a:rPr lang="en-GB" sz="1600" dirty="0" smtClean="0">
                <a:latin typeface="CongressSansLightStd"/>
              </a:rPr>
              <a:t>having people </a:t>
            </a:r>
            <a:r>
              <a:rPr lang="en-GB" sz="1600" dirty="0">
                <a:latin typeface="CongressSansLightStd"/>
              </a:rPr>
              <a:t>with the correct knowledge </a:t>
            </a:r>
            <a:r>
              <a:rPr lang="en-GB" sz="1600" dirty="0" smtClean="0">
                <a:latin typeface="CongressSansLightStd"/>
              </a:rPr>
              <a:t>and experience</a:t>
            </a:r>
            <a:r>
              <a:rPr lang="en-GB" sz="1600" dirty="0">
                <a:latin typeface="CongressSansLightStd"/>
              </a:rPr>
              <a:t>. </a:t>
            </a:r>
            <a:endParaRPr lang="en-GB" sz="1600" dirty="0" smtClean="0">
              <a:latin typeface="CongressSansLightStd"/>
            </a:endParaRPr>
          </a:p>
          <a:p>
            <a:r>
              <a:rPr lang="en-GB" sz="1600" b="1" dirty="0" smtClean="0">
                <a:latin typeface="CongressSansLightStd"/>
              </a:rPr>
              <a:t>Training </a:t>
            </a:r>
            <a:r>
              <a:rPr lang="en-GB" sz="1600" dirty="0">
                <a:latin typeface="CongressSansLightStd"/>
              </a:rPr>
              <a:t>colleagues to </a:t>
            </a:r>
            <a:r>
              <a:rPr lang="en-GB" sz="1600" dirty="0" smtClean="0">
                <a:latin typeface="CongressSansLightStd"/>
              </a:rPr>
              <a:t>be </a:t>
            </a:r>
            <a:r>
              <a:rPr lang="en-GB" sz="1600" b="1" dirty="0" smtClean="0">
                <a:latin typeface="CongressSansLightStd"/>
              </a:rPr>
              <a:t>multi-skilled</a:t>
            </a:r>
            <a:r>
              <a:rPr lang="en-GB" sz="1600" dirty="0" smtClean="0">
                <a:latin typeface="CongressSansLightStd"/>
              </a:rPr>
              <a:t> </a:t>
            </a:r>
            <a:r>
              <a:rPr lang="en-GB" sz="1600" dirty="0">
                <a:latin typeface="CongressSansLightStd"/>
              </a:rPr>
              <a:t>will be a great advantage </a:t>
            </a:r>
            <a:r>
              <a:rPr lang="en-GB" sz="1600" dirty="0" smtClean="0">
                <a:latin typeface="CongressSansLightStd"/>
              </a:rPr>
              <a:t>in overcoming </a:t>
            </a:r>
            <a:r>
              <a:rPr lang="en-GB" sz="1600" dirty="0">
                <a:latin typeface="CongressSansLightStd"/>
              </a:rPr>
              <a:t>these constraints.</a:t>
            </a:r>
            <a:endParaRPr lang="en-GB" sz="16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802" y="332656"/>
            <a:ext cx="1216221" cy="1210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5536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30876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sz="2500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  <a:t>Colleague Scheduling and constraints for retail business operations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7239000" cy="4610912"/>
          </a:xfrm>
        </p:spPr>
        <p:txBody>
          <a:bodyPr>
            <a:normAutofit fontScale="62500" lnSpcReduction="20000"/>
          </a:bodyPr>
          <a:lstStyle/>
          <a:p>
            <a:endParaRPr lang="en-GB" sz="2800" dirty="0" smtClean="0">
              <a:latin typeface="CongressSansLightStd"/>
            </a:endParaRPr>
          </a:p>
          <a:p>
            <a:r>
              <a:rPr lang="en-GB" sz="2800" b="1" dirty="0" smtClean="0">
                <a:latin typeface="CongressSansLightStd"/>
              </a:rPr>
              <a:t>Other </a:t>
            </a:r>
            <a:r>
              <a:rPr lang="en-GB" sz="2800" dirty="0">
                <a:latin typeface="CongressSansLightStd"/>
              </a:rPr>
              <a:t>constraints may be </a:t>
            </a:r>
            <a:r>
              <a:rPr lang="en-GB" sz="2800" dirty="0" smtClean="0">
                <a:latin typeface="CongressSansLightStd"/>
              </a:rPr>
              <a:t>procedures which </a:t>
            </a:r>
            <a:r>
              <a:rPr lang="en-GB" sz="2800" dirty="0">
                <a:latin typeface="CongressSansLightStd"/>
              </a:rPr>
              <a:t>require a minimum number </a:t>
            </a:r>
            <a:r>
              <a:rPr lang="en-GB" sz="2800" dirty="0" smtClean="0">
                <a:latin typeface="CongressSansLightStd"/>
              </a:rPr>
              <a:t>of colleagues </a:t>
            </a:r>
            <a:r>
              <a:rPr lang="en-GB" sz="2800" dirty="0">
                <a:latin typeface="CongressSansLightStd"/>
              </a:rPr>
              <a:t>on the shop floor at all </a:t>
            </a:r>
            <a:r>
              <a:rPr lang="en-GB" sz="2800" dirty="0" smtClean="0">
                <a:latin typeface="CongressSansLightStd"/>
              </a:rPr>
              <a:t>times and </a:t>
            </a:r>
            <a:r>
              <a:rPr lang="en-GB" sz="2800" dirty="0">
                <a:latin typeface="CongressSansLightStd"/>
              </a:rPr>
              <a:t>the availability of products </a:t>
            </a:r>
            <a:r>
              <a:rPr lang="en-GB" sz="2800" dirty="0" smtClean="0">
                <a:latin typeface="CongressSansLightStd"/>
              </a:rPr>
              <a:t>and services </a:t>
            </a:r>
            <a:r>
              <a:rPr lang="en-GB" sz="2800" dirty="0">
                <a:latin typeface="CongressSansLightStd"/>
              </a:rPr>
              <a:t>which may require staff to </a:t>
            </a:r>
            <a:r>
              <a:rPr lang="en-GB" sz="2800" dirty="0" smtClean="0">
                <a:latin typeface="CongressSansLightStd"/>
              </a:rPr>
              <a:t>be present </a:t>
            </a:r>
            <a:r>
              <a:rPr lang="en-GB" sz="2800" dirty="0">
                <a:latin typeface="CongressSansLightStd"/>
              </a:rPr>
              <a:t>when deliveries are </a:t>
            </a:r>
            <a:r>
              <a:rPr lang="en-GB" sz="2800" dirty="0" smtClean="0">
                <a:latin typeface="CongressSansLightStd"/>
              </a:rPr>
              <a:t>made, for instance.</a:t>
            </a:r>
          </a:p>
          <a:p>
            <a:r>
              <a:rPr lang="en-GB" sz="2800" b="1" dirty="0" smtClean="0">
                <a:latin typeface="CongressSansLightStd"/>
              </a:rPr>
              <a:t>The </a:t>
            </a:r>
            <a:r>
              <a:rPr lang="en-GB" sz="2800" b="1" dirty="0">
                <a:latin typeface="CongressSansLightStd"/>
              </a:rPr>
              <a:t>major constraint </a:t>
            </a:r>
            <a:r>
              <a:rPr lang="en-GB" sz="2800" dirty="0">
                <a:latin typeface="CongressSansLightStd"/>
              </a:rPr>
              <a:t>on </a:t>
            </a:r>
            <a:r>
              <a:rPr lang="en-GB" sz="2800" dirty="0" smtClean="0">
                <a:latin typeface="CongressSansLightStd"/>
              </a:rPr>
              <a:t>colleague scheduling </a:t>
            </a:r>
            <a:r>
              <a:rPr lang="en-GB" sz="2800" dirty="0">
                <a:latin typeface="CongressSansLightStd"/>
              </a:rPr>
              <a:t>is </a:t>
            </a:r>
            <a:r>
              <a:rPr lang="en-GB" sz="2800" b="1" dirty="0">
                <a:latin typeface="CongressSansLightStd"/>
              </a:rPr>
              <a:t>time;</a:t>
            </a:r>
            <a:r>
              <a:rPr lang="en-GB" sz="2800" dirty="0">
                <a:latin typeface="CongressSansLightStd"/>
              </a:rPr>
              <a:t> each colleague </a:t>
            </a:r>
            <a:r>
              <a:rPr lang="en-GB" sz="2800" dirty="0" smtClean="0">
                <a:latin typeface="CongressSansLightStd"/>
              </a:rPr>
              <a:t>will have </a:t>
            </a:r>
            <a:r>
              <a:rPr lang="en-GB" sz="2800" dirty="0">
                <a:latin typeface="CongressSansLightStd"/>
              </a:rPr>
              <a:t>contracted hours. </a:t>
            </a:r>
          </a:p>
          <a:p>
            <a:r>
              <a:rPr lang="en-GB" sz="2800" dirty="0" smtClean="0">
                <a:latin typeface="CongressSansLightStd"/>
              </a:rPr>
              <a:t>Exceeding their hours </a:t>
            </a:r>
            <a:r>
              <a:rPr lang="en-GB" sz="2800" dirty="0">
                <a:latin typeface="CongressSansLightStd"/>
              </a:rPr>
              <a:t>will involve overtime payments </a:t>
            </a:r>
            <a:r>
              <a:rPr lang="en-GB" sz="2800" dirty="0" smtClean="0">
                <a:latin typeface="CongressSansLightStd"/>
              </a:rPr>
              <a:t>or giving </a:t>
            </a:r>
            <a:r>
              <a:rPr lang="en-GB" sz="2800" dirty="0">
                <a:latin typeface="CongressSansLightStd"/>
              </a:rPr>
              <a:t>time off in lieu, which will </a:t>
            </a:r>
            <a:r>
              <a:rPr lang="en-GB" sz="2800" dirty="0" smtClean="0">
                <a:latin typeface="CongressSansLightStd"/>
              </a:rPr>
              <a:t>reduce your </a:t>
            </a:r>
            <a:r>
              <a:rPr lang="en-GB" sz="2800" dirty="0">
                <a:latin typeface="CongressSansLightStd"/>
              </a:rPr>
              <a:t>flexibility in future</a:t>
            </a:r>
            <a:r>
              <a:rPr lang="en-GB" sz="2800" dirty="0" smtClean="0">
                <a:latin typeface="CongressSansLightStd"/>
              </a:rPr>
              <a:t>.</a:t>
            </a:r>
          </a:p>
          <a:p>
            <a:pPr marL="0" indent="0">
              <a:buNone/>
            </a:pPr>
            <a:endParaRPr lang="en-GB" sz="2800" dirty="0">
              <a:latin typeface="CongressSansLightStd"/>
            </a:endParaRPr>
          </a:p>
          <a:p>
            <a:r>
              <a:rPr lang="en-GB" sz="2800" b="1" dirty="0">
                <a:solidFill>
                  <a:srgbClr val="0070C0"/>
                </a:solidFill>
                <a:latin typeface="CongressSansLightStd"/>
                <a:hlinkClick r:id="rId2"/>
              </a:rPr>
              <a:t>The Working Time Directive </a:t>
            </a:r>
            <a:r>
              <a:rPr lang="en-GB" sz="2800" dirty="0">
                <a:latin typeface="CongressSansLightStd"/>
              </a:rPr>
              <a:t>must </a:t>
            </a:r>
            <a:r>
              <a:rPr lang="en-GB" sz="2800" dirty="0" smtClean="0">
                <a:latin typeface="CongressSansLightStd"/>
              </a:rPr>
              <a:t>also be </a:t>
            </a:r>
            <a:r>
              <a:rPr lang="en-GB" sz="2800" dirty="0">
                <a:latin typeface="CongressSansLightStd"/>
              </a:rPr>
              <a:t>taken into </a:t>
            </a:r>
            <a:r>
              <a:rPr lang="en-GB" sz="2800" dirty="0" smtClean="0">
                <a:latin typeface="CongressSansLightStd"/>
              </a:rPr>
              <a:t>consideration.</a:t>
            </a:r>
          </a:p>
          <a:p>
            <a:r>
              <a:rPr lang="en-GB" sz="2800" dirty="0" smtClean="0">
                <a:latin typeface="CongressSansLightStd"/>
              </a:rPr>
              <a:t>These constraints </a:t>
            </a:r>
            <a:r>
              <a:rPr lang="en-GB" sz="2800" dirty="0">
                <a:latin typeface="CongressSansLightStd"/>
              </a:rPr>
              <a:t>affect teams by </a:t>
            </a:r>
            <a:r>
              <a:rPr lang="en-GB" sz="2800" dirty="0" smtClean="0">
                <a:latin typeface="CongressSansLightStd"/>
              </a:rPr>
              <a:t>putting pressure </a:t>
            </a:r>
            <a:r>
              <a:rPr lang="en-GB" sz="2800" dirty="0">
                <a:latin typeface="CongressSansLightStd"/>
              </a:rPr>
              <a:t>on them to achieve </a:t>
            </a:r>
            <a:r>
              <a:rPr lang="en-GB" sz="2800" dirty="0" smtClean="0">
                <a:latin typeface="CongressSansLightStd"/>
              </a:rPr>
              <a:t>their targets</a:t>
            </a:r>
            <a:r>
              <a:rPr lang="en-GB" sz="2800" dirty="0">
                <a:latin typeface="CongressSansLightStd"/>
              </a:rPr>
              <a:t>. </a:t>
            </a:r>
            <a:endParaRPr lang="en-GB" sz="2800" dirty="0" smtClean="0">
              <a:latin typeface="CongressSansLightStd"/>
            </a:endParaRPr>
          </a:p>
          <a:p>
            <a:r>
              <a:rPr lang="en-GB" sz="2800" dirty="0" smtClean="0">
                <a:latin typeface="CongressSansLightStd"/>
              </a:rPr>
              <a:t>They </a:t>
            </a:r>
            <a:r>
              <a:rPr lang="en-GB" sz="2800" dirty="0">
                <a:latin typeface="CongressSansLightStd"/>
              </a:rPr>
              <a:t>affect individual </a:t>
            </a:r>
            <a:r>
              <a:rPr lang="en-GB" sz="2800" dirty="0" smtClean="0">
                <a:latin typeface="CongressSansLightStd"/>
              </a:rPr>
              <a:t>colleagues by </a:t>
            </a:r>
            <a:r>
              <a:rPr lang="en-GB" sz="2800" dirty="0">
                <a:latin typeface="CongressSansLightStd"/>
              </a:rPr>
              <a:t>placing greater responsibility on </a:t>
            </a:r>
            <a:r>
              <a:rPr lang="en-GB" sz="2800" dirty="0" smtClean="0">
                <a:latin typeface="CongressSansLightStd"/>
              </a:rPr>
              <a:t>them and </a:t>
            </a:r>
            <a:r>
              <a:rPr lang="en-GB" sz="2800" dirty="0">
                <a:latin typeface="CongressSansLightStd"/>
              </a:rPr>
              <a:t>they affect customers by </a:t>
            </a:r>
            <a:r>
              <a:rPr lang="en-GB" sz="2800" dirty="0" smtClean="0">
                <a:latin typeface="CongressSansLightStd"/>
              </a:rPr>
              <a:t>reducing the </a:t>
            </a:r>
            <a:r>
              <a:rPr lang="en-GB" sz="2800" dirty="0">
                <a:latin typeface="CongressSansLightStd"/>
              </a:rPr>
              <a:t>availability of colleagues to </a:t>
            </a:r>
            <a:r>
              <a:rPr lang="en-GB" sz="2800" dirty="0" smtClean="0">
                <a:latin typeface="CongressSansLightStd"/>
              </a:rPr>
              <a:t>meet their </a:t>
            </a:r>
            <a:r>
              <a:rPr lang="en-GB" sz="2800" dirty="0">
                <a:latin typeface="CongressSansLightStd"/>
              </a:rPr>
              <a:t>needs.</a:t>
            </a:r>
            <a:endParaRPr lang="en-GB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32656"/>
            <a:ext cx="1287587" cy="1281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1775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30876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sz="2500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  <a:t>Colleague Scheduling and constraints for retail business operations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7239000" cy="4682920"/>
          </a:xfrm>
        </p:spPr>
        <p:txBody>
          <a:bodyPr>
            <a:noAutofit/>
          </a:bodyPr>
          <a:lstStyle/>
          <a:p>
            <a:r>
              <a:rPr lang="en-GB" sz="1400" b="1" dirty="0">
                <a:latin typeface="CongressSansLightStd"/>
              </a:rPr>
              <a:t>Resourcing plans </a:t>
            </a:r>
            <a:r>
              <a:rPr lang="en-GB" sz="1400" dirty="0">
                <a:latin typeface="CongressSansLightStd"/>
              </a:rPr>
              <a:t>will need to be </a:t>
            </a:r>
            <a:r>
              <a:rPr lang="en-GB" sz="1400" dirty="0" smtClean="0">
                <a:latin typeface="CongressSansLightStd"/>
              </a:rPr>
              <a:t>flexible to </a:t>
            </a:r>
            <a:r>
              <a:rPr lang="en-GB" sz="1400" dirty="0">
                <a:latin typeface="CongressSansLightStd"/>
              </a:rPr>
              <a:t>allow for abnormal situations </a:t>
            </a:r>
            <a:r>
              <a:rPr lang="en-GB" sz="1400" dirty="0" smtClean="0">
                <a:latin typeface="CongressSansLightStd"/>
              </a:rPr>
              <a:t>such as </a:t>
            </a:r>
            <a:r>
              <a:rPr lang="en-GB" sz="1400" dirty="0">
                <a:latin typeface="CongressSansLightStd"/>
              </a:rPr>
              <a:t>unseasonal weather. </a:t>
            </a:r>
            <a:endParaRPr lang="en-GB" sz="1400" dirty="0" smtClean="0">
              <a:latin typeface="CongressSansLightStd"/>
            </a:endParaRPr>
          </a:p>
          <a:p>
            <a:r>
              <a:rPr lang="en-GB" sz="1400" b="1" dirty="0" smtClean="0">
                <a:latin typeface="CongressSansLightStd"/>
              </a:rPr>
              <a:t>A contingency plan </a:t>
            </a:r>
            <a:r>
              <a:rPr lang="en-GB" sz="1400" dirty="0">
                <a:latin typeface="CongressSansLightStd"/>
              </a:rPr>
              <a:t>will need to be in place so </a:t>
            </a:r>
            <a:r>
              <a:rPr lang="en-GB" sz="1400" dirty="0" smtClean="0">
                <a:latin typeface="CongressSansLightStd"/>
              </a:rPr>
              <a:t>that the </a:t>
            </a:r>
            <a:r>
              <a:rPr lang="en-GB" sz="1400" dirty="0">
                <a:latin typeface="CongressSansLightStd"/>
              </a:rPr>
              <a:t>unexpected can be dealt with.</a:t>
            </a:r>
          </a:p>
          <a:p>
            <a:r>
              <a:rPr lang="en-GB" sz="1400" dirty="0">
                <a:latin typeface="CongressSansLightStd"/>
              </a:rPr>
              <a:t>For instance, heavy snow may make </a:t>
            </a:r>
            <a:r>
              <a:rPr lang="en-GB" sz="1400" dirty="0" smtClean="0">
                <a:latin typeface="CongressSansLightStd"/>
              </a:rPr>
              <a:t>it difficult </a:t>
            </a:r>
            <a:r>
              <a:rPr lang="en-GB" sz="1400" dirty="0">
                <a:latin typeface="CongressSansLightStd"/>
              </a:rPr>
              <a:t>for the scheduled colleagues </a:t>
            </a:r>
            <a:r>
              <a:rPr lang="en-GB" sz="1400" dirty="0" smtClean="0">
                <a:latin typeface="CongressSansLightStd"/>
              </a:rPr>
              <a:t>to reach </a:t>
            </a:r>
            <a:r>
              <a:rPr lang="en-GB" sz="1400" dirty="0">
                <a:latin typeface="CongressSansLightStd"/>
              </a:rPr>
              <a:t>the store; other colleagues </a:t>
            </a:r>
            <a:r>
              <a:rPr lang="en-GB" sz="1400" dirty="0" smtClean="0">
                <a:latin typeface="CongressSansLightStd"/>
              </a:rPr>
              <a:t>may live </a:t>
            </a:r>
            <a:r>
              <a:rPr lang="en-GB" sz="1400" dirty="0">
                <a:latin typeface="CongressSansLightStd"/>
              </a:rPr>
              <a:t>closer to the store or have </a:t>
            </a:r>
            <a:r>
              <a:rPr lang="en-GB" sz="1400" dirty="0" smtClean="0">
                <a:latin typeface="CongressSansLightStd"/>
              </a:rPr>
              <a:t>better transport </a:t>
            </a:r>
            <a:r>
              <a:rPr lang="en-GB" sz="1400" dirty="0">
                <a:latin typeface="CongressSansLightStd"/>
              </a:rPr>
              <a:t>available. </a:t>
            </a:r>
            <a:endParaRPr lang="en-GB" sz="1400" dirty="0" smtClean="0">
              <a:latin typeface="CongressSansLightStd"/>
            </a:endParaRPr>
          </a:p>
          <a:p>
            <a:r>
              <a:rPr lang="en-GB" sz="1400" b="1" dirty="0" smtClean="0">
                <a:latin typeface="CongressSansLightStd"/>
              </a:rPr>
              <a:t>The </a:t>
            </a:r>
            <a:r>
              <a:rPr lang="en-GB" sz="1400" b="1" dirty="0">
                <a:latin typeface="CongressSansLightStd"/>
              </a:rPr>
              <a:t>plan must </a:t>
            </a:r>
            <a:r>
              <a:rPr lang="en-GB" sz="1400" b="1" dirty="0" smtClean="0">
                <a:latin typeface="CongressSansLightStd"/>
              </a:rPr>
              <a:t>then be </a:t>
            </a:r>
            <a:r>
              <a:rPr lang="en-GB" sz="1400" b="1" dirty="0">
                <a:latin typeface="CongressSansLightStd"/>
              </a:rPr>
              <a:t>adjusted</a:t>
            </a:r>
            <a:r>
              <a:rPr lang="en-GB" sz="1400" dirty="0">
                <a:latin typeface="CongressSansLightStd"/>
              </a:rPr>
              <a:t> to bring in the </a:t>
            </a:r>
            <a:r>
              <a:rPr lang="en-GB" sz="1400" dirty="0" smtClean="0">
                <a:latin typeface="CongressSansLightStd"/>
              </a:rPr>
              <a:t>colleague who </a:t>
            </a:r>
            <a:r>
              <a:rPr lang="en-GB" sz="1400" dirty="0">
                <a:latin typeface="CongressSansLightStd"/>
              </a:rPr>
              <a:t>are able to work</a:t>
            </a:r>
            <a:r>
              <a:rPr lang="en-GB" sz="1400" dirty="0" smtClean="0">
                <a:latin typeface="CongressSansLightStd"/>
              </a:rPr>
              <a:t>.</a:t>
            </a:r>
          </a:p>
          <a:p>
            <a:r>
              <a:rPr lang="en-GB" sz="1400" dirty="0" smtClean="0">
                <a:latin typeface="CongressSansLightStd"/>
              </a:rPr>
              <a:t>On </a:t>
            </a:r>
            <a:r>
              <a:rPr lang="en-GB" sz="1400" dirty="0">
                <a:latin typeface="CongressSansLightStd"/>
              </a:rPr>
              <a:t>the </a:t>
            </a:r>
            <a:r>
              <a:rPr lang="en-GB" sz="1400" dirty="0" smtClean="0">
                <a:latin typeface="CongressSansLightStd"/>
              </a:rPr>
              <a:t>other hand</a:t>
            </a:r>
            <a:r>
              <a:rPr lang="en-GB" sz="1400" dirty="0">
                <a:latin typeface="CongressSansLightStd"/>
              </a:rPr>
              <a:t>, </a:t>
            </a:r>
            <a:r>
              <a:rPr lang="en-GB" sz="1400" b="1" dirty="0">
                <a:latin typeface="CongressSansLightStd"/>
              </a:rPr>
              <a:t>weather conditions may </a:t>
            </a:r>
            <a:r>
              <a:rPr lang="en-GB" sz="1400" b="1" dirty="0" smtClean="0">
                <a:latin typeface="CongressSansLightStd"/>
              </a:rPr>
              <a:t>prevent customers </a:t>
            </a:r>
            <a:r>
              <a:rPr lang="en-GB" sz="1400" b="1" dirty="0">
                <a:latin typeface="CongressSansLightStd"/>
              </a:rPr>
              <a:t>from reaching the </a:t>
            </a:r>
            <a:r>
              <a:rPr lang="en-GB" sz="1400" b="1" dirty="0" smtClean="0">
                <a:latin typeface="CongressSansLightStd"/>
              </a:rPr>
              <a:t>store </a:t>
            </a:r>
            <a:r>
              <a:rPr lang="en-GB" sz="1400" dirty="0" smtClean="0">
                <a:latin typeface="CongressSansLightStd"/>
              </a:rPr>
              <a:t>and </a:t>
            </a:r>
            <a:r>
              <a:rPr lang="en-GB" sz="1400" dirty="0">
                <a:latin typeface="CongressSansLightStd"/>
              </a:rPr>
              <a:t>consequently fewer </a:t>
            </a:r>
            <a:r>
              <a:rPr lang="en-GB" sz="1400" dirty="0" smtClean="0">
                <a:latin typeface="CongressSansLightStd"/>
              </a:rPr>
              <a:t>colleagues will </a:t>
            </a:r>
            <a:r>
              <a:rPr lang="en-GB" sz="1400" dirty="0">
                <a:latin typeface="CongressSansLightStd"/>
              </a:rPr>
              <a:t>be required.</a:t>
            </a:r>
          </a:p>
          <a:p>
            <a:r>
              <a:rPr lang="en-GB" sz="1400" dirty="0">
                <a:latin typeface="CongressSansLightStd"/>
              </a:rPr>
              <a:t>The effectiveness of resourcing </a:t>
            </a:r>
            <a:r>
              <a:rPr lang="en-GB" sz="1400" dirty="0" smtClean="0">
                <a:latin typeface="CongressSansLightStd"/>
              </a:rPr>
              <a:t>plans can </a:t>
            </a:r>
            <a:r>
              <a:rPr lang="en-GB" sz="1400" dirty="0">
                <a:latin typeface="CongressSansLightStd"/>
              </a:rPr>
              <a:t>be assessed by monitoring </a:t>
            </a:r>
            <a:r>
              <a:rPr lang="en-GB" sz="1400" dirty="0" smtClean="0">
                <a:latin typeface="CongressSansLightStd"/>
              </a:rPr>
              <a:t>the achievement </a:t>
            </a:r>
            <a:r>
              <a:rPr lang="en-GB" sz="1400" dirty="0">
                <a:latin typeface="CongressSansLightStd"/>
              </a:rPr>
              <a:t>of objectives. </a:t>
            </a:r>
            <a:r>
              <a:rPr lang="en-GB" sz="1400" dirty="0" smtClean="0">
                <a:latin typeface="CongressSansLightStd"/>
              </a:rPr>
              <a:t>I</a:t>
            </a:r>
          </a:p>
          <a:p>
            <a:r>
              <a:rPr lang="en-GB" sz="1400" b="1" dirty="0" smtClean="0">
                <a:latin typeface="CongressSansLightStd"/>
              </a:rPr>
              <a:t>If objectives are </a:t>
            </a:r>
            <a:r>
              <a:rPr lang="en-GB" sz="1400" b="1" dirty="0">
                <a:latin typeface="CongressSansLightStd"/>
              </a:rPr>
              <a:t>regularly not met, resourcing </a:t>
            </a:r>
            <a:r>
              <a:rPr lang="en-GB" sz="1400" b="1" dirty="0" smtClean="0">
                <a:latin typeface="CongressSansLightStd"/>
              </a:rPr>
              <a:t>plans may </a:t>
            </a:r>
            <a:r>
              <a:rPr lang="en-GB" sz="1400" b="1" dirty="0">
                <a:latin typeface="CongressSansLightStd"/>
              </a:rPr>
              <a:t>need to be reviewed, </a:t>
            </a:r>
            <a:r>
              <a:rPr lang="en-GB" sz="1400" dirty="0">
                <a:latin typeface="CongressSansLightStd"/>
              </a:rPr>
              <a:t>but </a:t>
            </a:r>
            <a:r>
              <a:rPr lang="en-GB" sz="1400" dirty="0" smtClean="0">
                <a:latin typeface="CongressSansLightStd"/>
              </a:rPr>
              <a:t>care must </a:t>
            </a:r>
            <a:r>
              <a:rPr lang="en-GB" sz="1400" dirty="0">
                <a:latin typeface="CongressSansLightStd"/>
              </a:rPr>
              <a:t>be taken that assumptions are </a:t>
            </a:r>
            <a:r>
              <a:rPr lang="en-GB" sz="1400" dirty="0" smtClean="0">
                <a:latin typeface="CongressSansLightStd"/>
              </a:rPr>
              <a:t>not made </a:t>
            </a:r>
            <a:r>
              <a:rPr lang="en-GB" sz="1400" dirty="0">
                <a:latin typeface="CongressSansLightStd"/>
              </a:rPr>
              <a:t>that the reason for the </a:t>
            </a:r>
            <a:r>
              <a:rPr lang="en-GB" sz="1400" dirty="0" smtClean="0">
                <a:latin typeface="CongressSansLightStd"/>
              </a:rPr>
              <a:t>shortfall is </a:t>
            </a:r>
            <a:r>
              <a:rPr lang="en-GB" sz="1400" dirty="0">
                <a:latin typeface="CongressSansLightStd"/>
              </a:rPr>
              <a:t>the number of colleagues </a:t>
            </a:r>
            <a:r>
              <a:rPr lang="en-GB" sz="1400" dirty="0" smtClean="0">
                <a:latin typeface="CongressSansLightStd"/>
              </a:rPr>
              <a:t>available, there </a:t>
            </a:r>
            <a:r>
              <a:rPr lang="en-GB" sz="1400" dirty="0">
                <a:latin typeface="CongressSansLightStd"/>
              </a:rPr>
              <a:t>may be other factors to take </a:t>
            </a:r>
            <a:r>
              <a:rPr lang="en-GB" sz="1400" dirty="0" smtClean="0">
                <a:latin typeface="CongressSansLightStd"/>
              </a:rPr>
              <a:t>into account</a:t>
            </a:r>
            <a:r>
              <a:rPr lang="en-GB" sz="1400" dirty="0">
                <a:latin typeface="CongressSansLightStd"/>
              </a:rPr>
              <a:t>. </a:t>
            </a:r>
            <a:endParaRPr lang="en-GB" sz="1400" dirty="0" smtClean="0">
              <a:latin typeface="CongressSansLightStd"/>
            </a:endParaRPr>
          </a:p>
          <a:p>
            <a:r>
              <a:rPr lang="en-GB" sz="1400" b="1" dirty="0" smtClean="0">
                <a:latin typeface="CongressSansLightStd"/>
              </a:rPr>
              <a:t>Feedback from customers will be </a:t>
            </a:r>
            <a:r>
              <a:rPr lang="en-GB" sz="1400" b="1" dirty="0">
                <a:latin typeface="CongressSansLightStd"/>
              </a:rPr>
              <a:t>an indicator</a:t>
            </a:r>
            <a:r>
              <a:rPr lang="en-GB" sz="1400" dirty="0">
                <a:latin typeface="CongressSansLightStd"/>
              </a:rPr>
              <a:t>. </a:t>
            </a:r>
            <a:endParaRPr lang="en-GB" sz="1400" dirty="0" smtClean="0">
              <a:latin typeface="CongressSansLightStd"/>
            </a:endParaRPr>
          </a:p>
          <a:p>
            <a:r>
              <a:rPr lang="en-GB" sz="1400" b="1" dirty="0" smtClean="0">
                <a:latin typeface="CongressSansLightStd"/>
              </a:rPr>
              <a:t>If </a:t>
            </a:r>
            <a:r>
              <a:rPr lang="en-GB" sz="1400" b="1" dirty="0">
                <a:latin typeface="CongressSansLightStd"/>
              </a:rPr>
              <a:t>customers </a:t>
            </a:r>
            <a:r>
              <a:rPr lang="en-GB" sz="1400" b="1" dirty="0" smtClean="0">
                <a:latin typeface="CongressSansLightStd"/>
              </a:rPr>
              <a:t>regularly complain </a:t>
            </a:r>
            <a:r>
              <a:rPr lang="en-GB" sz="1400" dirty="0">
                <a:latin typeface="CongressSansLightStd"/>
              </a:rPr>
              <a:t>that they are waiting too </a:t>
            </a:r>
            <a:r>
              <a:rPr lang="en-GB" sz="1400" dirty="0" smtClean="0">
                <a:latin typeface="CongressSansLightStd"/>
              </a:rPr>
              <a:t>long to </a:t>
            </a:r>
            <a:r>
              <a:rPr lang="en-GB" sz="1400" dirty="0">
                <a:latin typeface="CongressSansLightStd"/>
              </a:rPr>
              <a:t>be served or having to queue for </a:t>
            </a:r>
            <a:r>
              <a:rPr lang="en-GB" sz="1400" dirty="0" smtClean="0">
                <a:latin typeface="CongressSansLightStd"/>
              </a:rPr>
              <a:t>an unacceptable </a:t>
            </a:r>
            <a:r>
              <a:rPr lang="en-GB" sz="1400" dirty="0">
                <a:latin typeface="CongressSansLightStd"/>
              </a:rPr>
              <a:t>length of time, </a:t>
            </a:r>
            <a:r>
              <a:rPr lang="en-GB" sz="1400" b="1" dirty="0" smtClean="0">
                <a:latin typeface="CongressSansLightStd"/>
              </a:rPr>
              <a:t>colleague scheduling </a:t>
            </a:r>
            <a:r>
              <a:rPr lang="en-GB" sz="1400" b="1" dirty="0">
                <a:latin typeface="CongressSansLightStd"/>
              </a:rPr>
              <a:t>may need to be reviewed.</a:t>
            </a:r>
            <a:endParaRPr lang="en-GB" sz="1400" b="1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32656"/>
            <a:ext cx="1216221" cy="1210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1775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30876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END</a:t>
            </a:r>
            <a:endParaRPr lang="en-GB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7239000" cy="44668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Thank you and good luck</a:t>
            </a:r>
            <a:endParaRPr lang="en-GB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486025"/>
            <a:ext cx="5256584" cy="4097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1775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95683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GB" sz="4400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  <a:t>Understanding</a:t>
            </a:r>
            <a:br>
              <a:rPr lang="en-GB" sz="4400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</a:br>
            <a:r>
              <a:rPr lang="en-GB" sz="3200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  <a:t>how </a:t>
            </a:r>
            <a:r>
              <a:rPr lang="en-GB" sz="3200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  <a:t>the effectiveness of store operations can </a:t>
            </a:r>
            <a:r>
              <a:rPr lang="en-GB" sz="3200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  <a:t>be improved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7239000" cy="389083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2800" dirty="0">
                <a:solidFill>
                  <a:srgbClr val="000000"/>
                </a:solidFill>
                <a:latin typeface="CongressSansLightStd"/>
              </a:rPr>
              <a:t>There are </a:t>
            </a:r>
            <a:r>
              <a:rPr lang="en-GB" sz="2800" b="1" dirty="0">
                <a:solidFill>
                  <a:srgbClr val="000000"/>
                </a:solidFill>
                <a:latin typeface="CongressSansStd-Bold"/>
              </a:rPr>
              <a:t>three </a:t>
            </a:r>
            <a:r>
              <a:rPr lang="en-GB" sz="2800" dirty="0">
                <a:solidFill>
                  <a:srgbClr val="000000"/>
                </a:solidFill>
                <a:latin typeface="CongressSansLightStd"/>
              </a:rPr>
              <a:t>learning outcomes to this unit</a:t>
            </a:r>
            <a:r>
              <a:rPr lang="en-GB" sz="2800" dirty="0" smtClean="0">
                <a:solidFill>
                  <a:srgbClr val="000000"/>
                </a:solidFill>
                <a:latin typeface="CongressSansLightStd"/>
              </a:rPr>
              <a:t>.</a:t>
            </a:r>
            <a:endParaRPr lang="en-GB" sz="2800" dirty="0">
              <a:solidFill>
                <a:srgbClr val="000000"/>
              </a:solidFill>
              <a:latin typeface="CongressSansLightStd"/>
            </a:endParaRPr>
          </a:p>
          <a:p>
            <a:r>
              <a:rPr lang="en-GB" sz="2800" b="1" dirty="0">
                <a:solidFill>
                  <a:srgbClr val="ED008C"/>
                </a:solidFill>
                <a:latin typeface="CongressSansStd-Bold"/>
              </a:rPr>
              <a:t>1. </a:t>
            </a:r>
            <a:r>
              <a:rPr lang="en-GB" sz="2800" dirty="0">
                <a:solidFill>
                  <a:srgbClr val="000000"/>
                </a:solidFill>
                <a:latin typeface="CongressSansLightStd"/>
              </a:rPr>
              <a:t>Understand the process of improving store operations.</a:t>
            </a:r>
          </a:p>
          <a:p>
            <a:r>
              <a:rPr lang="en-GB" sz="2800" b="1" dirty="0">
                <a:solidFill>
                  <a:srgbClr val="ED008C"/>
                </a:solidFill>
                <a:latin typeface="CongressSansStd-Bold"/>
              </a:rPr>
              <a:t>2. </a:t>
            </a:r>
            <a:r>
              <a:rPr lang="en-GB" sz="2800" dirty="0">
                <a:solidFill>
                  <a:srgbClr val="000000"/>
                </a:solidFill>
                <a:latin typeface="CongressSansLightStd"/>
              </a:rPr>
              <a:t>Understand how to communicate with and motivate those involved in </a:t>
            </a:r>
            <a:r>
              <a:rPr lang="en-GB" sz="2800" dirty="0" smtClean="0">
                <a:solidFill>
                  <a:srgbClr val="000000"/>
                </a:solidFill>
                <a:latin typeface="CongressSansLightStd"/>
              </a:rPr>
              <a:t>bringing about </a:t>
            </a:r>
            <a:r>
              <a:rPr lang="en-GB" sz="2800" dirty="0">
                <a:solidFill>
                  <a:srgbClr val="000000"/>
                </a:solidFill>
                <a:latin typeface="CongressSansLightStd"/>
              </a:rPr>
              <a:t>change and improvement in store operations.</a:t>
            </a:r>
          </a:p>
          <a:p>
            <a:r>
              <a:rPr lang="en-GB" sz="2800" b="1" dirty="0">
                <a:solidFill>
                  <a:srgbClr val="ED008C"/>
                </a:solidFill>
                <a:latin typeface="CongressSansStd-Bold"/>
              </a:rPr>
              <a:t>3. </a:t>
            </a:r>
            <a:r>
              <a:rPr lang="en-GB" sz="2800" dirty="0">
                <a:solidFill>
                  <a:srgbClr val="000000"/>
                </a:solidFill>
                <a:latin typeface="CongressSansLightStd"/>
              </a:rPr>
              <a:t>Understand how the organisation and scheduling of staff contributes to </a:t>
            </a:r>
            <a:r>
              <a:rPr lang="en-GB" sz="2800" dirty="0" smtClean="0">
                <a:solidFill>
                  <a:srgbClr val="000000"/>
                </a:solidFill>
                <a:latin typeface="CongressSansLightStd"/>
              </a:rPr>
              <a:t>the effectiveness </a:t>
            </a:r>
            <a:r>
              <a:rPr lang="en-GB" sz="2800" dirty="0">
                <a:solidFill>
                  <a:srgbClr val="000000"/>
                </a:solidFill>
                <a:latin typeface="CongressSansLightStd"/>
              </a:rPr>
              <a:t>of store operations.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59" y="437312"/>
            <a:ext cx="1278705" cy="1006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3111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9273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GB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  <a:t>improving store operations</a:t>
            </a:r>
            <a:endParaRPr lang="en-GB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7239000" cy="4898944"/>
          </a:xfrm>
        </p:spPr>
        <p:txBody>
          <a:bodyPr>
            <a:normAutofit fontScale="92500" lnSpcReduction="20000"/>
          </a:bodyPr>
          <a:lstStyle/>
          <a:p>
            <a:r>
              <a:rPr lang="en-GB" sz="2800" b="1" dirty="0">
                <a:solidFill>
                  <a:srgbClr val="ED008C"/>
                </a:solidFill>
                <a:latin typeface="CongressSansStd-Bold"/>
              </a:rPr>
              <a:t>Improving store operations begins </a:t>
            </a:r>
            <a:r>
              <a:rPr lang="en-GB" sz="2800" b="1" dirty="0" smtClean="0">
                <a:solidFill>
                  <a:srgbClr val="ED008C"/>
                </a:solidFill>
                <a:latin typeface="CongressSansStd-Bold"/>
              </a:rPr>
              <a:t>with monitoring </a:t>
            </a:r>
            <a:r>
              <a:rPr lang="en-GB" sz="2800" b="1" dirty="0">
                <a:solidFill>
                  <a:srgbClr val="ED008C"/>
                </a:solidFill>
                <a:latin typeface="CongressSansStd-Bold"/>
              </a:rPr>
              <a:t>the current </a:t>
            </a:r>
            <a:r>
              <a:rPr lang="en-GB" sz="2800" b="1" dirty="0" smtClean="0">
                <a:solidFill>
                  <a:srgbClr val="ED008C"/>
                </a:solidFill>
                <a:latin typeface="CongressSansStd-Bold"/>
              </a:rPr>
              <a:t>performance in </a:t>
            </a:r>
            <a:r>
              <a:rPr lang="en-GB" sz="2800" b="1" dirty="0">
                <a:solidFill>
                  <a:srgbClr val="ED008C"/>
                </a:solidFill>
                <a:latin typeface="CongressSansStd-Bold"/>
              </a:rPr>
              <a:t>order to identify areas that </a:t>
            </a:r>
            <a:r>
              <a:rPr lang="en-GB" sz="2800" b="1" dirty="0" smtClean="0">
                <a:solidFill>
                  <a:srgbClr val="ED008C"/>
                </a:solidFill>
                <a:latin typeface="CongressSansStd-Bold"/>
              </a:rPr>
              <a:t>offer opportunities </a:t>
            </a:r>
            <a:r>
              <a:rPr lang="en-GB" sz="2800" b="1" dirty="0">
                <a:solidFill>
                  <a:srgbClr val="ED008C"/>
                </a:solidFill>
                <a:latin typeface="CongressSansStd-Bold"/>
              </a:rPr>
              <a:t>for improvement. </a:t>
            </a:r>
            <a:endParaRPr lang="en-GB" sz="2800" b="1" dirty="0" smtClean="0">
              <a:solidFill>
                <a:srgbClr val="ED008C"/>
              </a:solidFill>
              <a:latin typeface="CongressSansStd-Bold"/>
            </a:endParaRPr>
          </a:p>
          <a:p>
            <a:r>
              <a:rPr lang="en-GB" sz="2800" dirty="0" smtClean="0">
                <a:solidFill>
                  <a:srgbClr val="000000"/>
                </a:solidFill>
                <a:latin typeface="CongressSansLightStd"/>
              </a:rPr>
              <a:t>The methods </a:t>
            </a:r>
            <a:r>
              <a:rPr lang="en-GB" sz="2800" dirty="0">
                <a:solidFill>
                  <a:srgbClr val="000000"/>
                </a:solidFill>
                <a:latin typeface="CongressSansLightStd"/>
              </a:rPr>
              <a:t>used for monitoring </a:t>
            </a:r>
            <a:r>
              <a:rPr lang="en-GB" sz="2800" dirty="0" smtClean="0">
                <a:solidFill>
                  <a:srgbClr val="000000"/>
                </a:solidFill>
                <a:latin typeface="CongressSansLightStd"/>
              </a:rPr>
              <a:t>operational performance </a:t>
            </a:r>
            <a:r>
              <a:rPr lang="en-GB" sz="2800" dirty="0">
                <a:solidFill>
                  <a:srgbClr val="000000"/>
                </a:solidFill>
                <a:latin typeface="CongressSansLightStd"/>
              </a:rPr>
              <a:t>include comparison of </a:t>
            </a:r>
            <a:r>
              <a:rPr lang="en-GB" sz="2800" dirty="0" smtClean="0">
                <a:solidFill>
                  <a:srgbClr val="000000"/>
                </a:solidFill>
                <a:latin typeface="CongressSansLightStd"/>
              </a:rPr>
              <a:t>the current </a:t>
            </a:r>
            <a:r>
              <a:rPr lang="en-GB" sz="2800" dirty="0">
                <a:solidFill>
                  <a:srgbClr val="000000"/>
                </a:solidFill>
                <a:latin typeface="CongressSansLightStd"/>
              </a:rPr>
              <a:t>year’s performance against </a:t>
            </a:r>
            <a:r>
              <a:rPr lang="en-GB" sz="2800" dirty="0" smtClean="0">
                <a:solidFill>
                  <a:srgbClr val="000000"/>
                </a:solidFill>
                <a:latin typeface="CongressSansLightStd"/>
              </a:rPr>
              <a:t>previous years</a:t>
            </a:r>
            <a:r>
              <a:rPr lang="en-GB" sz="2800" dirty="0">
                <a:solidFill>
                  <a:srgbClr val="000000"/>
                </a:solidFill>
                <a:latin typeface="CongressSansLightStd"/>
              </a:rPr>
              <a:t>. </a:t>
            </a:r>
            <a:endParaRPr lang="en-GB" sz="2800" dirty="0" smtClean="0">
              <a:solidFill>
                <a:srgbClr val="000000"/>
              </a:solidFill>
              <a:latin typeface="CongressSansLightStd"/>
            </a:endParaRPr>
          </a:p>
          <a:p>
            <a:r>
              <a:rPr lang="en-GB" sz="2800" dirty="0" smtClean="0">
                <a:solidFill>
                  <a:srgbClr val="000000"/>
                </a:solidFill>
                <a:latin typeface="CongressSansLightStd"/>
              </a:rPr>
              <a:t>This </a:t>
            </a:r>
            <a:r>
              <a:rPr lang="en-GB" sz="2800" dirty="0">
                <a:solidFill>
                  <a:srgbClr val="000000"/>
                </a:solidFill>
                <a:latin typeface="CongressSansLightStd"/>
              </a:rPr>
              <a:t>can be carried out for </a:t>
            </a:r>
            <a:r>
              <a:rPr lang="en-GB" sz="2800" dirty="0" smtClean="0">
                <a:solidFill>
                  <a:srgbClr val="000000"/>
                </a:solidFill>
                <a:latin typeface="CongressSansLightStd"/>
              </a:rPr>
              <a:t>sales either </a:t>
            </a:r>
            <a:r>
              <a:rPr lang="en-GB" sz="2800" dirty="0">
                <a:solidFill>
                  <a:srgbClr val="000000"/>
                </a:solidFill>
                <a:latin typeface="CongressSansLightStd"/>
              </a:rPr>
              <a:t>in the business as a whole, floor </a:t>
            </a:r>
            <a:r>
              <a:rPr lang="en-GB" sz="2800" dirty="0" smtClean="0">
                <a:solidFill>
                  <a:srgbClr val="000000"/>
                </a:solidFill>
                <a:latin typeface="CongressSansLightStd"/>
              </a:rPr>
              <a:t>by floor </a:t>
            </a:r>
            <a:r>
              <a:rPr lang="en-GB" sz="2800" dirty="0">
                <a:solidFill>
                  <a:srgbClr val="000000"/>
                </a:solidFill>
                <a:latin typeface="CongressSansLightStd"/>
              </a:rPr>
              <a:t>or department by department. </a:t>
            </a:r>
            <a:endParaRPr lang="en-GB" sz="2800" dirty="0" smtClean="0">
              <a:solidFill>
                <a:srgbClr val="000000"/>
              </a:solidFill>
              <a:latin typeface="CongressSansLightStd"/>
            </a:endParaRPr>
          </a:p>
          <a:p>
            <a:r>
              <a:rPr lang="en-GB" sz="2800" dirty="0" smtClean="0">
                <a:solidFill>
                  <a:srgbClr val="000000"/>
                </a:solidFill>
                <a:latin typeface="CongressSansLightStd"/>
              </a:rPr>
              <a:t>Similar</a:t>
            </a:r>
            <a:r>
              <a:rPr lang="en-GB" sz="2800" dirty="0">
                <a:solidFill>
                  <a:srgbClr val="000000"/>
                </a:solidFill>
                <a:latin typeface="CongressSansLightStd"/>
              </a:rPr>
              <a:t> </a:t>
            </a:r>
            <a:r>
              <a:rPr lang="en-GB" sz="2800" dirty="0" smtClean="0">
                <a:solidFill>
                  <a:srgbClr val="000000"/>
                </a:solidFill>
                <a:latin typeface="CongressSansLightStd"/>
              </a:rPr>
              <a:t>comparisons </a:t>
            </a:r>
            <a:r>
              <a:rPr lang="en-GB" sz="2800" dirty="0">
                <a:solidFill>
                  <a:srgbClr val="000000"/>
                </a:solidFill>
                <a:latin typeface="CongressSansLightStd"/>
              </a:rPr>
              <a:t>can be carried out for costs.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09652"/>
            <a:ext cx="1195388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3045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6474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sz="3600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  <a:t>improving store operations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7239000" cy="4682920"/>
          </a:xfrm>
        </p:spPr>
        <p:txBody>
          <a:bodyPr>
            <a:normAutofit fontScale="77500" lnSpcReduction="20000"/>
          </a:bodyPr>
          <a:lstStyle/>
          <a:p>
            <a:r>
              <a:rPr lang="en-GB" sz="2800" dirty="0">
                <a:latin typeface="CongressSansLightStd"/>
              </a:rPr>
              <a:t>Another method is to compare </a:t>
            </a:r>
            <a:r>
              <a:rPr lang="en-GB" sz="2800" dirty="0" smtClean="0">
                <a:latin typeface="CongressSansLightStd"/>
              </a:rPr>
              <a:t>actual performance </a:t>
            </a:r>
            <a:r>
              <a:rPr lang="en-GB" sz="2800" dirty="0">
                <a:latin typeface="CongressSansLightStd"/>
              </a:rPr>
              <a:t>in sales and costs </a:t>
            </a:r>
            <a:r>
              <a:rPr lang="en-GB" sz="2800" dirty="0" smtClean="0">
                <a:latin typeface="CongressSansLightStd"/>
              </a:rPr>
              <a:t>against budgets</a:t>
            </a:r>
            <a:r>
              <a:rPr lang="en-GB" sz="2800" dirty="0">
                <a:latin typeface="CongressSansLightStd"/>
              </a:rPr>
              <a:t>, targets and </a:t>
            </a:r>
            <a:r>
              <a:rPr lang="en-GB" sz="2800" dirty="0" smtClean="0">
                <a:latin typeface="CongressSansLightStd"/>
              </a:rPr>
              <a:t>plans.</a:t>
            </a:r>
          </a:p>
          <a:p>
            <a:r>
              <a:rPr lang="en-GB" sz="2800" dirty="0" smtClean="0">
                <a:latin typeface="CongressSansLightStd"/>
              </a:rPr>
              <a:t>This </a:t>
            </a:r>
            <a:r>
              <a:rPr lang="en-GB" sz="2800" dirty="0">
                <a:latin typeface="CongressSansLightStd"/>
              </a:rPr>
              <a:t>may </a:t>
            </a:r>
            <a:r>
              <a:rPr lang="en-GB" sz="2800" dirty="0" smtClean="0">
                <a:latin typeface="CongressSansLightStd"/>
              </a:rPr>
              <a:t>be a </a:t>
            </a:r>
            <a:r>
              <a:rPr lang="en-GB" sz="2800" dirty="0">
                <a:latin typeface="CongressSansLightStd"/>
              </a:rPr>
              <a:t>more useful comparison as the </a:t>
            </a:r>
            <a:r>
              <a:rPr lang="en-GB" sz="2800" dirty="0" smtClean="0">
                <a:latin typeface="CongressSansLightStd"/>
              </a:rPr>
              <a:t>budget will </a:t>
            </a:r>
            <a:r>
              <a:rPr lang="en-GB" sz="2800" dirty="0">
                <a:latin typeface="CongressSansLightStd"/>
              </a:rPr>
              <a:t>have taken into account </a:t>
            </a:r>
            <a:r>
              <a:rPr lang="en-GB" sz="2800" dirty="0" smtClean="0">
                <a:latin typeface="CongressSansLightStd"/>
              </a:rPr>
              <a:t>known variables</a:t>
            </a:r>
            <a:r>
              <a:rPr lang="en-GB" sz="2800" dirty="0">
                <a:latin typeface="CongressSansLightStd"/>
              </a:rPr>
              <a:t>, but only if the budget </a:t>
            </a:r>
            <a:r>
              <a:rPr lang="en-GB" sz="2800" dirty="0" smtClean="0">
                <a:latin typeface="CongressSansLightStd"/>
              </a:rPr>
              <a:t>has been </a:t>
            </a:r>
            <a:r>
              <a:rPr lang="en-GB" sz="2800" dirty="0">
                <a:latin typeface="CongressSansLightStd"/>
              </a:rPr>
              <a:t>set realistically. </a:t>
            </a:r>
            <a:endParaRPr lang="en-GB" sz="2800" dirty="0" smtClean="0">
              <a:latin typeface="CongressSansLightStd"/>
            </a:endParaRPr>
          </a:p>
          <a:p>
            <a:r>
              <a:rPr lang="en-GB" sz="2800" dirty="0" smtClean="0">
                <a:latin typeface="CongressSansLightStd"/>
              </a:rPr>
              <a:t>Stock </a:t>
            </a:r>
            <a:r>
              <a:rPr lang="en-GB" sz="2800" dirty="0">
                <a:latin typeface="CongressSansLightStd"/>
              </a:rPr>
              <a:t>taking </a:t>
            </a:r>
            <a:r>
              <a:rPr lang="en-GB" sz="2800" dirty="0" smtClean="0">
                <a:latin typeface="CongressSansLightStd"/>
              </a:rPr>
              <a:t>results will </a:t>
            </a:r>
            <a:r>
              <a:rPr lang="en-GB" sz="2800" dirty="0">
                <a:latin typeface="CongressSansLightStd"/>
              </a:rPr>
              <a:t>indicate whether there is a need for</a:t>
            </a:r>
          </a:p>
          <a:p>
            <a:r>
              <a:rPr lang="en-GB" sz="2800" dirty="0">
                <a:latin typeface="CongressSansLightStd"/>
              </a:rPr>
              <a:t>improvement in security or in </a:t>
            </a:r>
            <a:r>
              <a:rPr lang="en-GB" sz="2800" dirty="0" smtClean="0">
                <a:latin typeface="CongressSansLightStd"/>
              </a:rPr>
              <a:t>record keeping</a:t>
            </a:r>
            <a:r>
              <a:rPr lang="en-GB" sz="2800" dirty="0">
                <a:latin typeface="CongressSansLightStd"/>
              </a:rPr>
              <a:t>. </a:t>
            </a:r>
            <a:endParaRPr lang="en-GB" sz="2800" dirty="0" smtClean="0">
              <a:latin typeface="CongressSansLightStd"/>
            </a:endParaRPr>
          </a:p>
          <a:p>
            <a:r>
              <a:rPr lang="en-GB" sz="2800" dirty="0" smtClean="0">
                <a:latin typeface="CongressSansLightStd"/>
              </a:rPr>
              <a:t>Monitoring </a:t>
            </a:r>
            <a:r>
              <a:rPr lang="en-GB" sz="2800" dirty="0">
                <a:latin typeface="CongressSansLightStd"/>
              </a:rPr>
              <a:t>the performance </a:t>
            </a:r>
            <a:r>
              <a:rPr lang="en-GB" sz="2800" dirty="0" smtClean="0">
                <a:latin typeface="CongressSansLightStd"/>
              </a:rPr>
              <a:t>of the </a:t>
            </a:r>
            <a:r>
              <a:rPr lang="en-GB" sz="2800" dirty="0">
                <a:latin typeface="CongressSansLightStd"/>
              </a:rPr>
              <a:t>people in the business is carried </a:t>
            </a:r>
            <a:r>
              <a:rPr lang="en-GB" sz="2800" dirty="0" smtClean="0">
                <a:latin typeface="CongressSansLightStd"/>
              </a:rPr>
              <a:t>out through </a:t>
            </a:r>
            <a:r>
              <a:rPr lang="en-GB" sz="2800" dirty="0">
                <a:latin typeface="CongressSansLightStd"/>
              </a:rPr>
              <a:t>regular appraisals and </a:t>
            </a:r>
            <a:r>
              <a:rPr lang="en-GB" sz="2800" dirty="0" smtClean="0">
                <a:latin typeface="CongressSansLightStd"/>
              </a:rPr>
              <a:t>identifying development </a:t>
            </a:r>
            <a:r>
              <a:rPr lang="en-GB" sz="2800" dirty="0">
                <a:latin typeface="CongressSansLightStd"/>
              </a:rPr>
              <a:t>opportunities. </a:t>
            </a:r>
            <a:endParaRPr lang="en-GB" sz="2800" dirty="0" smtClean="0">
              <a:latin typeface="CongressSansLightStd"/>
            </a:endParaRPr>
          </a:p>
          <a:p>
            <a:r>
              <a:rPr lang="en-GB" sz="2800" dirty="0" smtClean="0">
                <a:latin typeface="CongressSansLightStd"/>
              </a:rPr>
              <a:t>Product performance </a:t>
            </a:r>
            <a:r>
              <a:rPr lang="en-GB" sz="2800" dirty="0">
                <a:latin typeface="CongressSansLightStd"/>
              </a:rPr>
              <a:t>can be analysed to </a:t>
            </a:r>
            <a:r>
              <a:rPr lang="en-GB" sz="2800" dirty="0" smtClean="0">
                <a:latin typeface="CongressSansLightStd"/>
              </a:rPr>
              <a:t>identify where </a:t>
            </a:r>
            <a:r>
              <a:rPr lang="en-GB" sz="2800" dirty="0">
                <a:latin typeface="CongressSansLightStd"/>
              </a:rPr>
              <a:t>stock is being given more </a:t>
            </a:r>
            <a:r>
              <a:rPr lang="en-GB" sz="2800" dirty="0" smtClean="0">
                <a:latin typeface="CongressSansLightStd"/>
              </a:rPr>
              <a:t>floor space </a:t>
            </a:r>
            <a:r>
              <a:rPr lang="en-GB" sz="2800" dirty="0">
                <a:latin typeface="CongressSansLightStd"/>
              </a:rPr>
              <a:t>than is justified by the sales.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04664"/>
            <a:ext cx="1195388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1372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30876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sz="3600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  <a:t>improving store operations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7239000" cy="4682920"/>
          </a:xfrm>
        </p:spPr>
        <p:txBody>
          <a:bodyPr>
            <a:noAutofit/>
          </a:bodyPr>
          <a:lstStyle/>
          <a:p>
            <a:r>
              <a:rPr lang="en-GB" sz="1600" dirty="0">
                <a:solidFill>
                  <a:srgbClr val="ED008C"/>
                </a:solidFill>
                <a:latin typeface="ZapfDingbatsITC"/>
              </a:rPr>
              <a:t>✓</a:t>
            </a:r>
            <a:r>
              <a:rPr lang="en-GB" sz="1600" b="1" dirty="0">
                <a:solidFill>
                  <a:srgbClr val="ED008C"/>
                </a:solidFill>
                <a:latin typeface="CongressSansStd-Bold"/>
              </a:rPr>
              <a:t>✓ </a:t>
            </a:r>
            <a:r>
              <a:rPr lang="en-GB" sz="1600" b="1" dirty="0">
                <a:solidFill>
                  <a:srgbClr val="000000"/>
                </a:solidFill>
                <a:latin typeface="CongressSansStd-Bold"/>
              </a:rPr>
              <a:t>People. </a:t>
            </a:r>
            <a:r>
              <a:rPr lang="en-GB" sz="1600" dirty="0">
                <a:solidFill>
                  <a:srgbClr val="000000"/>
                </a:solidFill>
                <a:latin typeface="CongressSansLightStd"/>
              </a:rPr>
              <a:t>This means developing </a:t>
            </a:r>
            <a:r>
              <a:rPr lang="en-GB" sz="1600" dirty="0" smtClean="0">
                <a:solidFill>
                  <a:srgbClr val="000000"/>
                </a:solidFill>
                <a:latin typeface="CongressSansLightStd"/>
              </a:rPr>
              <a:t>the skills </a:t>
            </a:r>
            <a:r>
              <a:rPr lang="en-GB" sz="1600" dirty="0">
                <a:solidFill>
                  <a:srgbClr val="000000"/>
                </a:solidFill>
                <a:latin typeface="CongressSansLightStd"/>
              </a:rPr>
              <a:t>of management and staff </a:t>
            </a:r>
            <a:r>
              <a:rPr lang="en-GB" sz="1600" dirty="0" smtClean="0">
                <a:solidFill>
                  <a:srgbClr val="000000"/>
                </a:solidFill>
                <a:latin typeface="CongressSansLightStd"/>
              </a:rPr>
              <a:t>and ensuring </a:t>
            </a:r>
            <a:r>
              <a:rPr lang="en-GB" sz="1600" dirty="0">
                <a:solidFill>
                  <a:srgbClr val="000000"/>
                </a:solidFill>
                <a:latin typeface="CongressSansLightStd"/>
              </a:rPr>
              <a:t>the right people are in </a:t>
            </a:r>
            <a:r>
              <a:rPr lang="en-GB" sz="1600" dirty="0" smtClean="0">
                <a:solidFill>
                  <a:srgbClr val="000000"/>
                </a:solidFill>
                <a:latin typeface="CongressSansLightStd"/>
              </a:rPr>
              <a:t>the right </a:t>
            </a:r>
            <a:r>
              <a:rPr lang="en-GB" sz="1600" dirty="0">
                <a:solidFill>
                  <a:srgbClr val="000000"/>
                </a:solidFill>
                <a:latin typeface="CongressSansLightStd"/>
              </a:rPr>
              <a:t>job roles.</a:t>
            </a:r>
          </a:p>
          <a:p>
            <a:r>
              <a:rPr lang="en-GB" sz="1600" dirty="0">
                <a:solidFill>
                  <a:srgbClr val="ED008C"/>
                </a:solidFill>
                <a:latin typeface="ZapfDingbatsITC"/>
              </a:rPr>
              <a:t>✓</a:t>
            </a:r>
            <a:r>
              <a:rPr lang="en-GB" sz="1600" b="1" dirty="0">
                <a:solidFill>
                  <a:srgbClr val="ED008C"/>
                </a:solidFill>
                <a:latin typeface="CongressSansStd-Bold"/>
              </a:rPr>
              <a:t>✓ </a:t>
            </a:r>
            <a:r>
              <a:rPr lang="en-GB" sz="1600" b="1" dirty="0">
                <a:solidFill>
                  <a:srgbClr val="000000"/>
                </a:solidFill>
                <a:latin typeface="CongressSansStd-Bold"/>
              </a:rPr>
              <a:t>Product. </a:t>
            </a:r>
            <a:r>
              <a:rPr lang="en-GB" sz="1600" dirty="0">
                <a:solidFill>
                  <a:srgbClr val="000000"/>
                </a:solidFill>
                <a:latin typeface="CongressSansLightStd"/>
              </a:rPr>
              <a:t>This means having the </a:t>
            </a:r>
            <a:r>
              <a:rPr lang="en-GB" sz="1600" dirty="0" smtClean="0">
                <a:solidFill>
                  <a:srgbClr val="000000"/>
                </a:solidFill>
                <a:latin typeface="CongressSansLightStd"/>
              </a:rPr>
              <a:t>right amount </a:t>
            </a:r>
            <a:r>
              <a:rPr lang="en-GB" sz="1600" dirty="0">
                <a:solidFill>
                  <a:srgbClr val="000000"/>
                </a:solidFill>
                <a:latin typeface="CongressSansLightStd"/>
              </a:rPr>
              <a:t>of product on sale in </a:t>
            </a:r>
            <a:r>
              <a:rPr lang="en-GB" sz="1600" dirty="0" smtClean="0">
                <a:solidFill>
                  <a:srgbClr val="000000"/>
                </a:solidFill>
                <a:latin typeface="CongressSansLightStd"/>
              </a:rPr>
              <a:t>the right </a:t>
            </a:r>
            <a:r>
              <a:rPr lang="en-GB" sz="1600" dirty="0">
                <a:solidFill>
                  <a:srgbClr val="000000"/>
                </a:solidFill>
                <a:latin typeface="CongressSansLightStd"/>
              </a:rPr>
              <a:t>amount of floor space</a:t>
            </a:r>
            <a:r>
              <a:rPr lang="en-GB" sz="1600" dirty="0" smtClean="0">
                <a:solidFill>
                  <a:srgbClr val="000000"/>
                </a:solidFill>
                <a:latin typeface="CongressSansLightStd"/>
              </a:rPr>
              <a:t>.</a:t>
            </a:r>
          </a:p>
          <a:p>
            <a:r>
              <a:rPr lang="en-GB" sz="1600" dirty="0" smtClean="0">
                <a:solidFill>
                  <a:srgbClr val="ED008C"/>
                </a:solidFill>
                <a:latin typeface="ZapfDingbatsITC"/>
              </a:rPr>
              <a:t>✓</a:t>
            </a:r>
            <a:r>
              <a:rPr lang="en-GB" sz="1600" b="1" dirty="0" smtClean="0">
                <a:solidFill>
                  <a:srgbClr val="ED008C"/>
                </a:solidFill>
                <a:latin typeface="CongressSansStd-Bold"/>
              </a:rPr>
              <a:t>✓ </a:t>
            </a:r>
            <a:r>
              <a:rPr lang="en-GB" sz="1600" b="1" dirty="0">
                <a:solidFill>
                  <a:srgbClr val="000000"/>
                </a:solidFill>
                <a:latin typeface="CongressSansStd-Bold"/>
              </a:rPr>
              <a:t>Price. </a:t>
            </a:r>
            <a:r>
              <a:rPr lang="en-GB" sz="1600" dirty="0">
                <a:solidFill>
                  <a:srgbClr val="000000"/>
                </a:solidFill>
                <a:latin typeface="CongressSansLightStd"/>
              </a:rPr>
              <a:t>This means having products </a:t>
            </a:r>
            <a:r>
              <a:rPr lang="en-GB" sz="1600" dirty="0" smtClean="0">
                <a:solidFill>
                  <a:srgbClr val="000000"/>
                </a:solidFill>
                <a:latin typeface="CongressSansLightStd"/>
              </a:rPr>
              <a:t>on sale </a:t>
            </a:r>
            <a:r>
              <a:rPr lang="en-GB" sz="1600" dirty="0">
                <a:solidFill>
                  <a:srgbClr val="000000"/>
                </a:solidFill>
                <a:latin typeface="CongressSansLightStd"/>
              </a:rPr>
              <a:t>at the right price; not </a:t>
            </a:r>
            <a:r>
              <a:rPr lang="en-GB" sz="1600" dirty="0" smtClean="0">
                <a:solidFill>
                  <a:srgbClr val="000000"/>
                </a:solidFill>
                <a:latin typeface="CongressSansLightStd"/>
              </a:rPr>
              <a:t>necessarily as </a:t>
            </a:r>
            <a:r>
              <a:rPr lang="en-GB" sz="1600" dirty="0">
                <a:solidFill>
                  <a:srgbClr val="000000"/>
                </a:solidFill>
                <a:latin typeface="CongressSansLightStd"/>
              </a:rPr>
              <a:t>cheaply as possible, but at the </a:t>
            </a:r>
            <a:r>
              <a:rPr lang="en-GB" sz="1600" dirty="0" smtClean="0">
                <a:solidFill>
                  <a:srgbClr val="000000"/>
                </a:solidFill>
                <a:latin typeface="CongressSansLightStd"/>
              </a:rPr>
              <a:t>price that </a:t>
            </a:r>
            <a:r>
              <a:rPr lang="en-GB" sz="1600" dirty="0">
                <a:solidFill>
                  <a:srgbClr val="000000"/>
                </a:solidFill>
                <a:latin typeface="CongressSansLightStd"/>
              </a:rPr>
              <a:t>will bring in most profit.</a:t>
            </a:r>
          </a:p>
          <a:p>
            <a:r>
              <a:rPr lang="en-GB" sz="1600" dirty="0">
                <a:solidFill>
                  <a:srgbClr val="ED008C"/>
                </a:solidFill>
                <a:latin typeface="ZapfDingbatsITC"/>
              </a:rPr>
              <a:t>✓</a:t>
            </a:r>
            <a:r>
              <a:rPr lang="en-GB" sz="1600" b="1" dirty="0">
                <a:solidFill>
                  <a:srgbClr val="ED008C"/>
                </a:solidFill>
                <a:latin typeface="CongressSansStd-Bold"/>
              </a:rPr>
              <a:t>✓ </a:t>
            </a:r>
            <a:r>
              <a:rPr lang="en-GB" sz="1600" b="1" dirty="0">
                <a:solidFill>
                  <a:srgbClr val="000000"/>
                </a:solidFill>
                <a:latin typeface="CongressSansStd-Bold"/>
              </a:rPr>
              <a:t>Place. </a:t>
            </a:r>
            <a:r>
              <a:rPr lang="en-GB" sz="1600" dirty="0">
                <a:solidFill>
                  <a:srgbClr val="000000"/>
                </a:solidFill>
                <a:latin typeface="CongressSansLightStd"/>
              </a:rPr>
              <a:t>This means having </a:t>
            </a:r>
            <a:r>
              <a:rPr lang="en-GB" sz="1600" dirty="0" smtClean="0">
                <a:solidFill>
                  <a:srgbClr val="000000"/>
                </a:solidFill>
                <a:latin typeface="CongressSansLightStd"/>
              </a:rPr>
              <a:t>the products </a:t>
            </a:r>
            <a:r>
              <a:rPr lang="en-GB" sz="1600" dirty="0">
                <a:solidFill>
                  <a:srgbClr val="000000"/>
                </a:solidFill>
                <a:latin typeface="CongressSansLightStd"/>
              </a:rPr>
              <a:t>on sale in the right </a:t>
            </a:r>
            <a:r>
              <a:rPr lang="en-GB" sz="1600" dirty="0" smtClean="0">
                <a:solidFill>
                  <a:srgbClr val="000000"/>
                </a:solidFill>
                <a:latin typeface="CongressSansLightStd"/>
              </a:rPr>
              <a:t>place, which </a:t>
            </a:r>
            <a:r>
              <a:rPr lang="en-GB" sz="1600" dirty="0">
                <a:solidFill>
                  <a:srgbClr val="000000"/>
                </a:solidFill>
                <a:latin typeface="CongressSansLightStd"/>
              </a:rPr>
              <a:t>may involve developing </a:t>
            </a:r>
            <a:r>
              <a:rPr lang="en-GB" sz="1600" dirty="0" smtClean="0">
                <a:solidFill>
                  <a:srgbClr val="000000"/>
                </a:solidFill>
                <a:latin typeface="CongressSansLightStd"/>
              </a:rPr>
              <a:t>on-line shopping </a:t>
            </a:r>
            <a:r>
              <a:rPr lang="en-GB" sz="1600" dirty="0">
                <a:solidFill>
                  <a:srgbClr val="000000"/>
                </a:solidFill>
                <a:latin typeface="CongressSansLightStd"/>
              </a:rPr>
              <a:t>channels or opening </a:t>
            </a:r>
            <a:r>
              <a:rPr lang="en-GB" sz="1600" dirty="0" smtClean="0">
                <a:solidFill>
                  <a:srgbClr val="000000"/>
                </a:solidFill>
                <a:latin typeface="CongressSansLightStd"/>
              </a:rPr>
              <a:t>smaller or </a:t>
            </a:r>
            <a:r>
              <a:rPr lang="en-GB" sz="1600" dirty="0">
                <a:solidFill>
                  <a:srgbClr val="000000"/>
                </a:solidFill>
                <a:latin typeface="CongressSansLightStd"/>
              </a:rPr>
              <a:t>larger branches.</a:t>
            </a:r>
          </a:p>
          <a:p>
            <a:r>
              <a:rPr lang="en-GB" sz="1600" dirty="0">
                <a:solidFill>
                  <a:srgbClr val="ED008C"/>
                </a:solidFill>
                <a:latin typeface="ZapfDingbatsITC"/>
              </a:rPr>
              <a:t>✓</a:t>
            </a:r>
            <a:r>
              <a:rPr lang="en-GB" sz="1600" b="1" dirty="0">
                <a:solidFill>
                  <a:srgbClr val="ED008C"/>
                </a:solidFill>
                <a:latin typeface="CongressSansStd-Bold"/>
              </a:rPr>
              <a:t>✓ </a:t>
            </a:r>
            <a:r>
              <a:rPr lang="en-GB" sz="1600" b="1" dirty="0">
                <a:solidFill>
                  <a:srgbClr val="000000"/>
                </a:solidFill>
                <a:latin typeface="CongressSansStd-Bold"/>
              </a:rPr>
              <a:t>Process. </a:t>
            </a:r>
            <a:r>
              <a:rPr lang="en-GB" sz="1600" dirty="0">
                <a:solidFill>
                  <a:srgbClr val="000000"/>
                </a:solidFill>
                <a:latin typeface="CongressSansLightStd"/>
              </a:rPr>
              <a:t>This means looking at </a:t>
            </a:r>
            <a:r>
              <a:rPr lang="en-GB" sz="1600" dirty="0" smtClean="0">
                <a:solidFill>
                  <a:srgbClr val="000000"/>
                </a:solidFill>
                <a:latin typeface="CongressSansLightStd"/>
              </a:rPr>
              <a:t>all of </a:t>
            </a:r>
            <a:r>
              <a:rPr lang="en-GB" sz="1600" dirty="0">
                <a:solidFill>
                  <a:srgbClr val="000000"/>
                </a:solidFill>
                <a:latin typeface="CongressSansLightStd"/>
              </a:rPr>
              <a:t>the systems and checking </a:t>
            </a:r>
            <a:r>
              <a:rPr lang="en-GB" sz="1600" dirty="0" smtClean="0">
                <a:solidFill>
                  <a:srgbClr val="000000"/>
                </a:solidFill>
                <a:latin typeface="CongressSansLightStd"/>
              </a:rPr>
              <a:t>that they </a:t>
            </a:r>
            <a:r>
              <a:rPr lang="en-GB" sz="1600" dirty="0">
                <a:solidFill>
                  <a:srgbClr val="000000"/>
                </a:solidFill>
                <a:latin typeface="CongressSansLightStd"/>
              </a:rPr>
              <a:t>contribute to profit by </a:t>
            </a:r>
            <a:r>
              <a:rPr lang="en-GB" sz="1600" dirty="0" smtClean="0">
                <a:solidFill>
                  <a:srgbClr val="000000"/>
                </a:solidFill>
                <a:latin typeface="CongressSansLightStd"/>
              </a:rPr>
              <a:t>either increasing </a:t>
            </a:r>
            <a:r>
              <a:rPr lang="en-GB" sz="1600" dirty="0">
                <a:solidFill>
                  <a:srgbClr val="000000"/>
                </a:solidFill>
                <a:latin typeface="CongressSansLightStd"/>
              </a:rPr>
              <a:t>sales or reducing costs.</a:t>
            </a:r>
          </a:p>
          <a:p>
            <a:r>
              <a:rPr lang="en-GB" sz="1600" dirty="0">
                <a:solidFill>
                  <a:srgbClr val="ED008C"/>
                </a:solidFill>
                <a:latin typeface="ZapfDingbatsITC"/>
              </a:rPr>
              <a:t>✓</a:t>
            </a:r>
            <a:r>
              <a:rPr lang="en-GB" sz="1600" b="1" dirty="0">
                <a:solidFill>
                  <a:srgbClr val="ED008C"/>
                </a:solidFill>
                <a:latin typeface="CongressSansStd-Bold"/>
              </a:rPr>
              <a:t>✓ </a:t>
            </a:r>
            <a:r>
              <a:rPr lang="en-GB" sz="1600" b="1" dirty="0">
                <a:solidFill>
                  <a:srgbClr val="000000"/>
                </a:solidFill>
                <a:latin typeface="CongressSansStd-Bold"/>
              </a:rPr>
              <a:t>Physical evidence. </a:t>
            </a:r>
            <a:r>
              <a:rPr lang="en-GB" sz="1600" dirty="0">
                <a:solidFill>
                  <a:srgbClr val="000000"/>
                </a:solidFill>
                <a:latin typeface="CongressSansLightStd"/>
              </a:rPr>
              <a:t>This refers </a:t>
            </a:r>
            <a:r>
              <a:rPr lang="en-GB" sz="1600" dirty="0" smtClean="0">
                <a:solidFill>
                  <a:srgbClr val="000000"/>
                </a:solidFill>
                <a:latin typeface="CongressSansLightStd"/>
              </a:rPr>
              <a:t>to the </a:t>
            </a:r>
            <a:r>
              <a:rPr lang="en-GB" sz="1600" dirty="0">
                <a:solidFill>
                  <a:srgbClr val="000000"/>
                </a:solidFill>
                <a:latin typeface="CongressSansLightStd"/>
              </a:rPr>
              <a:t>customer’s experience in </a:t>
            </a:r>
            <a:r>
              <a:rPr lang="en-GB" sz="1600" dirty="0" smtClean="0">
                <a:solidFill>
                  <a:srgbClr val="000000"/>
                </a:solidFill>
                <a:latin typeface="CongressSansLightStd"/>
              </a:rPr>
              <a:t>using the </a:t>
            </a:r>
            <a:r>
              <a:rPr lang="en-GB" sz="1600" dirty="0">
                <a:solidFill>
                  <a:srgbClr val="000000"/>
                </a:solidFill>
                <a:latin typeface="CongressSansLightStd"/>
              </a:rPr>
              <a:t>product or service.</a:t>
            </a:r>
          </a:p>
          <a:p>
            <a:r>
              <a:rPr lang="en-GB" sz="1600" dirty="0">
                <a:solidFill>
                  <a:srgbClr val="ED008C"/>
                </a:solidFill>
                <a:latin typeface="ZapfDingbatsITC"/>
              </a:rPr>
              <a:t>✓</a:t>
            </a:r>
            <a:r>
              <a:rPr lang="en-GB" sz="1600" b="1" dirty="0">
                <a:solidFill>
                  <a:srgbClr val="ED008C"/>
                </a:solidFill>
                <a:latin typeface="CongressSansStd-Bold"/>
              </a:rPr>
              <a:t>✓ </a:t>
            </a:r>
            <a:r>
              <a:rPr lang="en-GB" sz="1600" b="1" dirty="0">
                <a:solidFill>
                  <a:srgbClr val="000000"/>
                </a:solidFill>
                <a:latin typeface="CongressSansStd-Bold"/>
              </a:rPr>
              <a:t>Promotions. </a:t>
            </a:r>
            <a:r>
              <a:rPr lang="en-GB" sz="1600" dirty="0">
                <a:solidFill>
                  <a:srgbClr val="000000"/>
                </a:solidFill>
                <a:latin typeface="CongressSansLightStd"/>
              </a:rPr>
              <a:t>This means looking </a:t>
            </a:r>
            <a:r>
              <a:rPr lang="en-GB" sz="1600" dirty="0" smtClean="0">
                <a:solidFill>
                  <a:srgbClr val="000000"/>
                </a:solidFill>
                <a:latin typeface="CongressSansLightStd"/>
              </a:rPr>
              <a:t>at the </a:t>
            </a:r>
            <a:r>
              <a:rPr lang="en-GB" sz="1600" dirty="0">
                <a:solidFill>
                  <a:srgbClr val="000000"/>
                </a:solidFill>
                <a:latin typeface="CongressSansLightStd"/>
              </a:rPr>
              <a:t>way the products are </a:t>
            </a:r>
            <a:r>
              <a:rPr lang="en-GB" sz="1600" dirty="0" smtClean="0">
                <a:solidFill>
                  <a:srgbClr val="000000"/>
                </a:solidFill>
                <a:latin typeface="CongressSansLightStd"/>
              </a:rPr>
              <a:t>advertised to </a:t>
            </a:r>
            <a:r>
              <a:rPr lang="en-GB" sz="1600" dirty="0">
                <a:solidFill>
                  <a:srgbClr val="000000"/>
                </a:solidFill>
                <a:latin typeface="CongressSansLightStd"/>
              </a:rPr>
              <a:t>the customers, both inside </a:t>
            </a:r>
            <a:r>
              <a:rPr lang="en-GB" sz="1600" dirty="0" smtClean="0">
                <a:solidFill>
                  <a:srgbClr val="000000"/>
                </a:solidFill>
                <a:latin typeface="CongressSansLightStd"/>
              </a:rPr>
              <a:t>the store </a:t>
            </a:r>
            <a:r>
              <a:rPr lang="en-GB" sz="1600" dirty="0">
                <a:solidFill>
                  <a:srgbClr val="000000"/>
                </a:solidFill>
                <a:latin typeface="CongressSansLightStd"/>
              </a:rPr>
              <a:t>and through advertising, </a:t>
            </a:r>
            <a:r>
              <a:rPr lang="en-GB" sz="1600" dirty="0" smtClean="0">
                <a:solidFill>
                  <a:srgbClr val="000000"/>
                </a:solidFill>
                <a:latin typeface="CongressSansLightStd"/>
              </a:rPr>
              <a:t>as well </a:t>
            </a:r>
            <a:r>
              <a:rPr lang="en-GB" sz="1600" dirty="0">
                <a:solidFill>
                  <a:srgbClr val="000000"/>
                </a:solidFill>
                <a:latin typeface="CongressSansLightStd"/>
              </a:rPr>
              <a:t>as price reductions etc.</a:t>
            </a:r>
            <a:endParaRPr lang="en-GB" sz="1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04664"/>
            <a:ext cx="1411412" cy="1130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3689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30876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sz="3600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  <a:t>improving store operations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7239000" cy="4682920"/>
          </a:xfrm>
        </p:spPr>
        <p:txBody>
          <a:bodyPr>
            <a:noAutofit/>
          </a:bodyPr>
          <a:lstStyle/>
          <a:p>
            <a:r>
              <a:rPr lang="en-GB" sz="1600" dirty="0">
                <a:latin typeface="CongressSansLightStd"/>
              </a:rPr>
              <a:t>Monitoring and review will </a:t>
            </a:r>
            <a:r>
              <a:rPr lang="en-GB" sz="1600" dirty="0" smtClean="0">
                <a:latin typeface="CongressSansLightStd"/>
              </a:rPr>
              <a:t>also identify </a:t>
            </a:r>
            <a:r>
              <a:rPr lang="en-GB" sz="1600" dirty="0">
                <a:latin typeface="CongressSansLightStd"/>
              </a:rPr>
              <a:t>the business areas </a:t>
            </a:r>
            <a:r>
              <a:rPr lang="en-GB" sz="1600" dirty="0" smtClean="0">
                <a:latin typeface="CongressSansLightStd"/>
              </a:rPr>
              <a:t>where improvement </a:t>
            </a:r>
            <a:r>
              <a:rPr lang="en-GB" sz="1600" dirty="0">
                <a:latin typeface="CongressSansLightStd"/>
              </a:rPr>
              <a:t>can be made</a:t>
            </a:r>
            <a:r>
              <a:rPr lang="en-GB" sz="1600" dirty="0" smtClean="0">
                <a:latin typeface="CongressSansLightStd"/>
              </a:rPr>
              <a:t>.</a:t>
            </a:r>
          </a:p>
          <a:p>
            <a:r>
              <a:rPr lang="en-GB" sz="1600" dirty="0" smtClean="0">
                <a:latin typeface="CongressSansLightStd"/>
              </a:rPr>
              <a:t>It will then </a:t>
            </a:r>
            <a:r>
              <a:rPr lang="en-GB" sz="1600" dirty="0">
                <a:latin typeface="CongressSansLightStd"/>
              </a:rPr>
              <a:t>be necessary to select </a:t>
            </a:r>
            <a:r>
              <a:rPr lang="en-GB" sz="1600" dirty="0" smtClean="0">
                <a:latin typeface="CongressSansLightStd"/>
              </a:rPr>
              <a:t>the most </a:t>
            </a:r>
            <a:r>
              <a:rPr lang="en-GB" sz="1600" dirty="0">
                <a:latin typeface="CongressSansLightStd"/>
              </a:rPr>
              <a:t>beneficial areas taking </a:t>
            </a:r>
            <a:r>
              <a:rPr lang="en-GB" sz="1600" dirty="0" smtClean="0">
                <a:latin typeface="CongressSansLightStd"/>
              </a:rPr>
              <a:t>into account </a:t>
            </a:r>
            <a:r>
              <a:rPr lang="en-GB" sz="1600" dirty="0">
                <a:latin typeface="CongressSansLightStd"/>
              </a:rPr>
              <a:t>a number of issues. </a:t>
            </a:r>
            <a:endParaRPr lang="en-GB" sz="1600" dirty="0" smtClean="0">
              <a:latin typeface="CongressSansLightStd"/>
            </a:endParaRPr>
          </a:p>
          <a:p>
            <a:r>
              <a:rPr lang="en-GB" sz="1600" dirty="0" smtClean="0">
                <a:latin typeface="CongressSansLightStd"/>
              </a:rPr>
              <a:t>The first </a:t>
            </a:r>
            <a:r>
              <a:rPr lang="en-GB" sz="1600" dirty="0">
                <a:latin typeface="CongressSansLightStd"/>
              </a:rPr>
              <a:t>consideration will be cost; there is </a:t>
            </a:r>
            <a:r>
              <a:rPr lang="en-GB" sz="1600" dirty="0" smtClean="0">
                <a:latin typeface="CongressSansLightStd"/>
              </a:rPr>
              <a:t>no point </a:t>
            </a:r>
            <a:r>
              <a:rPr lang="en-GB" sz="1600" dirty="0">
                <a:latin typeface="CongressSansLightStd"/>
              </a:rPr>
              <a:t>in making an improvement </a:t>
            </a:r>
            <a:r>
              <a:rPr lang="en-GB" sz="1600" dirty="0" smtClean="0">
                <a:latin typeface="CongressSansLightStd"/>
              </a:rPr>
              <a:t>which costs </a:t>
            </a:r>
            <a:r>
              <a:rPr lang="en-GB" sz="1600" dirty="0">
                <a:latin typeface="CongressSansLightStd"/>
              </a:rPr>
              <a:t>more than the increased </a:t>
            </a:r>
            <a:r>
              <a:rPr lang="en-GB" sz="1600" dirty="0" smtClean="0">
                <a:latin typeface="CongressSansLightStd"/>
              </a:rPr>
              <a:t>profits it </a:t>
            </a:r>
            <a:r>
              <a:rPr lang="en-GB" sz="1600" dirty="0">
                <a:latin typeface="CongressSansLightStd"/>
              </a:rPr>
              <a:t>generates. </a:t>
            </a:r>
            <a:endParaRPr lang="en-GB" sz="1600" dirty="0" smtClean="0">
              <a:latin typeface="CongressSansLightStd"/>
            </a:endParaRPr>
          </a:p>
          <a:p>
            <a:r>
              <a:rPr lang="en-GB" sz="1600" dirty="0" smtClean="0">
                <a:latin typeface="CongressSansLightStd"/>
              </a:rPr>
              <a:t>The </a:t>
            </a:r>
            <a:r>
              <a:rPr lang="en-GB" sz="1600" dirty="0">
                <a:latin typeface="CongressSansLightStd"/>
              </a:rPr>
              <a:t>business must look </a:t>
            </a:r>
            <a:r>
              <a:rPr lang="en-GB" sz="1600" dirty="0" smtClean="0">
                <a:latin typeface="CongressSansLightStd"/>
              </a:rPr>
              <a:t>at the </a:t>
            </a:r>
            <a:r>
              <a:rPr lang="en-GB" sz="1600" dirty="0">
                <a:latin typeface="CongressSansLightStd"/>
              </a:rPr>
              <a:t>return on investment the </a:t>
            </a:r>
            <a:r>
              <a:rPr lang="en-GB" sz="1600" dirty="0" smtClean="0">
                <a:latin typeface="CongressSansLightStd"/>
              </a:rPr>
              <a:t>proposed improvement </a:t>
            </a:r>
            <a:r>
              <a:rPr lang="en-GB" sz="1600" dirty="0">
                <a:latin typeface="CongressSansLightStd"/>
              </a:rPr>
              <a:t>will bring. Next is </a:t>
            </a:r>
            <a:r>
              <a:rPr lang="en-GB" sz="1600" dirty="0" smtClean="0">
                <a:latin typeface="CongressSansLightStd"/>
              </a:rPr>
              <a:t>the question </a:t>
            </a:r>
            <a:r>
              <a:rPr lang="en-GB" sz="1600" dirty="0">
                <a:latin typeface="CongressSansLightStd"/>
              </a:rPr>
              <a:t>of time; is there time to </a:t>
            </a:r>
            <a:r>
              <a:rPr lang="en-GB" sz="1600" dirty="0" smtClean="0">
                <a:latin typeface="CongressSansLightStd"/>
              </a:rPr>
              <a:t>carry out </a:t>
            </a:r>
            <a:r>
              <a:rPr lang="en-GB" sz="1600" dirty="0">
                <a:latin typeface="CongressSansLightStd"/>
              </a:rPr>
              <a:t>the improvement and </a:t>
            </a:r>
            <a:r>
              <a:rPr lang="en-GB" sz="1600" dirty="0" smtClean="0">
                <a:latin typeface="CongressSansLightStd"/>
              </a:rPr>
              <a:t>is this </a:t>
            </a:r>
            <a:r>
              <a:rPr lang="en-GB" sz="1600" dirty="0">
                <a:latin typeface="CongressSansLightStd"/>
              </a:rPr>
              <a:t>the best time for it? </a:t>
            </a:r>
            <a:endParaRPr lang="en-GB" sz="1600" dirty="0" smtClean="0">
              <a:latin typeface="CongressSansLightStd"/>
            </a:endParaRPr>
          </a:p>
          <a:p>
            <a:r>
              <a:rPr lang="en-GB" sz="1600" dirty="0" smtClean="0">
                <a:latin typeface="CongressSansLightStd"/>
              </a:rPr>
              <a:t>There is </a:t>
            </a:r>
            <a:r>
              <a:rPr lang="en-GB" sz="1600" dirty="0">
                <a:latin typeface="CongressSansLightStd"/>
              </a:rPr>
              <a:t>then an issue of </a:t>
            </a:r>
            <a:r>
              <a:rPr lang="en-GB" sz="1600" dirty="0" smtClean="0">
                <a:latin typeface="CongressSansLightStd"/>
              </a:rPr>
              <a:t>priorities; would </a:t>
            </a:r>
            <a:r>
              <a:rPr lang="en-GB" sz="1600" dirty="0">
                <a:latin typeface="CongressSansLightStd"/>
              </a:rPr>
              <a:t>the people who </a:t>
            </a:r>
            <a:r>
              <a:rPr lang="en-GB" sz="1600" dirty="0" smtClean="0">
                <a:latin typeface="CongressSansLightStd"/>
              </a:rPr>
              <a:t>need to </a:t>
            </a:r>
            <a:r>
              <a:rPr lang="en-GB" sz="1600" dirty="0">
                <a:latin typeface="CongressSansLightStd"/>
              </a:rPr>
              <a:t>be involved in the </a:t>
            </a:r>
            <a:r>
              <a:rPr lang="en-GB" sz="1600" dirty="0" smtClean="0">
                <a:latin typeface="CongressSansLightStd"/>
              </a:rPr>
              <a:t>change be </a:t>
            </a:r>
            <a:r>
              <a:rPr lang="en-GB" sz="1600" dirty="0">
                <a:latin typeface="CongressSansLightStd"/>
              </a:rPr>
              <a:t>better utilised elsewhere?</a:t>
            </a:r>
          </a:p>
          <a:p>
            <a:r>
              <a:rPr lang="en-GB" sz="1600" dirty="0">
                <a:latin typeface="CongressSansLightStd"/>
              </a:rPr>
              <a:t>Disruption to the business </a:t>
            </a:r>
            <a:r>
              <a:rPr lang="en-GB" sz="1600" dirty="0" smtClean="0">
                <a:latin typeface="CongressSansLightStd"/>
              </a:rPr>
              <a:t>must also </a:t>
            </a:r>
            <a:r>
              <a:rPr lang="en-GB" sz="1600" dirty="0">
                <a:latin typeface="CongressSansLightStd"/>
              </a:rPr>
              <a:t>be considered; </a:t>
            </a:r>
            <a:r>
              <a:rPr lang="en-GB" sz="1600" dirty="0" smtClean="0">
                <a:latin typeface="CongressSansLightStd"/>
              </a:rPr>
              <a:t>customers who </a:t>
            </a:r>
            <a:r>
              <a:rPr lang="en-GB" sz="1600" dirty="0">
                <a:latin typeface="CongressSansLightStd"/>
              </a:rPr>
              <a:t>are faced with a </a:t>
            </a:r>
            <a:r>
              <a:rPr lang="en-GB" sz="1600" dirty="0" smtClean="0">
                <a:latin typeface="CongressSansLightStd"/>
              </a:rPr>
              <a:t>building site </a:t>
            </a:r>
            <a:r>
              <a:rPr lang="en-GB" sz="1600" dirty="0">
                <a:latin typeface="CongressSansLightStd"/>
              </a:rPr>
              <a:t>in part of the store may </a:t>
            </a:r>
            <a:r>
              <a:rPr lang="en-GB" sz="1600" dirty="0" smtClean="0">
                <a:latin typeface="CongressSansLightStd"/>
              </a:rPr>
              <a:t>take their </a:t>
            </a:r>
            <a:r>
              <a:rPr lang="en-GB" sz="1600" dirty="0">
                <a:latin typeface="CongressSansLightStd"/>
              </a:rPr>
              <a:t>custom elsewhere and </a:t>
            </a:r>
            <a:r>
              <a:rPr lang="en-GB" sz="1600" dirty="0" smtClean="0">
                <a:latin typeface="CongressSansLightStd"/>
              </a:rPr>
              <a:t>not return </a:t>
            </a:r>
            <a:r>
              <a:rPr lang="en-GB" sz="1600" dirty="0">
                <a:latin typeface="CongressSansLightStd"/>
              </a:rPr>
              <a:t>while staff may also not </a:t>
            </a:r>
            <a:r>
              <a:rPr lang="en-GB" sz="1600" dirty="0" smtClean="0">
                <a:latin typeface="CongressSansLightStd"/>
              </a:rPr>
              <a:t>appreciate working </a:t>
            </a:r>
            <a:r>
              <a:rPr lang="en-GB" sz="1600" dirty="0">
                <a:latin typeface="CongressSansLightStd"/>
              </a:rPr>
              <a:t>in confusion.</a:t>
            </a:r>
          </a:p>
          <a:p>
            <a:r>
              <a:rPr lang="en-GB" sz="1600" dirty="0">
                <a:latin typeface="CongressSansLightStd"/>
              </a:rPr>
              <a:t>Having selected an improvement </a:t>
            </a:r>
            <a:r>
              <a:rPr lang="en-GB" sz="1600" dirty="0" smtClean="0">
                <a:latin typeface="CongressSansLightStd"/>
              </a:rPr>
              <a:t>that meets </a:t>
            </a:r>
            <a:r>
              <a:rPr lang="en-GB" sz="1600" dirty="0">
                <a:latin typeface="CongressSansLightStd"/>
              </a:rPr>
              <a:t>all of the criteria a plan for </a:t>
            </a:r>
            <a:r>
              <a:rPr lang="en-GB" sz="1600" dirty="0" smtClean="0">
                <a:latin typeface="CongressSansLightStd"/>
              </a:rPr>
              <a:t>carrying out </a:t>
            </a:r>
            <a:r>
              <a:rPr lang="en-GB" sz="1600" dirty="0">
                <a:latin typeface="CongressSansLightStd"/>
              </a:rPr>
              <a:t>the improvement must be made</a:t>
            </a:r>
            <a:r>
              <a:rPr lang="en-GB" sz="1200" dirty="0">
                <a:latin typeface="CongressSansLightStd"/>
              </a:rPr>
              <a:t>.</a:t>
            </a:r>
            <a:endParaRPr lang="en-GB" sz="1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04664"/>
            <a:ext cx="1375229" cy="1101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3689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6474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sz="3600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  <a:t>improving store operations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7239000" cy="4682920"/>
          </a:xfrm>
        </p:spPr>
        <p:txBody>
          <a:bodyPr>
            <a:normAutofit fontScale="77500" lnSpcReduction="20000"/>
          </a:bodyPr>
          <a:lstStyle/>
          <a:p>
            <a:r>
              <a:rPr lang="en-GB" sz="2800" b="1" dirty="0">
                <a:latin typeface="CongressSansStd-Bold"/>
              </a:rPr>
              <a:t>SWOT analysis </a:t>
            </a:r>
            <a:r>
              <a:rPr lang="en-GB" sz="2800" dirty="0">
                <a:latin typeface="CongressSansLightStd"/>
              </a:rPr>
              <a:t>(the identification </a:t>
            </a:r>
            <a:r>
              <a:rPr lang="en-GB" sz="2800" dirty="0" smtClean="0">
                <a:latin typeface="CongressSansLightStd"/>
              </a:rPr>
              <a:t>of strengths</a:t>
            </a:r>
            <a:r>
              <a:rPr lang="en-GB" sz="2800" dirty="0">
                <a:latin typeface="CongressSansLightStd"/>
              </a:rPr>
              <a:t>, weaknesses, opportunities </a:t>
            </a:r>
            <a:r>
              <a:rPr lang="en-GB" sz="2800" dirty="0" smtClean="0">
                <a:latin typeface="CongressSansLightStd"/>
              </a:rPr>
              <a:t>and threats</a:t>
            </a:r>
            <a:r>
              <a:rPr lang="en-GB" sz="2800" dirty="0">
                <a:latin typeface="CongressSansLightStd"/>
              </a:rPr>
              <a:t>) can be used to choose </a:t>
            </a:r>
            <a:r>
              <a:rPr lang="en-GB" sz="2800" dirty="0" smtClean="0">
                <a:latin typeface="CongressSansLightStd"/>
              </a:rPr>
              <a:t>between different </a:t>
            </a:r>
            <a:r>
              <a:rPr lang="en-GB" sz="2800" dirty="0">
                <a:latin typeface="CongressSansLightStd"/>
              </a:rPr>
              <a:t>ways of moving forward. </a:t>
            </a:r>
            <a:endParaRPr lang="en-GB" sz="2800" dirty="0" smtClean="0">
              <a:latin typeface="CongressSansLightStd"/>
            </a:endParaRPr>
          </a:p>
          <a:p>
            <a:r>
              <a:rPr lang="en-GB" sz="2800" dirty="0" smtClean="0">
                <a:latin typeface="CongressSansLightStd"/>
              </a:rPr>
              <a:t>The whole </a:t>
            </a:r>
            <a:r>
              <a:rPr lang="en-GB" sz="2800" dirty="0">
                <a:latin typeface="CongressSansLightStd"/>
              </a:rPr>
              <a:t>project can then be </a:t>
            </a:r>
            <a:r>
              <a:rPr lang="en-GB" sz="2800" dirty="0" smtClean="0">
                <a:latin typeface="CongressSansLightStd"/>
              </a:rPr>
              <a:t>scheduled, setting </a:t>
            </a:r>
            <a:r>
              <a:rPr lang="en-GB" sz="2800" dirty="0">
                <a:latin typeface="CongressSansLightStd"/>
              </a:rPr>
              <a:t>milestones for the completion </a:t>
            </a:r>
            <a:r>
              <a:rPr lang="en-GB" sz="2800" dirty="0" smtClean="0">
                <a:latin typeface="CongressSansLightStd"/>
              </a:rPr>
              <a:t>of stage</a:t>
            </a:r>
            <a:r>
              <a:rPr lang="en-GB" sz="2800" dirty="0">
                <a:latin typeface="CongressSansLightStd"/>
              </a:rPr>
              <a:t>. </a:t>
            </a:r>
            <a:endParaRPr lang="en-GB" sz="2800" dirty="0" smtClean="0">
              <a:latin typeface="CongressSansLightStd"/>
            </a:endParaRPr>
          </a:p>
          <a:p>
            <a:r>
              <a:rPr lang="en-GB" sz="2800" dirty="0" smtClean="0">
                <a:latin typeface="CongressSansLightStd"/>
              </a:rPr>
              <a:t>A </a:t>
            </a:r>
            <a:r>
              <a:rPr lang="en-GB" sz="2800" dirty="0">
                <a:latin typeface="CongressSansLightStd"/>
              </a:rPr>
              <a:t>critical path analysis </a:t>
            </a:r>
            <a:r>
              <a:rPr lang="en-GB" sz="2800" dirty="0" smtClean="0">
                <a:latin typeface="CongressSansLightStd"/>
              </a:rPr>
              <a:t>can then </a:t>
            </a:r>
            <a:r>
              <a:rPr lang="en-GB" sz="2800" dirty="0">
                <a:latin typeface="CongressSansLightStd"/>
              </a:rPr>
              <a:t>be carried out, which identifies </a:t>
            </a:r>
            <a:r>
              <a:rPr lang="en-GB" sz="2800" dirty="0" smtClean="0">
                <a:latin typeface="CongressSansLightStd"/>
              </a:rPr>
              <a:t>the duration </a:t>
            </a:r>
            <a:r>
              <a:rPr lang="en-GB" sz="2800" dirty="0">
                <a:latin typeface="CongressSansLightStd"/>
              </a:rPr>
              <a:t>of individual tasks and </a:t>
            </a:r>
            <a:r>
              <a:rPr lang="en-GB" sz="2800" dirty="0" smtClean="0">
                <a:latin typeface="CongressSansLightStd"/>
              </a:rPr>
              <a:t>their dependency </a:t>
            </a:r>
            <a:r>
              <a:rPr lang="en-GB" sz="2800" dirty="0">
                <a:latin typeface="CongressSansLightStd"/>
              </a:rPr>
              <a:t>on each other, i.e. which </a:t>
            </a:r>
            <a:r>
              <a:rPr lang="en-GB" sz="2800" dirty="0" smtClean="0">
                <a:latin typeface="CongressSansLightStd"/>
              </a:rPr>
              <a:t>tasks cannot </a:t>
            </a:r>
            <a:r>
              <a:rPr lang="en-GB" sz="2800" dirty="0">
                <a:latin typeface="CongressSansLightStd"/>
              </a:rPr>
              <a:t>start until others are complete.</a:t>
            </a:r>
          </a:p>
          <a:p>
            <a:r>
              <a:rPr lang="en-GB" sz="2800" dirty="0">
                <a:latin typeface="CongressSansLightStd"/>
              </a:rPr>
              <a:t>This will give an overall timescale for </a:t>
            </a:r>
            <a:r>
              <a:rPr lang="en-GB" sz="2800" dirty="0" smtClean="0">
                <a:latin typeface="CongressSansLightStd"/>
              </a:rPr>
              <a:t>the project </a:t>
            </a:r>
            <a:r>
              <a:rPr lang="en-GB" sz="2800" dirty="0">
                <a:latin typeface="CongressSansLightStd"/>
              </a:rPr>
              <a:t>and may require the schedule to </a:t>
            </a:r>
            <a:r>
              <a:rPr lang="en-GB" sz="2800" dirty="0" smtClean="0">
                <a:latin typeface="CongressSansLightStd"/>
              </a:rPr>
              <a:t>be adjusted</a:t>
            </a:r>
            <a:r>
              <a:rPr lang="en-GB" sz="2800" dirty="0">
                <a:latin typeface="CongressSansLightStd"/>
              </a:rPr>
              <a:t>. </a:t>
            </a:r>
            <a:endParaRPr lang="en-GB" sz="2800" dirty="0" smtClean="0">
              <a:latin typeface="CongressSansLightStd"/>
            </a:endParaRPr>
          </a:p>
          <a:p>
            <a:r>
              <a:rPr lang="en-GB" sz="2800" dirty="0" smtClean="0">
                <a:latin typeface="CongressSansLightStd"/>
              </a:rPr>
              <a:t>Flow </a:t>
            </a:r>
            <a:r>
              <a:rPr lang="en-GB" sz="2800" dirty="0">
                <a:latin typeface="CongressSansLightStd"/>
              </a:rPr>
              <a:t>charts may be produced </a:t>
            </a:r>
            <a:r>
              <a:rPr lang="en-GB" sz="2800" dirty="0" smtClean="0">
                <a:latin typeface="CongressSansLightStd"/>
              </a:rPr>
              <a:t>to show </a:t>
            </a:r>
            <a:r>
              <a:rPr lang="en-GB" sz="2800" dirty="0">
                <a:latin typeface="CongressSansLightStd"/>
              </a:rPr>
              <a:t>the stages of the process </a:t>
            </a:r>
            <a:r>
              <a:rPr lang="en-GB" sz="2800" dirty="0" smtClean="0">
                <a:latin typeface="CongressSansLightStd"/>
              </a:rPr>
              <a:t>pictorially as </a:t>
            </a:r>
            <a:r>
              <a:rPr lang="en-GB" sz="2800" dirty="0">
                <a:latin typeface="CongressSansLightStd"/>
              </a:rPr>
              <a:t>this makes it easier for many people </a:t>
            </a:r>
            <a:r>
              <a:rPr lang="en-GB" sz="2800" dirty="0" smtClean="0">
                <a:latin typeface="CongressSansLightStd"/>
              </a:rPr>
              <a:t>to understand </a:t>
            </a:r>
            <a:r>
              <a:rPr lang="en-GB" sz="2800" dirty="0">
                <a:latin typeface="CongressSansLightStd"/>
              </a:rPr>
              <a:t>the development.</a:t>
            </a:r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04664"/>
            <a:ext cx="1310656" cy="1049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3689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9273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  <a:t>Budget</a:t>
            </a:r>
            <a:endParaRPr lang="en-GB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7239000" cy="4754928"/>
          </a:xfrm>
        </p:spPr>
        <p:txBody>
          <a:bodyPr>
            <a:normAutofit fontScale="85000" lnSpcReduction="10000"/>
          </a:bodyPr>
          <a:lstStyle/>
          <a:p>
            <a:r>
              <a:rPr lang="en-GB" sz="2800" dirty="0">
                <a:latin typeface="CongressSansLightStd"/>
              </a:rPr>
              <a:t>An important area of planning </a:t>
            </a:r>
            <a:r>
              <a:rPr lang="en-GB" sz="2800" dirty="0" smtClean="0">
                <a:latin typeface="CongressSansLightStd"/>
              </a:rPr>
              <a:t>an improvement </a:t>
            </a:r>
            <a:r>
              <a:rPr lang="en-GB" sz="2800" dirty="0">
                <a:latin typeface="CongressSansLightStd"/>
              </a:rPr>
              <a:t>is looking at the </a:t>
            </a:r>
            <a:r>
              <a:rPr lang="en-GB" sz="2800" dirty="0" smtClean="0">
                <a:latin typeface="CongressSansLightStd"/>
              </a:rPr>
              <a:t>budgeting aspect</a:t>
            </a:r>
            <a:r>
              <a:rPr lang="en-GB" sz="2800" dirty="0">
                <a:latin typeface="CongressSansLightStd"/>
              </a:rPr>
              <a:t>. </a:t>
            </a:r>
            <a:endParaRPr lang="en-GB" sz="2800" dirty="0" smtClean="0">
              <a:latin typeface="CongressSansLightStd"/>
            </a:endParaRPr>
          </a:p>
          <a:p>
            <a:r>
              <a:rPr lang="en-GB" sz="2800" dirty="0" smtClean="0">
                <a:latin typeface="CongressSansLightStd"/>
              </a:rPr>
              <a:t>The </a:t>
            </a:r>
            <a:r>
              <a:rPr lang="en-GB" sz="2800" dirty="0">
                <a:latin typeface="CongressSansLightStd"/>
              </a:rPr>
              <a:t>components of the </a:t>
            </a:r>
            <a:r>
              <a:rPr lang="en-GB" sz="2800" dirty="0" smtClean="0">
                <a:latin typeface="CongressSansLightStd"/>
              </a:rPr>
              <a:t>project must </a:t>
            </a:r>
            <a:r>
              <a:rPr lang="en-GB" sz="2800" dirty="0">
                <a:latin typeface="CongressSansLightStd"/>
              </a:rPr>
              <a:t>be identified and each </a:t>
            </a:r>
            <a:r>
              <a:rPr lang="en-GB" sz="2800" dirty="0" smtClean="0">
                <a:latin typeface="CongressSansLightStd"/>
              </a:rPr>
              <a:t>costed as </a:t>
            </a:r>
            <a:r>
              <a:rPr lang="en-GB" sz="2800" dirty="0">
                <a:latin typeface="CongressSansLightStd"/>
              </a:rPr>
              <a:t>accurately as possible. </a:t>
            </a:r>
            <a:endParaRPr lang="en-GB" sz="2800" dirty="0" smtClean="0">
              <a:latin typeface="CongressSansLightStd"/>
            </a:endParaRPr>
          </a:p>
          <a:p>
            <a:r>
              <a:rPr lang="en-GB" sz="2800" dirty="0" smtClean="0">
                <a:latin typeface="CongressSansLightStd"/>
              </a:rPr>
              <a:t>This means getting </a:t>
            </a:r>
            <a:r>
              <a:rPr lang="en-GB" sz="2800" dirty="0">
                <a:latin typeface="CongressSansLightStd"/>
              </a:rPr>
              <a:t>quotes for outside work </a:t>
            </a:r>
            <a:r>
              <a:rPr lang="en-GB" sz="2800" dirty="0" smtClean="0">
                <a:latin typeface="CongressSansLightStd"/>
              </a:rPr>
              <a:t>and remembering </a:t>
            </a:r>
            <a:r>
              <a:rPr lang="en-GB" sz="2800" dirty="0">
                <a:latin typeface="CongressSansLightStd"/>
              </a:rPr>
              <a:t>to include all the </a:t>
            </a:r>
            <a:r>
              <a:rPr lang="en-GB" sz="2800" dirty="0" smtClean="0">
                <a:latin typeface="CongressSansLightStd"/>
              </a:rPr>
              <a:t>costs involved </a:t>
            </a:r>
            <a:r>
              <a:rPr lang="en-GB" sz="2800" dirty="0">
                <a:latin typeface="CongressSansLightStd"/>
              </a:rPr>
              <a:t>in using your own team </a:t>
            </a:r>
            <a:r>
              <a:rPr lang="en-GB" sz="2800" dirty="0" smtClean="0">
                <a:latin typeface="CongressSansLightStd"/>
              </a:rPr>
              <a:t>and facilities</a:t>
            </a:r>
            <a:r>
              <a:rPr lang="en-GB" sz="2800" dirty="0">
                <a:latin typeface="CongressSansLightStd"/>
              </a:rPr>
              <a:t>. </a:t>
            </a:r>
            <a:endParaRPr lang="en-GB" sz="2800" dirty="0" smtClean="0">
              <a:latin typeface="CongressSansLightStd"/>
            </a:endParaRPr>
          </a:p>
          <a:p>
            <a:r>
              <a:rPr lang="en-GB" sz="2800" dirty="0" smtClean="0">
                <a:latin typeface="CongressSansLightStd"/>
              </a:rPr>
              <a:t>The </a:t>
            </a:r>
            <a:r>
              <a:rPr lang="en-GB" sz="2800" dirty="0">
                <a:latin typeface="CongressSansLightStd"/>
              </a:rPr>
              <a:t>total cost can then </a:t>
            </a:r>
            <a:r>
              <a:rPr lang="en-GB" sz="2800" dirty="0" smtClean="0">
                <a:latin typeface="CongressSansLightStd"/>
              </a:rPr>
              <a:t>be included </a:t>
            </a:r>
            <a:r>
              <a:rPr lang="en-GB" sz="2800" dirty="0">
                <a:latin typeface="CongressSansLightStd"/>
              </a:rPr>
              <a:t>in the business plan which </a:t>
            </a:r>
            <a:r>
              <a:rPr lang="en-GB" sz="2800" dirty="0" smtClean="0">
                <a:latin typeface="CongressSansLightStd"/>
              </a:rPr>
              <a:t>will demonstrate </a:t>
            </a:r>
            <a:r>
              <a:rPr lang="en-GB" sz="2800" dirty="0">
                <a:latin typeface="CongressSansLightStd"/>
              </a:rPr>
              <a:t>that the improvement </a:t>
            </a:r>
            <a:r>
              <a:rPr lang="en-GB" sz="2800" dirty="0" smtClean="0">
                <a:latin typeface="CongressSansLightStd"/>
              </a:rPr>
              <a:t>will lead </a:t>
            </a:r>
            <a:r>
              <a:rPr lang="en-GB" sz="2800" dirty="0">
                <a:latin typeface="CongressSansLightStd"/>
              </a:rPr>
              <a:t>to increased </a:t>
            </a:r>
            <a:r>
              <a:rPr lang="en-GB" sz="2800" dirty="0" smtClean="0">
                <a:latin typeface="CongressSansLightStd"/>
              </a:rPr>
              <a:t>profits.</a:t>
            </a:r>
          </a:p>
          <a:p>
            <a:r>
              <a:rPr lang="en-GB" sz="2800" dirty="0" smtClean="0">
                <a:latin typeface="CongressSansLightStd"/>
              </a:rPr>
              <a:t>This business plan </a:t>
            </a:r>
            <a:r>
              <a:rPr lang="en-GB" sz="2800" dirty="0">
                <a:latin typeface="CongressSansLightStd"/>
              </a:rPr>
              <a:t>will be presented to whoever </a:t>
            </a:r>
            <a:r>
              <a:rPr lang="en-GB" sz="2800" dirty="0" smtClean="0">
                <a:latin typeface="CongressSansLightStd"/>
              </a:rPr>
              <a:t>is providing </a:t>
            </a:r>
            <a:r>
              <a:rPr lang="en-GB" sz="2800" dirty="0">
                <a:latin typeface="CongressSansLightStd"/>
              </a:rPr>
              <a:t>the capital to carry </a:t>
            </a:r>
            <a:r>
              <a:rPr lang="en-GB" sz="2800" dirty="0" smtClean="0">
                <a:latin typeface="CongressSansLightStd"/>
              </a:rPr>
              <a:t>out the </a:t>
            </a:r>
            <a:r>
              <a:rPr lang="en-GB" sz="2800" dirty="0">
                <a:latin typeface="CongressSansLightStd"/>
              </a:rPr>
              <a:t>improvement.</a:t>
            </a:r>
            <a:endParaRPr lang="en-GB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801" y="332656"/>
            <a:ext cx="991820" cy="110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5536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38076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  <a:t>Communication </a:t>
            </a:r>
            <a:r>
              <a:rPr lang="en-GB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  <a:t/>
            </a:r>
            <a:br>
              <a:rPr lang="en-GB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</a:br>
            <a:r>
              <a:rPr lang="en-GB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  <a:t>and </a:t>
            </a:r>
            <a:r>
              <a:rPr lang="en-GB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-Black"/>
              </a:rPr>
              <a:t>motivation</a:t>
            </a:r>
            <a:endParaRPr lang="en-GB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7239000" cy="4538904"/>
          </a:xfrm>
        </p:spPr>
        <p:txBody>
          <a:bodyPr>
            <a:normAutofit fontScale="55000" lnSpcReduction="20000"/>
          </a:bodyPr>
          <a:lstStyle/>
          <a:p>
            <a:r>
              <a:rPr lang="en-GB" sz="2800" b="1" dirty="0">
                <a:solidFill>
                  <a:srgbClr val="ED008C"/>
                </a:solidFill>
                <a:latin typeface="CongressSansStd-Bold"/>
              </a:rPr>
              <a:t>Customers will need to be </a:t>
            </a:r>
            <a:r>
              <a:rPr lang="en-GB" sz="2800" b="1" dirty="0" smtClean="0">
                <a:solidFill>
                  <a:srgbClr val="ED008C"/>
                </a:solidFill>
                <a:latin typeface="CongressSansStd-Bold"/>
              </a:rPr>
              <a:t>informed of </a:t>
            </a:r>
            <a:r>
              <a:rPr lang="en-GB" sz="2800" b="1" dirty="0">
                <a:solidFill>
                  <a:srgbClr val="ED008C"/>
                </a:solidFill>
                <a:latin typeface="CongressSansStd-Bold"/>
              </a:rPr>
              <a:t>changes if they directly </a:t>
            </a:r>
            <a:r>
              <a:rPr lang="en-GB" sz="2800" b="1" dirty="0" smtClean="0">
                <a:solidFill>
                  <a:srgbClr val="ED008C"/>
                </a:solidFill>
                <a:latin typeface="CongressSansStd-Bold"/>
              </a:rPr>
              <a:t>affect them</a:t>
            </a:r>
            <a:r>
              <a:rPr lang="en-GB" sz="2800" b="1" dirty="0">
                <a:solidFill>
                  <a:srgbClr val="ED008C"/>
                </a:solidFill>
                <a:latin typeface="CongressSansStd-Bold"/>
              </a:rPr>
              <a:t>. </a:t>
            </a:r>
            <a:endParaRPr lang="en-GB" sz="2800" b="1" dirty="0" smtClean="0">
              <a:solidFill>
                <a:srgbClr val="ED008C"/>
              </a:solidFill>
              <a:latin typeface="CongressSansStd-Bold"/>
            </a:endParaRPr>
          </a:p>
          <a:p>
            <a:pPr marL="0" indent="0">
              <a:buNone/>
            </a:pPr>
            <a:endParaRPr lang="en-GB" sz="2800" b="1" dirty="0" smtClean="0">
              <a:solidFill>
                <a:srgbClr val="ED008C"/>
              </a:solidFill>
              <a:latin typeface="CongressSansStd-Bold"/>
            </a:endParaRPr>
          </a:p>
          <a:p>
            <a:r>
              <a:rPr lang="en-GB" sz="2800" dirty="0" smtClean="0">
                <a:solidFill>
                  <a:srgbClr val="000000"/>
                </a:solidFill>
                <a:latin typeface="CongressSansLightStd"/>
              </a:rPr>
              <a:t>This </a:t>
            </a:r>
            <a:r>
              <a:rPr lang="en-GB" sz="2800" dirty="0">
                <a:solidFill>
                  <a:srgbClr val="000000"/>
                </a:solidFill>
                <a:latin typeface="CongressSansLightStd"/>
              </a:rPr>
              <a:t>may be done by </a:t>
            </a:r>
            <a:r>
              <a:rPr lang="en-GB" sz="2800" dirty="0" smtClean="0">
                <a:solidFill>
                  <a:srgbClr val="000000"/>
                </a:solidFill>
                <a:latin typeface="CongressSansLightStd"/>
              </a:rPr>
              <a:t>displaying posters </a:t>
            </a:r>
            <a:r>
              <a:rPr lang="en-GB" sz="2800" dirty="0">
                <a:solidFill>
                  <a:srgbClr val="000000"/>
                </a:solidFill>
                <a:latin typeface="CongressSansLightStd"/>
              </a:rPr>
              <a:t>in the store where </a:t>
            </a:r>
            <a:r>
              <a:rPr lang="en-GB" sz="2800" dirty="0" smtClean="0">
                <a:solidFill>
                  <a:srgbClr val="000000"/>
                </a:solidFill>
                <a:latin typeface="CongressSansLightStd"/>
              </a:rPr>
              <a:t>structural change </a:t>
            </a:r>
            <a:r>
              <a:rPr lang="en-GB" sz="2800" dirty="0">
                <a:solidFill>
                  <a:srgbClr val="000000"/>
                </a:solidFill>
                <a:latin typeface="CongressSansLightStd"/>
              </a:rPr>
              <a:t>is taking place or by writing </a:t>
            </a:r>
            <a:r>
              <a:rPr lang="en-GB" sz="2800" dirty="0" smtClean="0">
                <a:solidFill>
                  <a:srgbClr val="000000"/>
                </a:solidFill>
                <a:latin typeface="CongressSansLightStd"/>
              </a:rPr>
              <a:t>to them </a:t>
            </a:r>
            <a:r>
              <a:rPr lang="en-GB" sz="2800" dirty="0">
                <a:solidFill>
                  <a:srgbClr val="000000"/>
                </a:solidFill>
                <a:latin typeface="CongressSansLightStd"/>
              </a:rPr>
              <a:t>where a procedural change </a:t>
            </a:r>
            <a:r>
              <a:rPr lang="en-GB" sz="2800" dirty="0" smtClean="0">
                <a:solidFill>
                  <a:srgbClr val="000000"/>
                </a:solidFill>
                <a:latin typeface="CongressSansLightStd"/>
              </a:rPr>
              <a:t>affects them</a:t>
            </a:r>
            <a:r>
              <a:rPr lang="en-GB" sz="2800" dirty="0">
                <a:solidFill>
                  <a:srgbClr val="000000"/>
                </a:solidFill>
                <a:latin typeface="CongressSansLightStd"/>
              </a:rPr>
              <a:t>. </a:t>
            </a:r>
          </a:p>
          <a:p>
            <a:r>
              <a:rPr lang="en-GB" sz="2800" dirty="0" smtClean="0">
                <a:solidFill>
                  <a:srgbClr val="000000"/>
                </a:solidFill>
                <a:latin typeface="CongressSansLightStd"/>
              </a:rPr>
              <a:t>The </a:t>
            </a:r>
            <a:r>
              <a:rPr lang="en-GB" sz="2800" dirty="0">
                <a:solidFill>
                  <a:srgbClr val="000000"/>
                </a:solidFill>
                <a:latin typeface="CongressSansLightStd"/>
              </a:rPr>
              <a:t>communication must </a:t>
            </a:r>
            <a:r>
              <a:rPr lang="en-GB" sz="2800" dirty="0" smtClean="0">
                <a:solidFill>
                  <a:srgbClr val="000000"/>
                </a:solidFill>
                <a:latin typeface="CongressSansLightStd"/>
              </a:rPr>
              <a:t>stress the </a:t>
            </a:r>
            <a:r>
              <a:rPr lang="en-GB" sz="2800" dirty="0">
                <a:solidFill>
                  <a:srgbClr val="000000"/>
                </a:solidFill>
                <a:latin typeface="CongressSansLightStd"/>
              </a:rPr>
              <a:t>benefits to the customer of </a:t>
            </a:r>
            <a:r>
              <a:rPr lang="en-GB" sz="2800" dirty="0" smtClean="0">
                <a:solidFill>
                  <a:srgbClr val="000000"/>
                </a:solidFill>
                <a:latin typeface="CongressSansLightStd"/>
              </a:rPr>
              <a:t>the change</a:t>
            </a:r>
            <a:r>
              <a:rPr lang="en-GB" sz="2800" dirty="0">
                <a:solidFill>
                  <a:srgbClr val="000000"/>
                </a:solidFill>
                <a:latin typeface="CongressSansLightStd"/>
              </a:rPr>
              <a:t>. </a:t>
            </a:r>
            <a:endParaRPr lang="en-GB" sz="2800" dirty="0" smtClean="0">
              <a:solidFill>
                <a:srgbClr val="000000"/>
              </a:solidFill>
              <a:latin typeface="CongressSansLightStd"/>
            </a:endParaRPr>
          </a:p>
          <a:p>
            <a:r>
              <a:rPr lang="en-GB" sz="2800" dirty="0" smtClean="0">
                <a:solidFill>
                  <a:srgbClr val="000000"/>
                </a:solidFill>
                <a:latin typeface="CongressSansLightStd"/>
              </a:rPr>
              <a:t>Colleagues </a:t>
            </a:r>
            <a:r>
              <a:rPr lang="en-GB" sz="2800" dirty="0">
                <a:solidFill>
                  <a:srgbClr val="000000"/>
                </a:solidFill>
                <a:latin typeface="CongressSansLightStd"/>
              </a:rPr>
              <a:t>need to be </a:t>
            </a:r>
            <a:r>
              <a:rPr lang="en-GB" sz="2800" dirty="0" smtClean="0">
                <a:solidFill>
                  <a:srgbClr val="000000"/>
                </a:solidFill>
                <a:latin typeface="CongressSansLightStd"/>
              </a:rPr>
              <a:t>involved in </a:t>
            </a:r>
            <a:r>
              <a:rPr lang="en-GB" sz="2800" dirty="0">
                <a:solidFill>
                  <a:srgbClr val="000000"/>
                </a:solidFill>
                <a:latin typeface="CongressSansLightStd"/>
              </a:rPr>
              <a:t>the change at as early a stage </a:t>
            </a:r>
            <a:r>
              <a:rPr lang="en-GB" sz="2800" dirty="0" smtClean="0">
                <a:solidFill>
                  <a:srgbClr val="000000"/>
                </a:solidFill>
                <a:latin typeface="CongressSansLightStd"/>
              </a:rPr>
              <a:t>as possible.</a:t>
            </a:r>
          </a:p>
          <a:p>
            <a:r>
              <a:rPr lang="en-GB" sz="2800" dirty="0" smtClean="0">
                <a:solidFill>
                  <a:srgbClr val="000000"/>
                </a:solidFill>
                <a:latin typeface="CongressSansLightStd"/>
              </a:rPr>
              <a:t>Keeping </a:t>
            </a:r>
            <a:r>
              <a:rPr lang="en-GB" sz="2800" dirty="0">
                <a:solidFill>
                  <a:srgbClr val="000000"/>
                </a:solidFill>
                <a:latin typeface="CongressSansLightStd"/>
              </a:rPr>
              <a:t>colleagues advised </a:t>
            </a:r>
            <a:r>
              <a:rPr lang="en-GB" sz="2800" dirty="0" smtClean="0">
                <a:solidFill>
                  <a:srgbClr val="000000"/>
                </a:solidFill>
                <a:latin typeface="CongressSansLightStd"/>
              </a:rPr>
              <a:t>of forthcoming </a:t>
            </a:r>
            <a:r>
              <a:rPr lang="en-GB" sz="2800" dirty="0">
                <a:solidFill>
                  <a:srgbClr val="000000"/>
                </a:solidFill>
                <a:latin typeface="CongressSansLightStd"/>
              </a:rPr>
              <a:t>change will prevent </a:t>
            </a:r>
            <a:r>
              <a:rPr lang="en-GB" sz="2800" dirty="0" smtClean="0">
                <a:solidFill>
                  <a:srgbClr val="000000"/>
                </a:solidFill>
                <a:latin typeface="CongressSansLightStd"/>
              </a:rPr>
              <a:t>rumour and </a:t>
            </a:r>
            <a:r>
              <a:rPr lang="en-GB" sz="2800" dirty="0">
                <a:solidFill>
                  <a:srgbClr val="000000"/>
                </a:solidFill>
                <a:latin typeface="CongressSansLightStd"/>
              </a:rPr>
              <a:t>concern that proposed changes </a:t>
            </a:r>
            <a:r>
              <a:rPr lang="en-GB" sz="2800" dirty="0" smtClean="0">
                <a:solidFill>
                  <a:srgbClr val="000000"/>
                </a:solidFill>
                <a:latin typeface="CongressSansLightStd"/>
              </a:rPr>
              <a:t>will adversely </a:t>
            </a:r>
            <a:r>
              <a:rPr lang="en-GB" sz="2800" dirty="0">
                <a:solidFill>
                  <a:srgbClr val="000000"/>
                </a:solidFill>
                <a:latin typeface="CongressSansLightStd"/>
              </a:rPr>
              <a:t>affect them</a:t>
            </a:r>
            <a:r>
              <a:rPr lang="en-GB" sz="2800" dirty="0" smtClean="0">
                <a:solidFill>
                  <a:srgbClr val="000000"/>
                </a:solidFill>
                <a:latin typeface="CongressSansLightStd"/>
              </a:rPr>
              <a:t>.</a:t>
            </a:r>
          </a:p>
          <a:p>
            <a:pPr marL="0" indent="0">
              <a:buNone/>
            </a:pPr>
            <a:endParaRPr lang="en-GB" sz="2800" dirty="0">
              <a:solidFill>
                <a:srgbClr val="000000"/>
              </a:solidFill>
              <a:latin typeface="CongressSansLightStd"/>
            </a:endParaRPr>
          </a:p>
          <a:p>
            <a:r>
              <a:rPr lang="en-GB" sz="2800" dirty="0">
                <a:solidFill>
                  <a:srgbClr val="000000"/>
                </a:solidFill>
                <a:latin typeface="CongressSansLightStd"/>
              </a:rPr>
              <a:t>Individuals can be encouraged </a:t>
            </a:r>
            <a:r>
              <a:rPr lang="en-GB" sz="2800" dirty="0" smtClean="0">
                <a:solidFill>
                  <a:srgbClr val="000000"/>
                </a:solidFill>
                <a:latin typeface="CongressSansLightStd"/>
              </a:rPr>
              <a:t>to bring </a:t>
            </a:r>
            <a:r>
              <a:rPr lang="en-GB" sz="2800" dirty="0">
                <a:solidFill>
                  <a:srgbClr val="000000"/>
                </a:solidFill>
                <a:latin typeface="CongressSansLightStd"/>
              </a:rPr>
              <a:t>about improvements if they </a:t>
            </a:r>
            <a:r>
              <a:rPr lang="en-GB" sz="2800" dirty="0" smtClean="0">
                <a:solidFill>
                  <a:srgbClr val="000000"/>
                </a:solidFill>
                <a:latin typeface="CongressSansLightStd"/>
              </a:rPr>
              <a:t>are motivated</a:t>
            </a:r>
            <a:r>
              <a:rPr lang="en-GB" sz="2800" dirty="0">
                <a:solidFill>
                  <a:srgbClr val="000000"/>
                </a:solidFill>
                <a:latin typeface="CongressSansLightStd"/>
              </a:rPr>
              <a:t>. </a:t>
            </a:r>
            <a:endParaRPr lang="en-GB" sz="2800" dirty="0" smtClean="0">
              <a:solidFill>
                <a:srgbClr val="000000"/>
              </a:solidFill>
              <a:latin typeface="CongressSansLightStd"/>
            </a:endParaRPr>
          </a:p>
          <a:p>
            <a:r>
              <a:rPr lang="en-GB" sz="2800" dirty="0" smtClean="0">
                <a:solidFill>
                  <a:srgbClr val="000000"/>
                </a:solidFill>
                <a:latin typeface="CongressSansLightStd"/>
              </a:rPr>
              <a:t>There </a:t>
            </a:r>
            <a:r>
              <a:rPr lang="en-GB" sz="2800" dirty="0">
                <a:solidFill>
                  <a:srgbClr val="000000"/>
                </a:solidFill>
                <a:latin typeface="CongressSansLightStd"/>
              </a:rPr>
              <a:t>are many ways </a:t>
            </a:r>
            <a:r>
              <a:rPr lang="en-GB" sz="2800" dirty="0" smtClean="0">
                <a:solidFill>
                  <a:srgbClr val="000000"/>
                </a:solidFill>
                <a:latin typeface="CongressSansLightStd"/>
              </a:rPr>
              <a:t>to motivate </a:t>
            </a:r>
            <a:r>
              <a:rPr lang="en-GB" sz="2800" dirty="0">
                <a:solidFill>
                  <a:srgbClr val="000000"/>
                </a:solidFill>
                <a:latin typeface="CongressSansLightStd"/>
              </a:rPr>
              <a:t>people. </a:t>
            </a:r>
            <a:endParaRPr lang="en-GB" sz="2800" dirty="0" smtClean="0">
              <a:solidFill>
                <a:srgbClr val="000000"/>
              </a:solidFill>
              <a:latin typeface="CongressSansLightStd"/>
            </a:endParaRPr>
          </a:p>
          <a:p>
            <a:r>
              <a:rPr lang="en-GB" sz="2800" dirty="0" smtClean="0">
                <a:solidFill>
                  <a:srgbClr val="000000"/>
                </a:solidFill>
                <a:latin typeface="CongressSansLightStd"/>
              </a:rPr>
              <a:t>The environment in </a:t>
            </a:r>
            <a:r>
              <a:rPr lang="en-GB" sz="2800" dirty="0">
                <a:solidFill>
                  <a:srgbClr val="000000"/>
                </a:solidFill>
                <a:latin typeface="CongressSansLightStd"/>
              </a:rPr>
              <a:t>which people work is a </a:t>
            </a:r>
            <a:r>
              <a:rPr lang="en-GB" sz="2800" dirty="0" smtClean="0">
                <a:solidFill>
                  <a:srgbClr val="000000"/>
                </a:solidFill>
                <a:latin typeface="CongressSansLightStd"/>
              </a:rPr>
              <a:t>major contributor </a:t>
            </a:r>
            <a:r>
              <a:rPr lang="en-GB" sz="2800" dirty="0">
                <a:solidFill>
                  <a:srgbClr val="000000"/>
                </a:solidFill>
                <a:latin typeface="CongressSansLightStd"/>
              </a:rPr>
              <a:t>to their feeling of </a:t>
            </a:r>
            <a:r>
              <a:rPr lang="en-GB" sz="2800" dirty="0" smtClean="0">
                <a:solidFill>
                  <a:srgbClr val="000000"/>
                </a:solidFill>
                <a:latin typeface="CongressSansLightStd"/>
              </a:rPr>
              <a:t>wellbeing; if </a:t>
            </a:r>
            <a:r>
              <a:rPr lang="en-GB" sz="2800" dirty="0">
                <a:solidFill>
                  <a:srgbClr val="000000"/>
                </a:solidFill>
                <a:latin typeface="CongressSansLightStd"/>
              </a:rPr>
              <a:t>the proposed change will </a:t>
            </a:r>
            <a:r>
              <a:rPr lang="en-GB" sz="2800" dirty="0" smtClean="0">
                <a:solidFill>
                  <a:srgbClr val="000000"/>
                </a:solidFill>
                <a:latin typeface="CongressSansLightStd"/>
              </a:rPr>
              <a:t>improve the </a:t>
            </a:r>
            <a:r>
              <a:rPr lang="en-GB" sz="2800" dirty="0">
                <a:solidFill>
                  <a:srgbClr val="000000"/>
                </a:solidFill>
                <a:latin typeface="CongressSansLightStd"/>
              </a:rPr>
              <a:t>environment, focus on this </a:t>
            </a:r>
            <a:r>
              <a:rPr lang="en-GB" sz="2800" dirty="0" smtClean="0">
                <a:solidFill>
                  <a:srgbClr val="000000"/>
                </a:solidFill>
                <a:latin typeface="CongressSansLightStd"/>
              </a:rPr>
              <a:t>when explaining </a:t>
            </a:r>
            <a:r>
              <a:rPr lang="en-GB" sz="2800" dirty="0">
                <a:solidFill>
                  <a:srgbClr val="000000"/>
                </a:solidFill>
                <a:latin typeface="CongressSansLightStd"/>
              </a:rPr>
              <a:t>the proposal. </a:t>
            </a:r>
            <a:endParaRPr lang="en-GB" sz="2800" dirty="0" smtClean="0">
              <a:solidFill>
                <a:srgbClr val="000000"/>
              </a:solidFill>
              <a:latin typeface="CongressSansLightStd"/>
            </a:endParaRPr>
          </a:p>
          <a:p>
            <a:r>
              <a:rPr lang="en-GB" sz="2800" dirty="0" smtClean="0">
                <a:solidFill>
                  <a:srgbClr val="000000"/>
                </a:solidFill>
                <a:latin typeface="CongressSansLightStd"/>
              </a:rPr>
              <a:t>Encourage their team </a:t>
            </a:r>
            <a:r>
              <a:rPr lang="en-GB" sz="2800" dirty="0">
                <a:solidFill>
                  <a:srgbClr val="000000"/>
                </a:solidFill>
                <a:latin typeface="CongressSansLightStd"/>
              </a:rPr>
              <a:t>spirit; less positive team </a:t>
            </a:r>
            <a:r>
              <a:rPr lang="en-GB" sz="2800" dirty="0" smtClean="0">
                <a:solidFill>
                  <a:srgbClr val="000000"/>
                </a:solidFill>
                <a:latin typeface="CongressSansLightStd"/>
              </a:rPr>
              <a:t>members can </a:t>
            </a:r>
            <a:r>
              <a:rPr lang="en-GB" sz="2800" dirty="0">
                <a:solidFill>
                  <a:srgbClr val="000000"/>
                </a:solidFill>
                <a:latin typeface="CongressSansLightStd"/>
              </a:rPr>
              <a:t>be motivated by the enthusiasm </a:t>
            </a:r>
            <a:r>
              <a:rPr lang="en-GB" sz="2800" dirty="0" smtClean="0">
                <a:solidFill>
                  <a:srgbClr val="000000"/>
                </a:solidFill>
                <a:latin typeface="CongressSansLightStd"/>
              </a:rPr>
              <a:t>of their </a:t>
            </a:r>
            <a:r>
              <a:rPr lang="en-GB" sz="2800" dirty="0">
                <a:solidFill>
                  <a:srgbClr val="000000"/>
                </a:solidFill>
                <a:latin typeface="CongressSansLightStd"/>
              </a:rPr>
              <a:t>colleagues.</a:t>
            </a:r>
            <a:endParaRPr lang="en-GB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04665"/>
            <a:ext cx="2160240" cy="1231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3689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99</TotalTime>
  <Words>1721</Words>
  <Application>Microsoft Office PowerPoint</Application>
  <PresentationFormat>On-screen Show (4:3)</PresentationFormat>
  <Paragraphs>97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Opulent</vt:lpstr>
      <vt:lpstr>Understanding how the effectiveness of store operations can be improved</vt:lpstr>
      <vt:lpstr>Understanding how the effectiveness of store operations can be improved</vt:lpstr>
      <vt:lpstr>improving store operations</vt:lpstr>
      <vt:lpstr>improving store operations</vt:lpstr>
      <vt:lpstr>improving store operations</vt:lpstr>
      <vt:lpstr>improving store operations</vt:lpstr>
      <vt:lpstr>improving store operations</vt:lpstr>
      <vt:lpstr>Budget</vt:lpstr>
      <vt:lpstr>Communication  and motivation</vt:lpstr>
      <vt:lpstr>Communication  and motivation</vt:lpstr>
      <vt:lpstr>Colleague Scheduling and constraints for retail business operations</vt:lpstr>
      <vt:lpstr>Colleague Scheduling and constraints for retail business operations</vt:lpstr>
      <vt:lpstr>Colleague Scheduling and constraints for retail business operations</vt:lpstr>
      <vt:lpstr>THE END</vt:lpstr>
    </vt:vector>
  </TitlesOfParts>
  <Company>Hamilton Rentals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how the effectiveness of store operations can be improved</dc:title>
  <dc:creator>HR</dc:creator>
  <cp:lastModifiedBy>HR</cp:lastModifiedBy>
  <cp:revision>25</cp:revision>
  <dcterms:created xsi:type="dcterms:W3CDTF">2012-03-28T05:58:39Z</dcterms:created>
  <dcterms:modified xsi:type="dcterms:W3CDTF">2012-03-28T16:57:07Z</dcterms:modified>
</cp:coreProperties>
</file>