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8" r:id="rId3"/>
    <p:sldId id="330" r:id="rId4"/>
    <p:sldId id="331" r:id="rId5"/>
    <p:sldId id="332" r:id="rId6"/>
    <p:sldId id="335" r:id="rId7"/>
    <p:sldId id="336" r:id="rId8"/>
    <p:sldId id="337" r:id="rId9"/>
    <p:sldId id="267" r:id="rId10"/>
  </p:sldIdLst>
  <p:sldSz cx="9144000" cy="6858000" type="screen4x3"/>
  <p:notesSz cx="6858000" cy="9144000"/>
  <p:custDataLst>
    <p:tags r:id="rId14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30613"/>
    <a:srgbClr val="D9D9D9"/>
    <a:srgbClr val="D81E05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3" autoAdjust="0"/>
    <p:restoredTop sz="81329" autoAdjust="0"/>
  </p:normalViewPr>
  <p:slideViewPr>
    <p:cSldViewPr showGuides="1">
      <p:cViewPr varScale="1">
        <p:scale>
          <a:sx n="150" d="100"/>
          <a:sy n="150" d="100"/>
        </p:scale>
        <p:origin x="-7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57" d="100"/>
          <a:sy n="57" d="100"/>
        </p:scale>
        <p:origin x="-117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tags" Target="tags/tag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r>
              <a:rPr lang="en-US" smtClean="0"/>
              <a:t>Level 2 Diploma in Customer Service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86ABBB-9C0A-1D47-83E6-10FD6948B0D3}" type="datetime1">
              <a:rPr lang="en-US"/>
              <a:pPr/>
              <a:t>12/01/15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BFAD621-1136-4040-A893-ED5AEC3FF1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71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847933-502B-D146-9428-3DDD196AD9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2193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to the learner(s)</a:t>
            </a:r>
            <a:r>
              <a:rPr lang="en-US" baseline="0" dirty="0" smtClean="0"/>
              <a:t> that this is an element of unit 203. Explain this unit is a knowledge unit that will be tested by an Evolve test.</a:t>
            </a:r>
          </a:p>
          <a:p>
            <a:r>
              <a:rPr lang="en-US" baseline="0" dirty="0" smtClean="0"/>
              <a:t>Explain the element is an introduction to the principles of customer service and is a mix of topics all of which are important in customer service and give an insight to the subject area.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11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Discuss</a:t>
            </a:r>
            <a:r>
              <a:rPr lang="en-US" baseline="0" dirty="0" smtClean="0"/>
              <a:t> with the learner what customer service means. Talk about needs, wants and expectations.  Discuss what their wants and needs are. Discuss the level of service they </a:t>
            </a:r>
            <a:r>
              <a:rPr lang="en-US" baseline="0" dirty="0" smtClean="0"/>
              <a:t>receive and </a:t>
            </a:r>
            <a:r>
              <a:rPr lang="en-US" baseline="0" dirty="0" smtClean="0"/>
              <a:t>what they expect when they go there. Explain they will </a:t>
            </a:r>
            <a:r>
              <a:rPr lang="en-US" baseline="0" dirty="0" smtClean="0"/>
              <a:t>have </a:t>
            </a:r>
            <a:r>
              <a:rPr lang="en-US" baseline="0" dirty="0" smtClean="0"/>
              <a:t>an activity to do at home </a:t>
            </a:r>
            <a:r>
              <a:rPr lang="en-US" baseline="0" dirty="0" smtClean="0"/>
              <a:t>which </a:t>
            </a:r>
            <a:r>
              <a:rPr lang="en-US" baseline="0" dirty="0" smtClean="0"/>
              <a:t>will be based on this element and will require them to do some research either on the organisation they work for or another of their choice.</a:t>
            </a: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720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the fact that the service offer</a:t>
            </a:r>
            <a:r>
              <a:rPr lang="en-US" baseline="0" dirty="0" smtClean="0"/>
              <a:t> is likely in small </a:t>
            </a:r>
            <a:r>
              <a:rPr lang="en-US" baseline="0" dirty="0" err="1" smtClean="0"/>
              <a:t>organisations</a:t>
            </a:r>
            <a:r>
              <a:rPr lang="en-US" baseline="0" dirty="0" smtClean="0"/>
              <a:t> to be unwritten but that the owner will </a:t>
            </a:r>
            <a:r>
              <a:rPr lang="en-US" baseline="0" dirty="0" smtClean="0"/>
              <a:t>have ideas of </a:t>
            </a:r>
            <a:r>
              <a:rPr lang="en-US" baseline="0" dirty="0" smtClean="0"/>
              <a:t>the level </a:t>
            </a:r>
            <a:r>
              <a:rPr lang="en-US" baseline="0" dirty="0" smtClean="0"/>
              <a:t>of </a:t>
            </a:r>
            <a:r>
              <a:rPr lang="en-US" baseline="0" dirty="0" smtClean="0"/>
              <a:t>service to be offered </a:t>
            </a:r>
            <a:r>
              <a:rPr lang="en-US" baseline="0" dirty="0" smtClean="0"/>
              <a:t>which is known by staff</a:t>
            </a:r>
            <a:r>
              <a:rPr lang="en-US" baseline="0" dirty="0" smtClean="0"/>
              <a:t>.  Discuss with </a:t>
            </a:r>
            <a:r>
              <a:rPr lang="en-US" baseline="0" dirty="0" smtClean="0"/>
              <a:t>candidates </a:t>
            </a:r>
            <a:r>
              <a:rPr lang="en-US" baseline="0" dirty="0" smtClean="0"/>
              <a:t>if they have ever seen a service offer </a:t>
            </a:r>
            <a:r>
              <a:rPr lang="en-US" baseline="0" dirty="0" smtClean="0"/>
              <a:t>and, </a:t>
            </a:r>
            <a:r>
              <a:rPr lang="en-US" baseline="0" dirty="0" smtClean="0"/>
              <a:t>if </a:t>
            </a:r>
            <a:r>
              <a:rPr lang="en-US" baseline="0" dirty="0" smtClean="0"/>
              <a:t>so, </a:t>
            </a:r>
            <a:r>
              <a:rPr lang="en-US" baseline="0" dirty="0" smtClean="0"/>
              <a:t>what it contained. Discuss the various things a service offer will contain and why.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507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with the group why </a:t>
            </a:r>
            <a:r>
              <a:rPr lang="en-US" dirty="0" smtClean="0"/>
              <a:t>a</a:t>
            </a:r>
            <a:r>
              <a:rPr lang="en-US" baseline="0" dirty="0" smtClean="0"/>
              <a:t> service offer</a:t>
            </a:r>
            <a:r>
              <a:rPr lang="en-US" dirty="0" smtClean="0"/>
              <a:t> </a:t>
            </a:r>
            <a:r>
              <a:rPr lang="en-US" dirty="0" smtClean="0"/>
              <a:t>exists and what can happen if it is not applied. Give</a:t>
            </a:r>
            <a:r>
              <a:rPr lang="en-US" baseline="0" dirty="0" smtClean="0"/>
              <a:t> the learners Activity </a:t>
            </a:r>
            <a:r>
              <a:rPr lang="en-US" baseline="0" dirty="0" smtClean="0"/>
              <a:t>2.1 and </a:t>
            </a:r>
            <a:r>
              <a:rPr lang="en-US" baseline="0" dirty="0" smtClean="0"/>
              <a:t>ask them to complete it. Discuss the answers with them.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4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Discuss a large organisation the</a:t>
            </a:r>
            <a:r>
              <a:rPr lang="en-US" baseline="0" dirty="0" smtClean="0"/>
              <a:t> group suggests. Talk to them about who its competitors are. </a:t>
            </a:r>
            <a:r>
              <a:rPr lang="en-US" baseline="0" dirty="0" smtClean="0"/>
              <a:t>Discuss </a:t>
            </a:r>
            <a:r>
              <a:rPr lang="en-US" baseline="0" dirty="0" smtClean="0"/>
              <a:t>the effect of not checking the above. Discuss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 the price checks the supermarkets do and why they do them.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209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Relate</a:t>
            </a:r>
            <a:r>
              <a:rPr lang="en-US" baseline="0" dirty="0" smtClean="0"/>
              <a:t> back to the last slide and what the </a:t>
            </a:r>
            <a:r>
              <a:rPr lang="en-US" baseline="0" dirty="0" smtClean="0"/>
              <a:t>impact </a:t>
            </a:r>
            <a:r>
              <a:rPr lang="en-US" baseline="0" dirty="0" smtClean="0"/>
              <a:t>of not doing </a:t>
            </a:r>
            <a:r>
              <a:rPr lang="en-US" baseline="0" dirty="0" smtClean="0"/>
              <a:t>research is.</a:t>
            </a:r>
            <a:endParaRPr lang="en-US" baseline="0" dirty="0" smtClean="0"/>
          </a:p>
          <a:p>
            <a:r>
              <a:rPr lang="en-US" baseline="0" dirty="0" smtClean="0"/>
              <a:t>Before the next </a:t>
            </a:r>
            <a:r>
              <a:rPr lang="en-US" baseline="0" dirty="0" smtClean="0"/>
              <a:t>slide, </a:t>
            </a:r>
            <a:r>
              <a:rPr lang="en-US" baseline="0" dirty="0" smtClean="0"/>
              <a:t>talk to the group about what good customer service is and what can stop them offering good customer service.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3245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Relate back to what </a:t>
            </a:r>
            <a:r>
              <a:rPr lang="en-US" dirty="0" smtClean="0"/>
              <a:t>learners </a:t>
            </a:r>
            <a:r>
              <a:rPr lang="en-US" dirty="0" smtClean="0"/>
              <a:t>had</a:t>
            </a:r>
            <a:r>
              <a:rPr lang="en-US" baseline="0" dirty="0" smtClean="0"/>
              <a:t> said about customer service. Discuss the barriers and how they can be overcome. Talk to them about any barriers they have hit when involved in customer service.  </a:t>
            </a:r>
          </a:p>
          <a:p>
            <a:r>
              <a:rPr lang="en-US" baseline="0" dirty="0" smtClean="0"/>
              <a:t>Before the next slide talk to the group about after-sales service – discuss examples.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45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 the examples </a:t>
            </a:r>
            <a:r>
              <a:rPr lang="en-US" dirty="0" smtClean="0"/>
              <a:t>learners </a:t>
            </a:r>
            <a:r>
              <a:rPr lang="en-US" dirty="0" smtClean="0"/>
              <a:t>have suggested and what</a:t>
            </a:r>
            <a:r>
              <a:rPr lang="en-US" baseline="0" dirty="0" smtClean="0"/>
              <a:t> an after-sales service can mean to the customer.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956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Revise the slides and issue Activity </a:t>
            </a:r>
            <a:r>
              <a:rPr lang="en-US" dirty="0" smtClean="0"/>
              <a:t>1.1. </a:t>
            </a:r>
            <a:r>
              <a:rPr lang="en-US" baseline="0" dirty="0" smtClean="0"/>
              <a:t>Discuss </a:t>
            </a:r>
            <a:r>
              <a:rPr lang="en-US" baseline="0" dirty="0" smtClean="0"/>
              <a:t>the research they need to do. Explain it will be marked/discussed as a group at the next </a:t>
            </a:r>
            <a:r>
              <a:rPr lang="en-US" baseline="0" smtClean="0"/>
              <a:t>session</a:t>
            </a:r>
            <a:r>
              <a:rPr lang="en-US" baseline="0" smtClean="0"/>
              <a:t>. </a:t>
            </a:r>
            <a:r>
              <a:rPr lang="en-US" baseline="0" dirty="0" smtClean="0"/>
              <a:t>Issue Worksheet 1a to be completed now or as homework.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Level 2 Diploma in Customer Service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847933-502B-D146-9428-3DDD196AD93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703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5600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10"/>
          <p:cNvSpPr txBox="1">
            <a:spLocks noChangeArrowheads="1"/>
          </p:cNvSpPr>
          <p:nvPr userDrawn="1"/>
        </p:nvSpPr>
        <p:spPr bwMode="white">
          <a:xfrm>
            <a:off x="0" y="234106"/>
            <a:ext cx="7010400" cy="457200"/>
          </a:xfrm>
          <a:prstGeom prst="rect">
            <a:avLst/>
          </a:prstGeom>
          <a:solidFill>
            <a:srgbClr val="E30613"/>
          </a:solidFill>
          <a:ln>
            <a:noFill/>
          </a:ln>
          <a:extLst/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dirty="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27" name="Text Box 10"/>
          <p:cNvSpPr txBox="1">
            <a:spLocks noChangeArrowheads="1"/>
          </p:cNvSpPr>
          <p:nvPr userDrawn="1"/>
        </p:nvSpPr>
        <p:spPr bwMode="white">
          <a:xfrm>
            <a:off x="0" y="457200"/>
            <a:ext cx="9144000" cy="152400"/>
          </a:xfrm>
          <a:prstGeom prst="rect">
            <a:avLst/>
          </a:prstGeom>
          <a:solidFill>
            <a:srgbClr val="D9D9D9">
              <a:alpha val="0"/>
            </a:srgbClr>
          </a:solidFill>
          <a:ln>
            <a:noFill/>
          </a:ln>
          <a:extLst/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D9D9D9"/>
                </a:solidFill>
                <a:cs typeface="Arial" charset="0"/>
              </a:rPr>
              <a:t> </a:t>
            </a: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457200" y="308718"/>
            <a:ext cx="60925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Level </a:t>
            </a:r>
            <a:r>
              <a:rPr lang="en-GB" sz="1400" dirty="0" smtClean="0">
                <a:solidFill>
                  <a:schemeClr val="bg1"/>
                </a:solidFill>
              </a:rPr>
              <a:t>2 </a:t>
            </a:r>
            <a:r>
              <a:rPr lang="en-GB" sz="1400" dirty="0">
                <a:solidFill>
                  <a:schemeClr val="bg1"/>
                </a:solidFill>
              </a:rPr>
              <a:t>Diploma in</a:t>
            </a:r>
            <a:r>
              <a:rPr lang="en-GB" sz="1400" b="1" dirty="0">
                <a:solidFill>
                  <a:schemeClr val="bg1"/>
                </a:solidFill>
              </a:rPr>
              <a:t> </a:t>
            </a:r>
            <a:r>
              <a:rPr lang="en-GB" sz="1400" b="1" dirty="0" smtClean="0">
                <a:solidFill>
                  <a:schemeClr val="bg1"/>
                </a:solidFill>
              </a:rPr>
              <a:t>Customer Service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030" name="Text Box 10"/>
          <p:cNvSpPr txBox="1">
            <a:spLocks noChangeArrowheads="1"/>
          </p:cNvSpPr>
          <p:nvPr userDrawn="1"/>
        </p:nvSpPr>
        <p:spPr bwMode="white">
          <a:xfrm>
            <a:off x="0" y="6324600"/>
            <a:ext cx="9144000" cy="381000"/>
          </a:xfrm>
          <a:prstGeom prst="rect">
            <a:avLst/>
          </a:prstGeom>
          <a:solidFill>
            <a:srgbClr val="D9D9D9"/>
          </a:solidFill>
          <a:ln>
            <a:noFill/>
          </a:ln>
          <a:extLst/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1031" name="Text Box 10"/>
          <p:cNvSpPr txBox="1"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E30613"/>
          </a:solidFill>
          <a:ln>
            <a:noFill/>
          </a:ln>
          <a:extLst/>
        </p:spPr>
        <p:txBody>
          <a:bodyPr wrap="none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GB" sz="1800" smtClean="0">
                <a:solidFill>
                  <a:srgbClr val="D81E05"/>
                </a:solidFill>
                <a:cs typeface="Arial" charset="0"/>
              </a:rPr>
              <a:t> 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 userDrawn="1"/>
        </p:nvSpPr>
        <p:spPr bwMode="auto">
          <a:xfrm>
            <a:off x="457200" y="6400800"/>
            <a:ext cx="6477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</a:pPr>
            <a:r>
              <a:rPr lang="en-US" sz="1100" dirty="0"/>
              <a:t>© </a:t>
            </a:r>
            <a:r>
              <a:rPr lang="en-US" sz="1100" dirty="0" smtClean="0"/>
              <a:t>2015 </a:t>
            </a:r>
            <a:r>
              <a:rPr lang="en-US" sz="1100" dirty="0"/>
              <a:t>City and Guilds of London Institute. All rights reserved</a:t>
            </a:r>
            <a:r>
              <a:rPr lang="en-US" sz="900" dirty="0"/>
              <a:t>.</a:t>
            </a:r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 userDrawn="1"/>
        </p:nvSpPr>
        <p:spPr bwMode="auto">
          <a:xfrm>
            <a:off x="7239000" y="6400800"/>
            <a:ext cx="1447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algn="r">
              <a:spcBef>
                <a:spcPts val="600"/>
              </a:spcBef>
            </a:pPr>
            <a:fld id="{6152C911-7D81-1845-9D20-613E63F035EB}" type="slidenum">
              <a:rPr lang="en-US" sz="1100">
                <a:ea typeface="Arial" pitchFamily="-105" charset="0"/>
                <a:cs typeface="Arial" pitchFamily="-105" charset="0"/>
              </a:rPr>
              <a:pPr algn="r">
                <a:spcBef>
                  <a:spcPts val="600"/>
                </a:spcBef>
              </a:pPr>
              <a:t>‹#›</a:t>
            </a:fld>
            <a:r>
              <a:rPr lang="en-US" sz="1100" dirty="0">
                <a:ea typeface="Arial" pitchFamily="-105" charset="0"/>
                <a:cs typeface="Arial" pitchFamily="-105" charset="0"/>
              </a:rPr>
              <a:t> of </a:t>
            </a:r>
            <a:r>
              <a:rPr lang="en-US" sz="1100" dirty="0" smtClean="0">
                <a:ea typeface="Arial" pitchFamily="-105" charset="0"/>
                <a:cs typeface="Arial" pitchFamily="-105" charset="0"/>
              </a:rPr>
              <a:t>9</a:t>
            </a: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r>
              <a:rPr lang="en-US" sz="1100" dirty="0">
                <a:ea typeface="Arial" pitchFamily="-105" charset="0"/>
                <a:cs typeface="Arial" pitchFamily="-105" charset="0"/>
              </a:rPr>
              <a:t/>
            </a:r>
            <a:br>
              <a:rPr lang="en-US" sz="1100" dirty="0">
                <a:ea typeface="Arial" pitchFamily="-105" charset="0"/>
                <a:cs typeface="Arial" pitchFamily="-105" charset="0"/>
              </a:rPr>
            </a:br>
            <a:endParaRPr lang="en-US" sz="1100" dirty="0">
              <a:ea typeface="Arial" pitchFamily="-105" charset="0"/>
              <a:cs typeface="Arial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  <a:p>
            <a:endParaRPr lang="en-US" sz="1200" dirty="0">
              <a:latin typeface="Times New Roman" pitchFamily="-105" charset="0"/>
            </a:endParaRPr>
          </a:p>
        </p:txBody>
      </p:sp>
      <p:sp>
        <p:nvSpPr>
          <p:cNvPr id="1035" name="Title Placeholder 10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1848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36" name="Text Placeholder 13"/>
          <p:cNvSpPr>
            <a:spLocks noGrp="1"/>
          </p:cNvSpPr>
          <p:nvPr>
            <p:ph type="body" idx="1"/>
          </p:nvPr>
        </p:nvSpPr>
        <p:spPr bwMode="auto">
          <a:xfrm>
            <a:off x="457200" y="1371600"/>
            <a:ext cx="82296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4"/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147734"/>
            <a:ext cx="2437200" cy="629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E30613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Arial" charset="0"/>
        </a:defRPr>
      </a:lvl9pPr>
    </p:titleStyle>
    <p:bodyStyle>
      <a:lvl1pPr marL="0" indent="0" algn="l" rtl="0" eaLnBrk="0" fontAlgn="base" hangingPunct="0">
        <a:lnSpc>
          <a:spcPts val="2400"/>
        </a:lnSpc>
        <a:spcBef>
          <a:spcPts val="1000"/>
        </a:spcBef>
        <a:spcAft>
          <a:spcPts val="1000"/>
        </a:spcAft>
        <a:defRPr lang="en-GB" sz="20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rtl="0" eaLnBrk="0" fontAlgn="base" hangingPunct="0">
        <a:lnSpc>
          <a:spcPts val="24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2000" dirty="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0" indent="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Font typeface="Lucida Grande" pitchFamily="-105" charset="0"/>
        <a:defRPr lang="en-GB" sz="1600" dirty="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5900" indent="-215900" algn="l" rtl="0" eaLnBrk="0" fontAlgn="base" hangingPunct="0">
        <a:lnSpc>
          <a:spcPts val="2000"/>
        </a:lnSpc>
        <a:spcBef>
          <a:spcPts val="500"/>
        </a:spcBef>
        <a:spcAft>
          <a:spcPts val="500"/>
        </a:spcAft>
        <a:buClr>
          <a:srgbClr val="E30613"/>
        </a:buClr>
        <a:buFont typeface="Arial" pitchFamily="-105" charset="0"/>
        <a:buChar char="•"/>
        <a:defRPr lang="en-GB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4pPr>
      <a:lvl5pPr marL="431800" indent="-215900" algn="l" rtl="0" eaLnBrk="0" fontAlgn="base" hangingPunct="0">
        <a:lnSpc>
          <a:spcPts val="2000"/>
        </a:lnSpc>
        <a:spcBef>
          <a:spcPct val="0"/>
        </a:spcBef>
        <a:spcAft>
          <a:spcPts val="500"/>
        </a:spcAft>
        <a:buFont typeface="Arial" pitchFamily="-105" charset="0"/>
        <a:buChar char="–"/>
        <a:defRPr lang="en-US" sz="1600" dirty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5pPr>
      <a:lvl6pPr marL="457200" indent="-457200" algn="l" defTabSz="914400" rtl="0" fontAlgn="base">
        <a:spcBef>
          <a:spcPct val="20000"/>
        </a:spcBef>
        <a:spcAft>
          <a:spcPct val="0"/>
        </a:spcAft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6pPr>
      <a:lvl7pPr marL="2971800" indent="-228600" algn="l" defTabSz="914400" rtl="0" fontAlgn="base">
        <a:spcBef>
          <a:spcPct val="20000"/>
        </a:spcBef>
        <a:spcAft>
          <a:spcPct val="0"/>
        </a:spcAft>
        <a:buClr>
          <a:srgbClr val="E30613"/>
        </a:buClr>
        <a:buChar char="»"/>
        <a:defRPr lang="en-GB" sz="16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7pPr>
      <a:lvl8pPr marL="34290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600" kern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8pPr>
      <a:lvl9pPr marL="3886200" indent="-228600" algn="l" defTabSz="914400" rtl="0" fontAlgn="base">
        <a:spcBef>
          <a:spcPct val="20000"/>
        </a:spcBef>
        <a:spcAft>
          <a:spcPct val="0"/>
        </a:spcAft>
        <a:buChar char="»"/>
        <a:defRPr lang="en-GB" sz="1000" kern="0" baseline="0" dirty="0" smtClean="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eaLnBrk="1" hangingPunct="1"/>
            <a:endParaRPr b="1" dirty="0"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/>
            <a:r>
              <a:rPr sz="6600" dirty="0">
                <a:solidFill>
                  <a:schemeClr val="bg1"/>
                </a:solidFill>
                <a:ea typeface="ＭＳ Ｐゴシック" pitchFamily="-105" charset="-128"/>
                <a:cs typeface="ＭＳ Ｐゴシック" pitchFamily="-105" charset="-128"/>
              </a:rPr>
              <a:t>PowerPoint presentation</a:t>
            </a:r>
          </a:p>
        </p:txBody>
      </p:sp>
      <p:sp>
        <p:nvSpPr>
          <p:cNvPr id="2051" name="Text Box 10"/>
          <p:cNvSpPr txBox="1">
            <a:spLocks noChangeArrowheads="1"/>
          </p:cNvSpPr>
          <p:nvPr/>
        </p:nvSpPr>
        <p:spPr bwMode="white">
          <a:xfrm>
            <a:off x="504698" y="2057400"/>
            <a:ext cx="8077200" cy="1295400"/>
          </a:xfrm>
          <a:prstGeom prst="rect">
            <a:avLst/>
          </a:prstGeom>
          <a:solidFill>
            <a:srgbClr val="E30613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white">
          <a:xfrm>
            <a:off x="533400" y="3352800"/>
            <a:ext cx="8077200" cy="228600"/>
          </a:xfrm>
          <a:prstGeom prst="rect">
            <a:avLst/>
          </a:prstGeom>
          <a:solidFill>
            <a:srgbClr val="D9D9D9"/>
          </a:solidFill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GB" sz="1800">
                <a:solidFill>
                  <a:srgbClr val="D81E05"/>
                </a:solidFill>
                <a:ea typeface="Arial" pitchFamily="-105" charset="0"/>
                <a:cs typeface="Arial" pitchFamily="-105" charset="0"/>
              </a:rPr>
              <a:t> </a:t>
            </a:r>
          </a:p>
        </p:txBody>
      </p:sp>
      <p:sp>
        <p:nvSpPr>
          <p:cNvPr id="2053" name="Rectangle 15"/>
          <p:cNvSpPr>
            <a:spLocks noGrp="1" noChangeArrowheads="1"/>
          </p:cNvSpPr>
          <p:nvPr>
            <p:ph type="title"/>
          </p:nvPr>
        </p:nvSpPr>
        <p:spPr>
          <a:xfrm>
            <a:off x="762000" y="3581400"/>
            <a:ext cx="7848600" cy="2514600"/>
          </a:xfrm>
        </p:spPr>
        <p:txBody>
          <a:bodyPr anchor="t"/>
          <a:lstStyle/>
          <a:p>
            <a:pPr eaLnBrk="1" hangingPunct="1"/>
            <a:r>
              <a:rPr lang="en-US" dirty="0"/>
              <a:t>Understand customer service </a:t>
            </a:r>
            <a:br>
              <a:rPr lang="en-US" dirty="0"/>
            </a:br>
            <a:endParaRPr lang="en-GB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>
            <a:off x="762000" y="2209800"/>
            <a:ext cx="7696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2400" b="1" dirty="0" smtClean="0">
                <a:solidFill>
                  <a:srgbClr val="FFFFFF"/>
                </a:solidFill>
              </a:rPr>
              <a:t>Unit 203: Principles of customer </a:t>
            </a:r>
            <a:r>
              <a:rPr lang="en-GB" sz="2400" b="1" dirty="0" smtClean="0">
                <a:solidFill>
                  <a:srgbClr val="FFFFFF"/>
                </a:solidFill>
              </a:rPr>
              <a:t>service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18488" cy="7906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purpose and scope of customer service 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sz="quarter" idx="10"/>
          </p:nvPr>
        </p:nvSpPr>
        <p:spPr>
          <a:xfrm>
            <a:off x="408214" y="1628800"/>
            <a:ext cx="8229600" cy="4282926"/>
          </a:xfrm>
        </p:spPr>
        <p:txBody>
          <a:bodyPr/>
          <a:lstStyle/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ea typeface="ＭＳ Ｐゴシック" pitchFamily="-105" charset="-128"/>
                <a:cs typeface="ＭＳ Ｐゴシック" pitchFamily="-105" charset="-128"/>
              </a:rPr>
              <a:t>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The </a:t>
            </a:r>
            <a:r>
              <a:rPr lang="en-US" sz="2400" b="1" dirty="0" smtClean="0"/>
              <a:t>purpose</a:t>
            </a:r>
            <a:r>
              <a:rPr lang="en-US" sz="2400" dirty="0" smtClean="0"/>
              <a:t> of customer service is to ensure the needs and </a:t>
            </a:r>
            <a:r>
              <a:rPr lang="en-US" sz="2400" dirty="0"/>
              <a:t>wants of customers are met by </a:t>
            </a:r>
            <a:r>
              <a:rPr lang="en-US" sz="2400" dirty="0" smtClean="0"/>
              <a:t>the </a:t>
            </a:r>
            <a:r>
              <a:rPr lang="en-US" sz="2400" dirty="0"/>
              <a:t>organisation</a:t>
            </a:r>
            <a:r>
              <a:rPr lang="en-US" sz="2400" dirty="0" smtClean="0"/>
              <a:t>.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It </a:t>
            </a:r>
            <a:r>
              <a:rPr lang="en-US" sz="2400" dirty="0"/>
              <a:t>is </a:t>
            </a:r>
            <a:r>
              <a:rPr lang="en-US" sz="2400" dirty="0" smtClean="0"/>
              <a:t>also </a:t>
            </a:r>
            <a:r>
              <a:rPr lang="en-US" sz="2400" dirty="0"/>
              <a:t>about meeting customer expectations and </a:t>
            </a:r>
            <a:r>
              <a:rPr lang="en-US" sz="2400" dirty="0" smtClean="0"/>
              <a:t>ensuring satisfaction.</a:t>
            </a:r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/>
              <a:t>The </a:t>
            </a:r>
            <a:r>
              <a:rPr lang="en-US" sz="2400" b="1" dirty="0"/>
              <a:t>scope</a:t>
            </a:r>
            <a:r>
              <a:rPr lang="en-US" sz="2400" dirty="0"/>
              <a:t> of customer service is about </a:t>
            </a:r>
            <a:r>
              <a:rPr lang="en-US" sz="2400" dirty="0" smtClean="0"/>
              <a:t>an </a:t>
            </a:r>
            <a:r>
              <a:rPr lang="en-US" sz="2400" dirty="0" smtClean="0"/>
              <a:t>organisation </a:t>
            </a:r>
            <a:r>
              <a:rPr lang="en-US" sz="2400" dirty="0"/>
              <a:t>deciding what it will offer in the way </a:t>
            </a:r>
            <a:r>
              <a:rPr lang="en-US" sz="2400" dirty="0" smtClean="0"/>
              <a:t>of customer </a:t>
            </a:r>
            <a:r>
              <a:rPr lang="en-US" sz="2400" dirty="0"/>
              <a:t>service and what the limitations are.</a:t>
            </a:r>
            <a:endParaRPr lang="en-US" sz="2400" dirty="0" smtClean="0">
              <a:ea typeface="ＭＳ Ｐゴシック" pitchFamily="-105" charset="-128"/>
              <a:cs typeface="ＭＳ Ｐゴシック" pitchFamily="-105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919843"/>
            <a:ext cx="8218488" cy="382588"/>
          </a:xfrm>
        </p:spPr>
        <p:txBody>
          <a:bodyPr/>
          <a:lstStyle/>
          <a:p>
            <a:r>
              <a:rPr lang="en-US" dirty="0" smtClean="0">
                <a:ea typeface="ＭＳ Ｐゴシック" pitchFamily="-105" charset="-128"/>
                <a:cs typeface="ＭＳ Ｐゴシック" pitchFamily="-105" charset="-128"/>
              </a:rPr>
              <a:t>Service Offer</a:t>
            </a:r>
            <a:endParaRPr lang="en-US" dirty="0"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371600"/>
            <a:ext cx="8229600" cy="4756150"/>
          </a:xfrm>
        </p:spPr>
        <p:txBody>
          <a:bodyPr/>
          <a:lstStyle/>
          <a:p>
            <a:pPr marL="0" lvl="3" indent="0">
              <a:buNone/>
              <a:defRPr/>
            </a:pPr>
            <a:endParaRPr lang="en-US" sz="2400" dirty="0" smtClean="0"/>
          </a:p>
          <a:p>
            <a:r>
              <a:rPr lang="en-US" dirty="0"/>
              <a:t>A service offer defines the </a:t>
            </a:r>
            <a:r>
              <a:rPr lang="en-US" b="1" dirty="0"/>
              <a:t>extent and limits of the customer service</a:t>
            </a:r>
            <a:r>
              <a:rPr lang="en-US" dirty="0"/>
              <a:t> that an organisation is offering. (ICS glossary of terms).</a:t>
            </a:r>
            <a:endParaRPr lang="en-US" sz="2800" dirty="0"/>
          </a:p>
          <a:p>
            <a:r>
              <a:rPr lang="en-US" dirty="0"/>
              <a:t>The service offer will detail what the </a:t>
            </a:r>
            <a:r>
              <a:rPr lang="en-US" dirty="0" smtClean="0"/>
              <a:t>organisation </a:t>
            </a:r>
            <a:r>
              <a:rPr lang="en-US" dirty="0"/>
              <a:t>will do for the </a:t>
            </a:r>
            <a:r>
              <a:rPr lang="en-US" dirty="0" smtClean="0"/>
              <a:t>customer, </a:t>
            </a:r>
            <a:r>
              <a:rPr lang="en-US" dirty="0" err="1"/>
              <a:t>eg</a:t>
            </a:r>
            <a:r>
              <a:rPr lang="en-US" dirty="0"/>
              <a:t> </a:t>
            </a:r>
            <a:r>
              <a:rPr lang="en-US" dirty="0" smtClean="0"/>
              <a:t>deliver goods </a:t>
            </a:r>
            <a:r>
              <a:rPr lang="en-US" dirty="0"/>
              <a:t>in 24 </a:t>
            </a:r>
            <a:r>
              <a:rPr lang="en-US" dirty="0" smtClean="0"/>
              <a:t>hours or </a:t>
            </a:r>
            <a:r>
              <a:rPr lang="en-US" dirty="0"/>
              <a:t>that complaints will be responded to within 48 </a:t>
            </a:r>
            <a:r>
              <a:rPr lang="en-US" dirty="0" smtClean="0"/>
              <a:t>hours, and </a:t>
            </a:r>
            <a:r>
              <a:rPr lang="en-US" dirty="0"/>
              <a:t>outlines the returns </a:t>
            </a:r>
            <a:r>
              <a:rPr lang="en-US" dirty="0" smtClean="0"/>
              <a:t>policy. </a:t>
            </a:r>
          </a:p>
          <a:p>
            <a:r>
              <a:rPr lang="en-US" dirty="0" smtClean="0"/>
              <a:t>An organisation will have a service offer. It is usually in writing and it is used as part of the </a:t>
            </a:r>
            <a:r>
              <a:rPr lang="en-US" dirty="0" err="1" smtClean="0"/>
              <a:t>organisation’s</a:t>
            </a:r>
            <a:r>
              <a:rPr lang="en-US" dirty="0" smtClean="0"/>
              <a:t> staff </a:t>
            </a:r>
            <a:r>
              <a:rPr lang="en-US" dirty="0" smtClean="0"/>
              <a:t>induction process </a:t>
            </a:r>
            <a:r>
              <a:rPr lang="en-US" dirty="0" smtClean="0"/>
              <a:t>to ensure staff deliver the same customer service.</a:t>
            </a:r>
          </a:p>
          <a:p>
            <a:r>
              <a:rPr lang="en-US" dirty="0" smtClean="0"/>
              <a:t>Small </a:t>
            </a:r>
            <a:r>
              <a:rPr lang="en-US" dirty="0" err="1" smtClean="0"/>
              <a:t>organisations</a:t>
            </a:r>
            <a:r>
              <a:rPr lang="en-US" dirty="0" smtClean="0"/>
              <a:t> may not have it in writing but it will be an unwritten rule of what should be offered and known by all.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value of a service offer </a:t>
            </a:r>
            <a:r>
              <a:rPr lang="en-US" dirty="0" smtClean="0"/>
              <a:t>(written or unwritten) to </a:t>
            </a:r>
            <a:r>
              <a:rPr lang="en-US" dirty="0"/>
              <a:t>an </a:t>
            </a:r>
            <a:r>
              <a:rPr lang="en-US" dirty="0" smtClean="0"/>
              <a:t>organisation </a:t>
            </a:r>
            <a:r>
              <a:rPr lang="en-US" dirty="0"/>
              <a:t>is that it: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ensures consistency of services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sets </a:t>
            </a:r>
            <a:r>
              <a:rPr lang="en-US" dirty="0" smtClean="0"/>
              <a:t>standards</a:t>
            </a: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lets customers know what to expect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/>
              <a:t>sets limits of authority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ensures the offer has been costed to ensure affordable and within </a:t>
            </a:r>
            <a:r>
              <a:rPr lang="en-US" dirty="0" smtClean="0"/>
              <a:t>budget.</a:t>
            </a:r>
          </a:p>
          <a:p>
            <a:r>
              <a:rPr lang="en-US" dirty="0" smtClean="0"/>
              <a:t>Staff will be told about it when they start and should always refer to it if they have any difficulty in handling a customer problem.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5" charset="-128"/>
              </a:rPr>
              <a:t>Competitors’ activities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lnSpc>
                <a:spcPct val="50000"/>
              </a:lnSpc>
            </a:pPr>
            <a:r>
              <a:rPr lang="en-US" dirty="0" smtClean="0"/>
              <a:t>An </a:t>
            </a:r>
            <a:r>
              <a:rPr lang="en-US" dirty="0" smtClean="0"/>
              <a:t>organisation </a:t>
            </a:r>
            <a:r>
              <a:rPr lang="en-US" dirty="0"/>
              <a:t>needs to be aware </a:t>
            </a:r>
            <a:endParaRPr lang="en-US" dirty="0" smtClean="0"/>
          </a:p>
          <a:p>
            <a:pPr>
              <a:lnSpc>
                <a:spcPct val="50000"/>
              </a:lnSpc>
            </a:pPr>
            <a:r>
              <a:rPr lang="en-US" dirty="0" smtClean="0"/>
              <a:t>of </a:t>
            </a:r>
            <a:r>
              <a:rPr lang="en-US" dirty="0"/>
              <a:t>the activities of </a:t>
            </a:r>
            <a:r>
              <a:rPr lang="en-US" dirty="0" smtClean="0"/>
              <a:t>its competitors </a:t>
            </a:r>
            <a:r>
              <a:rPr lang="en-US" dirty="0" smtClean="0"/>
              <a:t>and </a:t>
            </a:r>
            <a:r>
              <a:rPr lang="en-US" dirty="0" smtClean="0"/>
              <a:t>keep</a:t>
            </a:r>
          </a:p>
          <a:p>
            <a:pPr>
              <a:lnSpc>
                <a:spcPct val="50000"/>
              </a:lnSpc>
            </a:pPr>
            <a:r>
              <a:rPr lang="en-US" dirty="0" smtClean="0"/>
              <a:t>up </a:t>
            </a:r>
            <a:r>
              <a:rPr lang="en-US" dirty="0" smtClean="0"/>
              <a:t>to </a:t>
            </a:r>
            <a:r>
              <a:rPr lang="en-US" dirty="0" smtClean="0"/>
              <a:t>date </a:t>
            </a:r>
            <a:r>
              <a:rPr lang="en-US" dirty="0"/>
              <a:t>with them as</a:t>
            </a:r>
            <a:r>
              <a:rPr lang="en-US" dirty="0" smtClean="0"/>
              <a:t>:</a:t>
            </a:r>
            <a:endParaRPr lang="en-US" dirty="0"/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they </a:t>
            </a:r>
            <a:r>
              <a:rPr lang="en-US" dirty="0"/>
              <a:t>could be offering new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products</a:t>
            </a:r>
            <a:r>
              <a:rPr lang="en-US" dirty="0"/>
              <a:t>/services 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they could be undercutting prices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they could be enhancing or updating existing services/products 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they could be launching a new advertising campaign or promotion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there could be new competition in the </a:t>
            </a:r>
            <a:r>
              <a:rPr lang="en-US" dirty="0" smtClean="0"/>
              <a:t>market.</a:t>
            </a:r>
            <a:endParaRPr lang="en-US" dirty="0"/>
          </a:p>
          <a:p>
            <a:pPr lvl="2">
              <a:defRPr/>
            </a:pPr>
            <a:endParaRPr lang="en-US" dirty="0" smtClean="0"/>
          </a:p>
          <a:p>
            <a:pPr marL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  <a:p>
            <a:pPr lvl="2">
              <a:defRPr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1220788"/>
            <a:ext cx="2873658" cy="19196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Competitors’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It is therefore important that </a:t>
            </a:r>
            <a:r>
              <a:rPr lang="en-US" dirty="0" smtClean="0"/>
              <a:t>you and your organisation </a:t>
            </a:r>
            <a:r>
              <a:rPr lang="en-US" dirty="0"/>
              <a:t>keep up to date as </a:t>
            </a:r>
            <a:r>
              <a:rPr lang="en-US" dirty="0" smtClean="0"/>
              <a:t>you and your organisation could </a:t>
            </a:r>
            <a:r>
              <a:rPr lang="en-US" dirty="0"/>
              <a:t>miss one of </a:t>
            </a:r>
            <a:r>
              <a:rPr lang="en-US" dirty="0" smtClean="0"/>
              <a:t>those listed in the last slide </a:t>
            </a:r>
            <a:r>
              <a:rPr lang="en-US" dirty="0"/>
              <a:t>and: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lose </a:t>
            </a:r>
            <a:r>
              <a:rPr lang="en-US" dirty="0" smtClean="0"/>
              <a:t>customers </a:t>
            </a:r>
            <a:endParaRPr lang="en-US" dirty="0"/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lose </a:t>
            </a:r>
            <a:r>
              <a:rPr lang="en-US" dirty="0" smtClean="0"/>
              <a:t>your </a:t>
            </a:r>
            <a:r>
              <a:rPr lang="en-US" dirty="0"/>
              <a:t>placing in a market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be being undercut in pricing 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be forgotten by the market through lack of advertising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have </a:t>
            </a:r>
            <a:r>
              <a:rPr lang="en-US" dirty="0" smtClean="0"/>
              <a:t>out-of-date </a:t>
            </a:r>
            <a:r>
              <a:rPr lang="en-US" dirty="0"/>
              <a:t>products and </a:t>
            </a:r>
            <a:r>
              <a:rPr lang="en-US" dirty="0" smtClean="0"/>
              <a:t>services.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84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8200"/>
            <a:ext cx="8218488" cy="382588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Barriers </a:t>
            </a:r>
            <a:r>
              <a:rPr lang="en-US" dirty="0"/>
              <a:t>to providing effective customer service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The following are barriers to providing effective customer service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lack of product/service knowledge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limits of authority  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lack of knowledge of responsibility 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lack of knowledge of </a:t>
            </a:r>
            <a:r>
              <a:rPr lang="en-US" dirty="0" smtClean="0"/>
              <a:t>organisational </a:t>
            </a:r>
            <a:r>
              <a:rPr lang="en-US" dirty="0"/>
              <a:t>structure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poor operational </a:t>
            </a:r>
            <a:r>
              <a:rPr lang="en-US" dirty="0" smtClean="0"/>
              <a:t>support.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1988840"/>
            <a:ext cx="2952328" cy="213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637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Features </a:t>
            </a:r>
            <a:r>
              <a:rPr lang="en-US" dirty="0"/>
              <a:t>of effective follow-up service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Effective </a:t>
            </a:r>
            <a:r>
              <a:rPr lang="en-US" dirty="0" smtClean="0"/>
              <a:t>follow-up </a:t>
            </a:r>
            <a:r>
              <a:rPr lang="en-US" dirty="0"/>
              <a:t>service includes:	</a:t>
            </a:r>
            <a:endParaRPr lang="en-US" dirty="0" smtClean="0"/>
          </a:p>
          <a:p>
            <a:endParaRPr lang="en-US" dirty="0"/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after sales call to check service given which reassures the customer and confirms satisfaction or otherwise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/>
              <a:t>availability of a help desk to offer advice and assistance</a:t>
            </a:r>
          </a:p>
          <a:p>
            <a:pPr marL="342900" lvl="0" indent="-342900"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after-sales </a:t>
            </a:r>
            <a:r>
              <a:rPr lang="en-US" dirty="0"/>
              <a:t>guarantee to </a:t>
            </a:r>
            <a:r>
              <a:rPr lang="en-US" dirty="0" smtClean="0"/>
              <a:t>allow </a:t>
            </a:r>
            <a:r>
              <a:rPr lang="en-US" dirty="0"/>
              <a:t>repair/</a:t>
            </a:r>
            <a:r>
              <a:rPr lang="en-US" dirty="0" smtClean="0"/>
              <a:t>replacement.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53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</a:pPr>
            <a:r>
              <a:rPr sz="6000" dirty="0" smtClean="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 </a:t>
            </a:r>
            <a:endParaRPr sz="6000" dirty="0">
              <a:solidFill>
                <a:srgbClr val="E30613"/>
              </a:solidFill>
              <a:ea typeface="ＭＳ Ｐゴシック" pitchFamily="-105" charset="-128"/>
              <a:cs typeface="ＭＳ Ｐゴシック" pitchFamily="-105" charset="-128"/>
            </a:endParaRPr>
          </a:p>
          <a:p>
            <a:pPr marL="0" indent="0" algn="ctr" eaLnBrk="1" hangingPunct="1">
              <a:lnSpc>
                <a:spcPct val="100000"/>
              </a:lnSpc>
            </a:pPr>
            <a:r>
              <a:rPr sz="6000" dirty="0">
                <a:solidFill>
                  <a:srgbClr val="E30613"/>
                </a:solidFill>
                <a:ea typeface="ＭＳ Ｐゴシック" pitchFamily="-105" charset="-128"/>
                <a:cs typeface="ＭＳ Ｐゴシック" pitchFamily="-105" charset="-128"/>
              </a:rPr>
              <a:t>Any questions?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2711</TotalTime>
  <Words>925</Words>
  <Application>Microsoft Macintosh PowerPoint</Application>
  <PresentationFormat>On-screen Show (4:3)</PresentationFormat>
  <Paragraphs>94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Understand customer service  </vt:lpstr>
      <vt:lpstr>The purpose and scope of customer service </vt:lpstr>
      <vt:lpstr>Service Offer</vt:lpstr>
      <vt:lpstr>Service Offer</vt:lpstr>
      <vt:lpstr>Competitors’ activities</vt:lpstr>
      <vt:lpstr>Competitors’ activities</vt:lpstr>
      <vt:lpstr> Barriers to providing effective customer service  </vt:lpstr>
      <vt:lpstr> Features of effective follow-up service  </vt:lpstr>
      <vt:lpstr>PowerPoint Presentation</vt:lpstr>
    </vt:vector>
  </TitlesOfParts>
  <Company>City &amp; Guilds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janicec</dc:creator>
  <cp:lastModifiedBy>Elina Helenius</cp:lastModifiedBy>
  <cp:revision>188</cp:revision>
  <dcterms:created xsi:type="dcterms:W3CDTF">2013-05-28T00:38:54Z</dcterms:created>
  <dcterms:modified xsi:type="dcterms:W3CDTF">2015-01-12T08:47:05Z</dcterms:modified>
</cp:coreProperties>
</file>