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7"/>
  </p:notesMasterIdLst>
  <p:handoutMasterIdLst>
    <p:handoutMasterId r:id="rId18"/>
  </p:handoutMasterIdLst>
  <p:sldIdLst>
    <p:sldId id="256" r:id="rId2"/>
    <p:sldId id="328" r:id="rId3"/>
    <p:sldId id="338" r:id="rId4"/>
    <p:sldId id="339" r:id="rId5"/>
    <p:sldId id="340" r:id="rId6"/>
    <p:sldId id="330" r:id="rId7"/>
    <p:sldId id="341" r:id="rId8"/>
    <p:sldId id="331" r:id="rId9"/>
    <p:sldId id="332" r:id="rId10"/>
    <p:sldId id="337" r:id="rId11"/>
    <p:sldId id="342" r:id="rId12"/>
    <p:sldId id="343" r:id="rId13"/>
    <p:sldId id="344" r:id="rId14"/>
    <p:sldId id="345" r:id="rId15"/>
    <p:sldId id="267" r:id="rId16"/>
  </p:sldIdLst>
  <p:sldSz cx="9144000" cy="6858000" type="screen4x3"/>
  <p:notesSz cx="6858000" cy="9144000"/>
  <p:custDataLst>
    <p:tags r:id="rId19"/>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83303" autoAdjust="0"/>
  </p:normalViewPr>
  <p:slideViewPr>
    <p:cSldViewPr showGuides="1">
      <p:cViewPr varScale="1">
        <p:scale>
          <a:sx n="84" d="100"/>
          <a:sy n="84" d="100"/>
        </p:scale>
        <p:origin x="7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r>
              <a:rPr lang="en-US" smtClean="0"/>
              <a:t>Level 2 Diploma in Customer Service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1/13/2015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r>
              <a:rPr lang="en-GB" smtClean="0"/>
              <a:t>Level 2 Diploma in Customer Service</a:t>
            </a: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is an element in the unit 203 – Principles of customer service.</a:t>
            </a:r>
          </a:p>
          <a:p>
            <a:r>
              <a:rPr lang="en-US" dirty="0" smtClean="0"/>
              <a:t>Explain this element is about the legislation</a:t>
            </a:r>
            <a:r>
              <a:rPr lang="en-US" baseline="0" dirty="0" smtClean="0"/>
              <a:t> and ethical requirements that impact on customer service.</a:t>
            </a:r>
          </a:p>
          <a:p>
            <a:endParaRPr lang="en-US" baseline="0" dirty="0" smtClean="0"/>
          </a:p>
          <a:p>
            <a:r>
              <a:rPr lang="en-US" baseline="0" dirty="0" smtClean="0"/>
              <a:t>Go over Activity 1.1 which they had to do for this session. You may want to relate to the previous slides. Go over the answers for Worksheet 1a and discuss.</a:t>
            </a:r>
            <a:endParaRPr lang="en-US" dirty="0"/>
          </a:p>
        </p:txBody>
      </p:sp>
      <p:sp>
        <p:nvSpPr>
          <p:cNvPr id="4" name="Slide Number Placeholder 3"/>
          <p:cNvSpPr>
            <a:spLocks noGrp="1"/>
          </p:cNvSpPr>
          <p:nvPr>
            <p:ph type="sldNum" sz="quarter" idx="10"/>
          </p:nvPr>
        </p:nvSpPr>
        <p:spPr/>
        <p:txBody>
          <a:bodyPr/>
          <a:lstStyle/>
          <a:p>
            <a:fld id="{1D847933-502B-D146-9428-3DDD196AD935}" type="slidenum">
              <a:rPr lang="en-GB" smtClean="0"/>
              <a:pPr/>
              <a:t>1</a:t>
            </a:fld>
            <a:endParaRPr lang="en-GB" dirty="0"/>
          </a:p>
        </p:txBody>
      </p:sp>
      <p:sp>
        <p:nvSpPr>
          <p:cNvPr id="5" name="Header Placeholder 4"/>
          <p:cNvSpPr>
            <a:spLocks noGrp="1"/>
          </p:cNvSpPr>
          <p:nvPr>
            <p:ph type="hdr" sz="quarter" idx="11"/>
          </p:nvPr>
        </p:nvSpPr>
        <p:spPr/>
        <p:txBody>
          <a:bodyPr/>
          <a:lstStyle/>
          <a:p>
            <a:pPr>
              <a:defRPr/>
            </a:pPr>
            <a:r>
              <a:rPr lang="en-GB" dirty="0" smtClean="0"/>
              <a:t>Level 2 Diploma in Customer Service</a:t>
            </a:r>
            <a:endParaRPr lang="en-GB" dirty="0"/>
          </a:p>
        </p:txBody>
      </p:sp>
    </p:spTree>
    <p:extLst>
      <p:ext uri="{BB962C8B-B14F-4D97-AF65-F5344CB8AC3E}">
        <p14:creationId xmlns:p14="http://schemas.microsoft.com/office/powerpoint/2010/main" val="948311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Data Protection</a:t>
            </a:r>
            <a:r>
              <a:rPr lang="en-US" baseline="0" dirty="0" smtClean="0"/>
              <a:t> and what the effect is on an </a:t>
            </a:r>
            <a:r>
              <a:rPr lang="en-US" baseline="0" dirty="0" err="1" smtClean="0"/>
              <a:t>organisation</a:t>
            </a:r>
            <a:r>
              <a:rPr lang="en-US" baseline="0" dirty="0" smtClean="0"/>
              <a:t> and on the delivery of customer service.</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10</a:t>
            </a:fld>
            <a:endParaRPr lang="en-GB"/>
          </a:p>
        </p:txBody>
      </p:sp>
    </p:spTree>
    <p:extLst>
      <p:ext uri="{BB962C8B-B14F-4D97-AF65-F5344CB8AC3E}">
        <p14:creationId xmlns:p14="http://schemas.microsoft.com/office/powerpoint/2010/main" val="1947685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through the various</a:t>
            </a:r>
            <a:r>
              <a:rPr lang="en-US" baseline="0" dirty="0" smtClean="0"/>
              <a:t> slides on the Principles. Ask about the impact each has on an </a:t>
            </a:r>
            <a:r>
              <a:rPr lang="en-US" baseline="0" dirty="0" err="1" smtClean="0"/>
              <a:t>organisation</a:t>
            </a:r>
            <a:r>
              <a:rPr lang="en-US" baseline="0" dirty="0" smtClean="0"/>
              <a:t> and its data. </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11</a:t>
            </a:fld>
            <a:endParaRPr lang="en-GB"/>
          </a:p>
        </p:txBody>
      </p:sp>
    </p:spTree>
    <p:extLst>
      <p:ext uri="{BB962C8B-B14F-4D97-AF65-F5344CB8AC3E}">
        <p14:creationId xmlns:p14="http://schemas.microsoft.com/office/powerpoint/2010/main" val="3890277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discuss the fact that to an </a:t>
            </a:r>
            <a:r>
              <a:rPr lang="en-US" dirty="0" err="1" smtClean="0"/>
              <a:t>organisation</a:t>
            </a:r>
            <a:r>
              <a:rPr lang="en-US" dirty="0" smtClean="0"/>
              <a:t> data</a:t>
            </a:r>
            <a:r>
              <a:rPr lang="en-US" baseline="0" dirty="0" smtClean="0"/>
              <a:t> on </a:t>
            </a:r>
            <a:r>
              <a:rPr lang="en-US" baseline="0" dirty="0" err="1" smtClean="0"/>
              <a:t>eg</a:t>
            </a:r>
            <a:r>
              <a:rPr lang="en-US" baseline="0" dirty="0" smtClean="0"/>
              <a:t> sales figures </a:t>
            </a:r>
            <a:r>
              <a:rPr lang="en-US" baseline="0" dirty="0" err="1" smtClean="0"/>
              <a:t>etc</a:t>
            </a:r>
            <a:r>
              <a:rPr lang="en-US" baseline="0" dirty="0" smtClean="0"/>
              <a:t> is confidential as it is information that could fall into a competitor’s hands.</a:t>
            </a:r>
          </a:p>
          <a:p>
            <a:r>
              <a:rPr lang="en-US" baseline="0" dirty="0" smtClean="0"/>
              <a:t>Ask the group to complete the last scenario and then revise all covered.</a:t>
            </a:r>
          </a:p>
          <a:p>
            <a:r>
              <a:rPr lang="en-US" baseline="0" dirty="0" smtClean="0"/>
              <a:t>Explain the next session will be on how to deliver effective </a:t>
            </a:r>
            <a:r>
              <a:rPr lang="en-US" baseline="0" smtClean="0"/>
              <a:t>customer service.</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14</a:t>
            </a:fld>
            <a:endParaRPr lang="en-GB"/>
          </a:p>
        </p:txBody>
      </p:sp>
    </p:spTree>
    <p:extLst>
      <p:ext uri="{BB962C8B-B14F-4D97-AF65-F5344CB8AC3E}">
        <p14:creationId xmlns:p14="http://schemas.microsoft.com/office/powerpoint/2010/main" val="749981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Issue</a:t>
            </a:r>
            <a:r>
              <a:rPr lang="en-US" baseline="0" dirty="0" smtClean="0"/>
              <a:t> Worksheet 1b for completion now or </a:t>
            </a:r>
            <a:r>
              <a:rPr lang="en-US" baseline="0" smtClean="0"/>
              <a:t>as homework.</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15</a:t>
            </a:fld>
            <a:endParaRPr lang="en-GB"/>
          </a:p>
        </p:txBody>
      </p:sp>
    </p:spTree>
    <p:extLst>
      <p:ext uri="{BB962C8B-B14F-4D97-AF65-F5344CB8AC3E}">
        <p14:creationId xmlns:p14="http://schemas.microsoft.com/office/powerpoint/2010/main" val="387570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Discuss the examples above. Ask if learners can add any to the list.</a:t>
            </a:r>
          </a:p>
        </p:txBody>
      </p:sp>
      <p:sp>
        <p:nvSpPr>
          <p:cNvPr id="4" name="Header Placeholder 3"/>
          <p:cNvSpPr>
            <a:spLocks noGrp="1"/>
          </p:cNvSpPr>
          <p:nvPr>
            <p:ph type="hdr" sz="quarter" idx="10"/>
          </p:nvPr>
        </p:nvSpPr>
        <p:spPr/>
        <p:txBody>
          <a:bodyPr/>
          <a:lstStyle/>
          <a:p>
            <a:pPr>
              <a:defRPr/>
            </a:pPr>
            <a:r>
              <a:rPr lang="en-GB" dirty="0" smtClean="0"/>
              <a:t>Level 2 Diploma in Customer Service</a:t>
            </a:r>
            <a:endParaRPr lang="en-GB" dirty="0"/>
          </a:p>
        </p:txBody>
      </p:sp>
      <p:sp>
        <p:nvSpPr>
          <p:cNvPr id="5" name="Slide Number Placeholder 4"/>
          <p:cNvSpPr>
            <a:spLocks noGrp="1"/>
          </p:cNvSpPr>
          <p:nvPr>
            <p:ph type="sldNum" sz="quarter" idx="11"/>
          </p:nvPr>
        </p:nvSpPr>
        <p:spPr/>
        <p:txBody>
          <a:bodyPr/>
          <a:lstStyle/>
          <a:p>
            <a:fld id="{1D847933-502B-D146-9428-3DDD196AD935}" type="slidenum">
              <a:rPr lang="en-GB" smtClean="0"/>
              <a:pPr/>
              <a:t>2</a:t>
            </a:fld>
            <a:endParaRPr lang="en-GB" dirty="0"/>
          </a:p>
        </p:txBody>
      </p:sp>
    </p:spTree>
    <p:extLst>
      <p:ext uri="{BB962C8B-B14F-4D97-AF65-F5344CB8AC3E}">
        <p14:creationId xmlns:p14="http://schemas.microsoft.com/office/powerpoint/2010/main" val="295272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law and if learners can think of any examples it applies to. </a:t>
            </a:r>
            <a:endParaRPr lang="en-US" dirty="0"/>
          </a:p>
        </p:txBody>
      </p:sp>
      <p:sp>
        <p:nvSpPr>
          <p:cNvPr id="4" name="Header Placeholder 3"/>
          <p:cNvSpPr>
            <a:spLocks noGrp="1"/>
          </p:cNvSpPr>
          <p:nvPr>
            <p:ph type="hdr" sz="quarter" idx="10"/>
          </p:nvPr>
        </p:nvSpPr>
        <p:spPr/>
        <p:txBody>
          <a:bodyPr/>
          <a:lstStyle/>
          <a:p>
            <a:pPr>
              <a:defRPr/>
            </a:pPr>
            <a:r>
              <a:rPr lang="en-GB" dirty="0" smtClean="0"/>
              <a:t>Level 2 Diploma in Customer Service</a:t>
            </a:r>
            <a:endParaRPr lang="en-GB" dirty="0"/>
          </a:p>
        </p:txBody>
      </p:sp>
      <p:sp>
        <p:nvSpPr>
          <p:cNvPr id="5" name="Slide Number Placeholder 4"/>
          <p:cNvSpPr>
            <a:spLocks noGrp="1"/>
          </p:cNvSpPr>
          <p:nvPr>
            <p:ph type="sldNum" sz="quarter" idx="11"/>
          </p:nvPr>
        </p:nvSpPr>
        <p:spPr/>
        <p:txBody>
          <a:bodyPr/>
          <a:lstStyle/>
          <a:p>
            <a:fld id="{1D847933-502B-D146-9428-3DDD196AD935}" type="slidenum">
              <a:rPr lang="en-GB" smtClean="0"/>
              <a:pPr/>
              <a:t>3</a:t>
            </a:fld>
            <a:endParaRPr lang="en-GB" dirty="0"/>
          </a:p>
        </p:txBody>
      </p:sp>
    </p:spTree>
    <p:extLst>
      <p:ext uri="{BB962C8B-B14F-4D97-AF65-F5344CB8AC3E}">
        <p14:creationId xmlns:p14="http://schemas.microsoft.com/office/powerpoint/2010/main" val="1765861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discuss and ask if learners </a:t>
            </a:r>
            <a:r>
              <a:rPr lang="en-US" baseline="0" dirty="0" smtClean="0"/>
              <a:t>can think of examples this applies to.</a:t>
            </a:r>
            <a:endParaRPr lang="en-US" dirty="0"/>
          </a:p>
        </p:txBody>
      </p:sp>
      <p:sp>
        <p:nvSpPr>
          <p:cNvPr id="4" name="Header Placeholder 3"/>
          <p:cNvSpPr>
            <a:spLocks noGrp="1"/>
          </p:cNvSpPr>
          <p:nvPr>
            <p:ph type="hdr" sz="quarter" idx="10"/>
          </p:nvPr>
        </p:nvSpPr>
        <p:spPr/>
        <p:txBody>
          <a:bodyPr/>
          <a:lstStyle/>
          <a:p>
            <a:pPr>
              <a:defRPr/>
            </a:pPr>
            <a:r>
              <a:rPr lang="en-GB" dirty="0" smtClean="0"/>
              <a:t>Level 2 Diploma in Customer Service</a:t>
            </a:r>
            <a:endParaRPr lang="en-GB" dirty="0"/>
          </a:p>
        </p:txBody>
      </p:sp>
      <p:sp>
        <p:nvSpPr>
          <p:cNvPr id="5" name="Slide Number Placeholder 4"/>
          <p:cNvSpPr>
            <a:spLocks noGrp="1"/>
          </p:cNvSpPr>
          <p:nvPr>
            <p:ph type="sldNum" sz="quarter" idx="11"/>
          </p:nvPr>
        </p:nvSpPr>
        <p:spPr/>
        <p:txBody>
          <a:bodyPr/>
          <a:lstStyle/>
          <a:p>
            <a:fld id="{1D847933-502B-D146-9428-3DDD196AD935}" type="slidenum">
              <a:rPr lang="en-GB" smtClean="0"/>
              <a:pPr/>
              <a:t>4</a:t>
            </a:fld>
            <a:endParaRPr lang="en-GB" dirty="0"/>
          </a:p>
        </p:txBody>
      </p:sp>
    </p:spTree>
    <p:extLst>
      <p:ext uri="{BB962C8B-B14F-4D97-AF65-F5344CB8AC3E}">
        <p14:creationId xmlns:p14="http://schemas.microsoft.com/office/powerpoint/2010/main" val="290252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discuss and ask if any examples </a:t>
            </a:r>
            <a:r>
              <a:rPr lang="en-US" dirty="0" smtClean="0"/>
              <a:t>learners</a:t>
            </a:r>
            <a:r>
              <a:rPr lang="en-US" baseline="0" dirty="0" smtClean="0"/>
              <a:t> can think of.</a:t>
            </a:r>
          </a:p>
          <a:p>
            <a:endParaRPr lang="en-US" baseline="0" dirty="0" smtClean="0"/>
          </a:p>
          <a:p>
            <a:r>
              <a:rPr lang="en-US" baseline="0" dirty="0" smtClean="0"/>
              <a:t>Issue Activity 1.2 and ask them to complete the first scenario. Discuss answers with </a:t>
            </a:r>
            <a:r>
              <a:rPr lang="en-US" dirty="0" smtClean="0"/>
              <a:t>learners.</a:t>
            </a:r>
            <a:endParaRPr lang="en-US" dirty="0"/>
          </a:p>
        </p:txBody>
      </p:sp>
      <p:sp>
        <p:nvSpPr>
          <p:cNvPr id="4" name="Header Placeholder 3"/>
          <p:cNvSpPr>
            <a:spLocks noGrp="1"/>
          </p:cNvSpPr>
          <p:nvPr>
            <p:ph type="hdr" sz="quarter" idx="10"/>
          </p:nvPr>
        </p:nvSpPr>
        <p:spPr/>
        <p:txBody>
          <a:bodyPr/>
          <a:lstStyle/>
          <a:p>
            <a:pPr>
              <a:defRPr/>
            </a:pPr>
            <a:r>
              <a:rPr lang="en-GB" dirty="0" smtClean="0"/>
              <a:t>Level 2 Diploma in Customer Service</a:t>
            </a:r>
            <a:endParaRPr lang="en-GB" dirty="0"/>
          </a:p>
        </p:txBody>
      </p:sp>
      <p:sp>
        <p:nvSpPr>
          <p:cNvPr id="5" name="Slide Number Placeholder 4"/>
          <p:cNvSpPr>
            <a:spLocks noGrp="1"/>
          </p:cNvSpPr>
          <p:nvPr>
            <p:ph type="sldNum" sz="quarter" idx="11"/>
          </p:nvPr>
        </p:nvSpPr>
        <p:spPr/>
        <p:txBody>
          <a:bodyPr/>
          <a:lstStyle/>
          <a:p>
            <a:fld id="{1D847933-502B-D146-9428-3DDD196AD935}" type="slidenum">
              <a:rPr lang="en-GB" smtClean="0"/>
              <a:pPr/>
              <a:t>5</a:t>
            </a:fld>
            <a:endParaRPr lang="en-GB" dirty="0"/>
          </a:p>
        </p:txBody>
      </p:sp>
    </p:spTree>
    <p:extLst>
      <p:ext uri="{BB962C8B-B14F-4D97-AF65-F5344CB8AC3E}">
        <p14:creationId xmlns:p14="http://schemas.microsoft.com/office/powerpoint/2010/main" val="642635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H&amp;S legislation with learners. Ask</a:t>
            </a:r>
            <a:r>
              <a:rPr lang="en-US" baseline="0" dirty="0" smtClean="0"/>
              <a:t> </a:t>
            </a:r>
            <a:r>
              <a:rPr lang="en-US" dirty="0" smtClean="0"/>
              <a:t>learners if they </a:t>
            </a:r>
            <a:r>
              <a:rPr lang="en-US" baseline="0" dirty="0" smtClean="0"/>
              <a:t>have received H&amp;S training in their induction and what it covered. Ask them to look round and see if there are any hazards. Discuss why each point is important – ask for examples of why.</a:t>
            </a:r>
            <a:endParaRPr lang="en-US" dirty="0"/>
          </a:p>
        </p:txBody>
      </p:sp>
      <p:sp>
        <p:nvSpPr>
          <p:cNvPr id="4" name="Header Placeholder 3"/>
          <p:cNvSpPr>
            <a:spLocks noGrp="1"/>
          </p:cNvSpPr>
          <p:nvPr>
            <p:ph type="hdr" sz="quarter" idx="10"/>
          </p:nvPr>
        </p:nvSpPr>
        <p:spPr/>
        <p:txBody>
          <a:bodyPr/>
          <a:lstStyle/>
          <a:p>
            <a:pPr>
              <a:defRPr/>
            </a:pPr>
            <a:r>
              <a:rPr lang="en-GB" dirty="0" smtClean="0"/>
              <a:t>Level 2 Diploma in Customer Service</a:t>
            </a:r>
            <a:endParaRPr lang="en-GB" dirty="0"/>
          </a:p>
        </p:txBody>
      </p:sp>
      <p:sp>
        <p:nvSpPr>
          <p:cNvPr id="5" name="Slide Number Placeholder 4"/>
          <p:cNvSpPr>
            <a:spLocks noGrp="1"/>
          </p:cNvSpPr>
          <p:nvPr>
            <p:ph type="sldNum" sz="quarter" idx="11"/>
          </p:nvPr>
        </p:nvSpPr>
        <p:spPr/>
        <p:txBody>
          <a:bodyPr/>
          <a:lstStyle/>
          <a:p>
            <a:fld id="{1D847933-502B-D146-9428-3DDD196AD935}" type="slidenum">
              <a:rPr lang="en-GB" smtClean="0"/>
              <a:pPr/>
              <a:t>6</a:t>
            </a:fld>
            <a:endParaRPr lang="en-GB" dirty="0"/>
          </a:p>
        </p:txBody>
      </p:sp>
    </p:spTree>
    <p:extLst>
      <p:ext uri="{BB962C8B-B14F-4D97-AF65-F5344CB8AC3E}">
        <p14:creationId xmlns:p14="http://schemas.microsoft.com/office/powerpoint/2010/main" val="3717507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environmental legislation</a:t>
            </a:r>
            <a:r>
              <a:rPr lang="en-US" baseline="0" dirty="0" smtClean="0"/>
              <a:t> and why the environment has become so important. Discuss each point. </a:t>
            </a:r>
          </a:p>
          <a:p>
            <a:r>
              <a:rPr lang="en-US" baseline="0" dirty="0" smtClean="0"/>
              <a:t>Ask the group to complete scenario 2 of the Activity. Again, discuss answers.</a:t>
            </a:r>
            <a:endParaRPr lang="en-US" dirty="0"/>
          </a:p>
        </p:txBody>
      </p:sp>
      <p:sp>
        <p:nvSpPr>
          <p:cNvPr id="4" name="Header Placeholder 3"/>
          <p:cNvSpPr>
            <a:spLocks noGrp="1"/>
          </p:cNvSpPr>
          <p:nvPr>
            <p:ph type="hdr" sz="quarter" idx="10"/>
          </p:nvPr>
        </p:nvSpPr>
        <p:spPr/>
        <p:txBody>
          <a:bodyPr/>
          <a:lstStyle/>
          <a:p>
            <a:pPr>
              <a:defRPr/>
            </a:pPr>
            <a:r>
              <a:rPr lang="en-GB" dirty="0" smtClean="0"/>
              <a:t>Level 2 Diploma in Customer Service</a:t>
            </a:r>
            <a:endParaRPr lang="en-GB" dirty="0"/>
          </a:p>
        </p:txBody>
      </p:sp>
      <p:sp>
        <p:nvSpPr>
          <p:cNvPr id="5" name="Slide Number Placeholder 4"/>
          <p:cNvSpPr>
            <a:spLocks noGrp="1"/>
          </p:cNvSpPr>
          <p:nvPr>
            <p:ph type="sldNum" sz="quarter" idx="11"/>
          </p:nvPr>
        </p:nvSpPr>
        <p:spPr/>
        <p:txBody>
          <a:bodyPr/>
          <a:lstStyle/>
          <a:p>
            <a:fld id="{1D847933-502B-D146-9428-3DDD196AD935}" type="slidenum">
              <a:rPr lang="en-GB" smtClean="0"/>
              <a:pPr/>
              <a:t>7</a:t>
            </a:fld>
            <a:endParaRPr lang="en-GB" dirty="0"/>
          </a:p>
        </p:txBody>
      </p:sp>
    </p:spTree>
    <p:extLst>
      <p:ext uri="{BB962C8B-B14F-4D97-AF65-F5344CB8AC3E}">
        <p14:creationId xmlns:p14="http://schemas.microsoft.com/office/powerpoint/2010/main" val="2346563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the group what learners think ethical standards means in customer</a:t>
            </a:r>
            <a:r>
              <a:rPr lang="en-US" baseline="0" dirty="0" smtClean="0"/>
              <a:t> service. Ask for examples of companies that only buy from ethical suppliers </a:t>
            </a:r>
            <a:r>
              <a:rPr lang="en-US" baseline="0" dirty="0" err="1" smtClean="0"/>
              <a:t>eg</a:t>
            </a:r>
            <a:r>
              <a:rPr lang="en-US" baseline="0" dirty="0" smtClean="0"/>
              <a:t> Co-op. </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8</a:t>
            </a:fld>
            <a:endParaRPr lang="en-GB"/>
          </a:p>
        </p:txBody>
      </p:sp>
    </p:spTree>
    <p:extLst>
      <p:ext uri="{BB962C8B-B14F-4D97-AF65-F5344CB8AC3E}">
        <p14:creationId xmlns:p14="http://schemas.microsoft.com/office/powerpoint/2010/main" val="297754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Discuss the Equality Act and the fact it replaced the other Acts</a:t>
            </a:r>
            <a:r>
              <a:rPr lang="en-US" baseline="0" dirty="0" smtClean="0"/>
              <a:t> pulling them all together under the one Act. Discuss what it means and its effect on customer service and, in general, for </a:t>
            </a:r>
            <a:r>
              <a:rPr lang="en-US" baseline="0" dirty="0" err="1" smtClean="0"/>
              <a:t>organisations</a:t>
            </a:r>
            <a:r>
              <a:rPr lang="en-US"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Ask the group to complete the next scenario and discuss answers.</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9</a:t>
            </a:fld>
            <a:endParaRPr lang="en-GB"/>
          </a:p>
        </p:txBody>
      </p:sp>
    </p:spTree>
    <p:extLst>
      <p:ext uri="{BB962C8B-B14F-4D97-AF65-F5344CB8AC3E}">
        <p14:creationId xmlns:p14="http://schemas.microsoft.com/office/powerpoint/2010/main" val="38922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7010400" cy="457200"/>
          </a:xfrm>
          <a:prstGeom prst="rect">
            <a:avLst/>
          </a:prstGeom>
          <a:solidFill>
            <a:srgbClr val="E30613"/>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smtClean="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a:t>
            </a:r>
            <a:r>
              <a:rPr lang="en-GB" sz="1400" dirty="0" smtClean="0">
                <a:solidFill>
                  <a:schemeClr val="bg1"/>
                </a:solidFill>
              </a:rPr>
              <a:t>2 </a:t>
            </a:r>
            <a:r>
              <a:rPr lang="en-GB" sz="1400" dirty="0">
                <a:solidFill>
                  <a:schemeClr val="bg1"/>
                </a:solidFill>
              </a:rPr>
              <a:t>Diploma in</a:t>
            </a:r>
            <a:r>
              <a:rPr lang="en-GB" sz="1400" b="1" dirty="0">
                <a:solidFill>
                  <a:schemeClr val="bg1"/>
                </a:solidFill>
              </a:rPr>
              <a:t> </a:t>
            </a:r>
            <a:r>
              <a:rPr lang="en-GB" sz="1400" b="1" dirty="0" smtClean="0">
                <a:solidFill>
                  <a:schemeClr val="bg1"/>
                </a:solidFill>
              </a:rPr>
              <a:t>Customer Service</a:t>
            </a:r>
            <a:endParaRPr lang="en-US" sz="1400"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a:t>
            </a:r>
            <a:r>
              <a:rPr lang="en-US" sz="1100" dirty="0" smtClean="0"/>
              <a:t>2015 </a:t>
            </a:r>
            <a:r>
              <a:rPr lang="en-US" sz="1100" dirty="0"/>
              <a:t>City and Guilds of London Institute. All rights reserved</a:t>
            </a:r>
            <a:r>
              <a:rPr lang="en-US" sz="900" dirty="0"/>
              <a:t>.</a:t>
            </a:r>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a:t>
            </a:r>
            <a:r>
              <a:rPr lang="en-US" sz="1100" dirty="0" smtClean="0">
                <a:ea typeface="Arial" pitchFamily="-105" charset="0"/>
                <a:cs typeface="Arial" pitchFamily="-105" charset="0"/>
              </a:rPr>
              <a:t>15</a:t>
            </a: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72200" y="147734"/>
            <a:ext cx="2437200" cy="629944"/>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04698"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r>
              <a:rPr lang="en-US" dirty="0"/>
              <a:t>Understand how legal and ethical requirements relate to customer service </a:t>
            </a:r>
            <a:endParaRPr lang="en-GB" dirty="0">
              <a:ea typeface="ＭＳ Ｐゴシック" pitchFamily="-105" charset="-128"/>
              <a:cs typeface="ＭＳ Ｐゴシック" pitchFamily="-105" charset="-128"/>
            </a:endParaRP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smtClean="0">
                <a:solidFill>
                  <a:srgbClr val="FFFFFF"/>
                </a:solidFill>
              </a:rPr>
              <a:t>Unit 203: Principles of customer service</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How </a:t>
            </a:r>
            <a:r>
              <a:rPr lang="en-US" dirty="0"/>
              <a:t>legislation affects the use and storage of customer information </a:t>
            </a:r>
          </a:p>
        </p:txBody>
      </p:sp>
      <p:sp>
        <p:nvSpPr>
          <p:cNvPr id="3" name="Content Placeholder 2"/>
          <p:cNvSpPr>
            <a:spLocks noGrp="1"/>
          </p:cNvSpPr>
          <p:nvPr>
            <p:ph sz="quarter" idx="10"/>
          </p:nvPr>
        </p:nvSpPr>
        <p:spPr/>
        <p:txBody>
          <a:bodyPr/>
          <a:lstStyle/>
          <a:p>
            <a:endParaRPr lang="en-US" dirty="0"/>
          </a:p>
          <a:p>
            <a:r>
              <a:rPr lang="en-US" dirty="0"/>
              <a:t>Data protection is important to all organisations as data on its activities must be kept confidential to stop competitors acquiring it.</a:t>
            </a:r>
          </a:p>
          <a:p>
            <a:r>
              <a:rPr lang="en-US" dirty="0"/>
              <a:t> </a:t>
            </a:r>
          </a:p>
          <a:p>
            <a:r>
              <a:rPr lang="en-US" dirty="0"/>
              <a:t>However legislation means that consumer personal data must be obtained lawfully and used for the purpose it was obtained for. It also can’t be kept for longer than necessary and must be accurate and kept up to date.</a:t>
            </a:r>
          </a:p>
          <a:p>
            <a:r>
              <a:rPr lang="en-US" dirty="0"/>
              <a:t> </a:t>
            </a:r>
          </a:p>
          <a:p>
            <a:endParaRPr lang="en-US" dirty="0"/>
          </a:p>
        </p:txBody>
      </p:sp>
    </p:spTree>
    <p:extLst>
      <p:ext uri="{BB962C8B-B14F-4D97-AF65-F5344CB8AC3E}">
        <p14:creationId xmlns:p14="http://schemas.microsoft.com/office/powerpoint/2010/main" val="2486453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How </a:t>
            </a:r>
            <a:r>
              <a:rPr lang="en-US" dirty="0"/>
              <a:t>legislation affects the use and storage of customer information </a:t>
            </a:r>
          </a:p>
        </p:txBody>
      </p:sp>
      <p:sp>
        <p:nvSpPr>
          <p:cNvPr id="3" name="Content Placeholder 2"/>
          <p:cNvSpPr>
            <a:spLocks noGrp="1"/>
          </p:cNvSpPr>
          <p:nvPr>
            <p:ph sz="quarter" idx="10"/>
          </p:nvPr>
        </p:nvSpPr>
        <p:spPr/>
        <p:txBody>
          <a:bodyPr/>
          <a:lstStyle/>
          <a:p>
            <a:endParaRPr lang="en-US" dirty="0"/>
          </a:p>
          <a:p>
            <a:r>
              <a:rPr lang="en-US" b="1" dirty="0" smtClean="0"/>
              <a:t>The </a:t>
            </a:r>
            <a:r>
              <a:rPr lang="en-US" b="1" dirty="0"/>
              <a:t>Data Protection Act contains eight </a:t>
            </a:r>
            <a:r>
              <a:rPr lang="en-US" b="1" dirty="0" smtClean="0"/>
              <a:t>principles</a:t>
            </a:r>
            <a:endParaRPr lang="en-US" b="1" dirty="0"/>
          </a:p>
          <a:p>
            <a:r>
              <a:rPr lang="en-US" dirty="0"/>
              <a:t>1. Personal data shall be processed fairly and lawfully and, in particular, shall not be processed unless –</a:t>
            </a:r>
            <a:br>
              <a:rPr lang="en-US" dirty="0"/>
            </a:br>
            <a:r>
              <a:rPr lang="en-US" dirty="0"/>
              <a:t/>
            </a:r>
            <a:br>
              <a:rPr lang="en-US" dirty="0"/>
            </a:br>
            <a:r>
              <a:rPr lang="en-US" dirty="0"/>
              <a:t>(a) at least one of the conditions in Schedule 2 is met, and</a:t>
            </a:r>
            <a:br>
              <a:rPr lang="en-US" dirty="0"/>
            </a:br>
            <a:r>
              <a:rPr lang="en-US" dirty="0"/>
              <a:t/>
            </a:r>
            <a:br>
              <a:rPr lang="en-US" dirty="0"/>
            </a:br>
            <a:r>
              <a:rPr lang="en-US" dirty="0"/>
              <a:t>(b) in the case of sensitive personal data, at least one of the conditions in Schedule 3 is also met.</a:t>
            </a:r>
          </a:p>
          <a:p>
            <a:r>
              <a:rPr lang="en-US" dirty="0"/>
              <a:t>2. Personal data shall be obtained only for one or more specified and lawful purposes, and shall not be further processed in any manner incompatible with that purpose or those purposes</a:t>
            </a:r>
            <a:r>
              <a:rPr lang="en-US" dirty="0" smtClean="0"/>
              <a:t>.</a:t>
            </a:r>
            <a:endParaRPr lang="en-US" dirty="0"/>
          </a:p>
        </p:txBody>
      </p:sp>
    </p:spTree>
    <p:extLst>
      <p:ext uri="{BB962C8B-B14F-4D97-AF65-F5344CB8AC3E}">
        <p14:creationId xmlns:p14="http://schemas.microsoft.com/office/powerpoint/2010/main" val="824195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How </a:t>
            </a:r>
            <a:r>
              <a:rPr lang="en-US" dirty="0"/>
              <a:t>legislation affects the use and storage of customer information </a:t>
            </a:r>
          </a:p>
        </p:txBody>
      </p:sp>
      <p:sp>
        <p:nvSpPr>
          <p:cNvPr id="3" name="Content Placeholder 2"/>
          <p:cNvSpPr>
            <a:spLocks noGrp="1"/>
          </p:cNvSpPr>
          <p:nvPr>
            <p:ph sz="quarter" idx="10"/>
          </p:nvPr>
        </p:nvSpPr>
        <p:spPr/>
        <p:txBody>
          <a:bodyPr/>
          <a:lstStyle/>
          <a:p>
            <a:endParaRPr lang="en-US" dirty="0"/>
          </a:p>
          <a:p>
            <a:r>
              <a:rPr lang="en-US" b="1" dirty="0" smtClean="0"/>
              <a:t>The eight principles</a:t>
            </a:r>
            <a:r>
              <a:rPr lang="en-US" b="1" i="1" dirty="0" smtClean="0"/>
              <a:t> contd</a:t>
            </a:r>
            <a:r>
              <a:rPr lang="en-US" b="1" dirty="0" smtClean="0"/>
              <a:t>.</a:t>
            </a:r>
            <a:endParaRPr lang="en-US" b="1" dirty="0"/>
          </a:p>
          <a:p>
            <a:r>
              <a:rPr lang="en-US" dirty="0"/>
              <a:t>3. Personal data shall be adequate, relevant and not excessive in relation to the purpose or purposes for which they are processed.</a:t>
            </a:r>
          </a:p>
          <a:p>
            <a:r>
              <a:rPr lang="en-US" dirty="0"/>
              <a:t>4. Personal data shall be accurate and, where necessary, kept up to date</a:t>
            </a:r>
            <a:r>
              <a:rPr lang="en-US" dirty="0" smtClean="0"/>
              <a:t>.</a:t>
            </a:r>
          </a:p>
          <a:p>
            <a:r>
              <a:rPr lang="en-US" dirty="0"/>
              <a:t>5. Personal data processed for any purpose or purposes shall not be kept for longer than is necessary for that purpose or those purposes.</a:t>
            </a:r>
          </a:p>
          <a:p>
            <a:r>
              <a:rPr lang="en-US" dirty="0"/>
              <a:t> </a:t>
            </a:r>
            <a:r>
              <a:rPr lang="en-US" dirty="0" smtClean="0"/>
              <a:t>6</a:t>
            </a:r>
            <a:r>
              <a:rPr lang="en-US" dirty="0"/>
              <a:t>. Personal data shall be processed in accordance with the rights of data subjects under this Act.</a:t>
            </a:r>
          </a:p>
          <a:p>
            <a:endParaRPr lang="en-US" dirty="0"/>
          </a:p>
          <a:p>
            <a:endParaRPr lang="en-US" dirty="0"/>
          </a:p>
        </p:txBody>
      </p:sp>
    </p:spTree>
    <p:extLst>
      <p:ext uri="{BB962C8B-B14F-4D97-AF65-F5344CB8AC3E}">
        <p14:creationId xmlns:p14="http://schemas.microsoft.com/office/powerpoint/2010/main" val="97511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How </a:t>
            </a:r>
            <a:r>
              <a:rPr lang="en-US" dirty="0"/>
              <a:t>legislation affects the use and storage of customer information</a:t>
            </a:r>
          </a:p>
        </p:txBody>
      </p:sp>
      <p:sp>
        <p:nvSpPr>
          <p:cNvPr id="3" name="Content Placeholder 2"/>
          <p:cNvSpPr>
            <a:spLocks noGrp="1"/>
          </p:cNvSpPr>
          <p:nvPr>
            <p:ph sz="quarter" idx="10"/>
          </p:nvPr>
        </p:nvSpPr>
        <p:spPr/>
        <p:txBody>
          <a:bodyPr/>
          <a:lstStyle/>
          <a:p>
            <a:endParaRPr lang="en-US" b="1" dirty="0" smtClean="0"/>
          </a:p>
          <a:p>
            <a:r>
              <a:rPr lang="en-US" b="1" dirty="0" smtClean="0"/>
              <a:t>The </a:t>
            </a:r>
            <a:r>
              <a:rPr lang="en-US" b="1" dirty="0"/>
              <a:t>eight principles</a:t>
            </a:r>
            <a:r>
              <a:rPr lang="en-US" b="1" i="1" dirty="0"/>
              <a:t> contd</a:t>
            </a:r>
            <a:r>
              <a:rPr lang="en-US" b="1" dirty="0" smtClean="0"/>
              <a:t>.</a:t>
            </a:r>
            <a:endParaRPr lang="en-US" dirty="0" smtClean="0"/>
          </a:p>
          <a:p>
            <a:r>
              <a:rPr lang="en-US" dirty="0"/>
              <a:t>7. Appropriate technical and organisational measures shall be taken against unauthorised or unlawful processing of personal data and against accidental loss or destruction of, or damage to, personal </a:t>
            </a:r>
            <a:r>
              <a:rPr lang="en-US"/>
              <a:t>data</a:t>
            </a:r>
            <a:r>
              <a:rPr lang="en-US" smtClean="0"/>
              <a:t>.</a:t>
            </a:r>
            <a:endParaRPr lang="en-US" dirty="0"/>
          </a:p>
          <a:p>
            <a:r>
              <a:rPr lang="en-US" dirty="0"/>
              <a:t>8. Personal data shall not be transferred to a country or territory outside the European Economic Area unless that country or territory ensures an adequate level of protection for the rights and freedoms of data subjects in relation to the processing of personal data.</a:t>
            </a:r>
          </a:p>
          <a:p>
            <a:endParaRPr lang="en-US" dirty="0"/>
          </a:p>
        </p:txBody>
      </p:sp>
    </p:spTree>
    <p:extLst>
      <p:ext uri="{BB962C8B-B14F-4D97-AF65-F5344CB8AC3E}">
        <p14:creationId xmlns:p14="http://schemas.microsoft.com/office/powerpoint/2010/main" val="2039393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How </a:t>
            </a:r>
            <a:r>
              <a:rPr lang="en-US" dirty="0"/>
              <a:t>legislation affects the use and storage of customer information </a:t>
            </a:r>
          </a:p>
        </p:txBody>
      </p:sp>
      <p:sp>
        <p:nvSpPr>
          <p:cNvPr id="3" name="Content Placeholder 2"/>
          <p:cNvSpPr>
            <a:spLocks noGrp="1"/>
          </p:cNvSpPr>
          <p:nvPr>
            <p:ph sz="quarter" idx="10"/>
          </p:nvPr>
        </p:nvSpPr>
        <p:spPr/>
        <p:txBody>
          <a:bodyPr/>
          <a:lstStyle/>
          <a:p>
            <a:endParaRPr lang="en-US" dirty="0" smtClean="0"/>
          </a:p>
          <a:p>
            <a:r>
              <a:rPr lang="en-US" dirty="0"/>
              <a:t>Overall, personal data on customers must be held according to the Act but an individual can request access to their own data held by an organisation and the organisation will require to give that information to the individual.</a:t>
            </a:r>
          </a:p>
          <a:p>
            <a:r>
              <a:rPr lang="en-US" dirty="0"/>
              <a:t>Under the Data Protection Act data can be collected ‘only for one or more specified and lawful purposes’. </a:t>
            </a:r>
            <a:r>
              <a:rPr lang="en-US" dirty="0" smtClean="0"/>
              <a:t>It </a:t>
            </a:r>
            <a:r>
              <a:rPr lang="en-US" dirty="0"/>
              <a:t>also needs to be accurate, kept up to date and should not be stored for longer than necessary. It also should be used for the specified purpose it was obtained for.</a:t>
            </a:r>
          </a:p>
          <a:p>
            <a:endParaRPr lang="en-US" dirty="0"/>
          </a:p>
        </p:txBody>
      </p:sp>
    </p:spTree>
    <p:extLst>
      <p:ext uri="{BB962C8B-B14F-4D97-AF65-F5344CB8AC3E}">
        <p14:creationId xmlns:p14="http://schemas.microsoft.com/office/powerpoint/2010/main" val="881876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r>
              <a:rPr sz="6000" dirty="0" smtClean="0">
                <a:solidFill>
                  <a:srgbClr val="E30613"/>
                </a:solidFill>
                <a:ea typeface="ＭＳ Ｐゴシック" pitchFamily="-105" charset="-128"/>
                <a:cs typeface="ＭＳ Ｐゴシック" pitchFamily="-105" charset="-128"/>
              </a:rPr>
              <a:t> </a:t>
            </a: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08214" y="838200"/>
            <a:ext cx="8218488" cy="790600"/>
          </a:xfrm>
        </p:spPr>
        <p:txBody>
          <a:bodyPr/>
          <a:lstStyle/>
          <a:p>
            <a:r>
              <a:rPr lang="en-US" dirty="0" smtClean="0"/>
              <a:t>How </a:t>
            </a:r>
            <a:r>
              <a:rPr lang="en-US" dirty="0"/>
              <a:t>sales and consumer-related legislation and regulations affect the delivery of customer service </a:t>
            </a:r>
          </a:p>
        </p:txBody>
      </p:sp>
      <p:sp>
        <p:nvSpPr>
          <p:cNvPr id="3075" name="Content Placeholder 2"/>
          <p:cNvSpPr>
            <a:spLocks noGrp="1"/>
          </p:cNvSpPr>
          <p:nvPr>
            <p:ph sz="quarter" idx="10"/>
          </p:nvPr>
        </p:nvSpPr>
        <p:spPr>
          <a:xfrm>
            <a:off x="408214" y="1628800"/>
            <a:ext cx="8229600" cy="4282926"/>
          </a:xfrm>
        </p:spPr>
        <p:txBody>
          <a:bodyPr/>
          <a:lstStyle/>
          <a:p>
            <a:pPr marL="0" indent="0">
              <a:lnSpc>
                <a:spcPts val="1200"/>
              </a:lnSpc>
              <a:spcBef>
                <a:spcPts val="0"/>
              </a:spcBef>
              <a:spcAft>
                <a:spcPts val="0"/>
              </a:spcAft>
            </a:pPr>
            <a:r>
              <a:rPr lang="en-US" sz="2400" dirty="0" smtClean="0">
                <a:ea typeface="ＭＳ Ｐゴシック" pitchFamily="-105" charset="-128"/>
                <a:cs typeface="ＭＳ Ｐゴシック" pitchFamily="-105" charset="-128"/>
              </a:rPr>
              <a:t> </a:t>
            </a:r>
          </a:p>
          <a:p>
            <a:pPr marL="0" indent="0">
              <a:lnSpc>
                <a:spcPts val="1200"/>
              </a:lnSpc>
              <a:spcBef>
                <a:spcPts val="0"/>
              </a:spcBef>
              <a:spcAft>
                <a:spcPts val="0"/>
              </a:spcAft>
            </a:pPr>
            <a:endParaRPr lang="en-US" sz="2400" dirty="0">
              <a:ea typeface="ＭＳ Ｐゴシック" pitchFamily="-105" charset="-128"/>
              <a:cs typeface="ＭＳ Ｐゴシック" pitchFamily="-105" charset="-128"/>
            </a:endParaRPr>
          </a:p>
          <a:p>
            <a:pPr marL="0" indent="0">
              <a:lnSpc>
                <a:spcPts val="1200"/>
              </a:lnSpc>
              <a:spcBef>
                <a:spcPts val="0"/>
              </a:spcBef>
              <a:spcAft>
                <a:spcPts val="0"/>
              </a:spcAft>
            </a:pPr>
            <a:endParaRPr lang="en-US" sz="2400" dirty="0" smtClean="0">
              <a:ea typeface="ＭＳ Ｐゴシック" pitchFamily="-105" charset="-128"/>
              <a:cs typeface="ＭＳ Ｐゴシック" pitchFamily="-105" charset="-128"/>
            </a:endParaRPr>
          </a:p>
          <a:p>
            <a:r>
              <a:rPr lang="en-US" sz="2400" dirty="0"/>
              <a:t>Examples of the legislation that would affect the delivery of customer service are: </a:t>
            </a:r>
          </a:p>
          <a:p>
            <a:pPr marL="342900" lvl="0" indent="-342900">
              <a:buClr>
                <a:srgbClr val="CC0000"/>
              </a:buClr>
              <a:buFont typeface="Arial"/>
              <a:buChar char="•"/>
            </a:pPr>
            <a:r>
              <a:rPr lang="en-US" sz="2400" dirty="0"/>
              <a:t>The Sale of Goods Act </a:t>
            </a:r>
          </a:p>
          <a:p>
            <a:pPr marL="342900" lvl="0" indent="-342900">
              <a:buClr>
                <a:srgbClr val="CC0000"/>
              </a:buClr>
              <a:buFont typeface="Arial"/>
              <a:buChar char="•"/>
            </a:pPr>
            <a:r>
              <a:rPr lang="en-GB" sz="2400" dirty="0"/>
              <a:t>The Consumer Protection Act</a:t>
            </a:r>
            <a:endParaRPr lang="en-US" sz="2400" dirty="0"/>
          </a:p>
          <a:p>
            <a:pPr marL="342900" lvl="0" indent="-342900">
              <a:buClr>
                <a:srgbClr val="CC0000"/>
              </a:buClr>
              <a:buFont typeface="Arial"/>
              <a:buChar char="•"/>
            </a:pPr>
            <a:r>
              <a:rPr lang="en-GB" sz="2400" dirty="0"/>
              <a:t>The Trade Descriptions </a:t>
            </a:r>
            <a:r>
              <a:rPr lang="en-GB" sz="2400" dirty="0" smtClean="0"/>
              <a:t>Act.</a:t>
            </a:r>
            <a:endParaRPr lang="en-US" sz="2400" dirty="0"/>
          </a:p>
          <a:p>
            <a:pPr marL="0" indent="0">
              <a:lnSpc>
                <a:spcPts val="1200"/>
              </a:lnSpc>
              <a:spcBef>
                <a:spcPts val="0"/>
              </a:spcBef>
              <a:spcAft>
                <a:spcPts val="0"/>
              </a:spcAft>
            </a:pPr>
            <a:endParaRPr lang="en-US" sz="2400" dirty="0" smtClean="0">
              <a:ea typeface="ＭＳ Ｐゴシック" pitchFamily="-105" charset="-128"/>
              <a:cs typeface="ＭＳ Ｐゴシック" pitchFamily="-105"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How </a:t>
            </a:r>
            <a:r>
              <a:rPr lang="en-US" dirty="0"/>
              <a:t>sales and consumer-related legislation and regulations affect the delivery of customer service </a:t>
            </a:r>
          </a:p>
        </p:txBody>
      </p:sp>
      <p:sp>
        <p:nvSpPr>
          <p:cNvPr id="3" name="Content Placeholder 2"/>
          <p:cNvSpPr>
            <a:spLocks noGrp="1"/>
          </p:cNvSpPr>
          <p:nvPr>
            <p:ph sz="quarter" idx="10"/>
          </p:nvPr>
        </p:nvSpPr>
        <p:spPr>
          <a:xfrm>
            <a:off x="457200" y="1700808"/>
            <a:ext cx="8229600" cy="3672408"/>
          </a:xfrm>
        </p:spPr>
        <p:txBody>
          <a:bodyPr/>
          <a:lstStyle/>
          <a:p>
            <a:endParaRPr lang="en-US" dirty="0" smtClean="0"/>
          </a:p>
          <a:p>
            <a:r>
              <a:rPr lang="en-US" sz="2400" dirty="0" smtClean="0"/>
              <a:t>Under </a:t>
            </a:r>
            <a:r>
              <a:rPr lang="en-US" sz="2400" b="1" dirty="0"/>
              <a:t>the Sale of Goods </a:t>
            </a:r>
            <a:r>
              <a:rPr lang="en-US" sz="2400" b="1" dirty="0" smtClean="0"/>
              <a:t>Act,</a:t>
            </a:r>
            <a:r>
              <a:rPr lang="en-US" sz="2400" dirty="0" smtClean="0"/>
              <a:t> </a:t>
            </a:r>
            <a:r>
              <a:rPr lang="en-US" sz="2400" dirty="0"/>
              <a:t>goods must be as described, of satisfactory quality and fit for </a:t>
            </a:r>
            <a:r>
              <a:rPr lang="en-US" sz="2400" dirty="0" smtClean="0"/>
              <a:t>purpose.</a:t>
            </a:r>
          </a:p>
          <a:p>
            <a:r>
              <a:rPr lang="en-US" sz="2400" dirty="0" smtClean="0"/>
              <a:t>This </a:t>
            </a:r>
            <a:r>
              <a:rPr lang="en-US" sz="2400" dirty="0"/>
              <a:t>means staff must ensure they have good product knowledge, describe the goods accordingly and sell goods to meet customer needs.</a:t>
            </a:r>
          </a:p>
          <a:p>
            <a:endParaRPr lang="en-US" dirty="0"/>
          </a:p>
        </p:txBody>
      </p:sp>
    </p:spTree>
    <p:extLst>
      <p:ext uri="{BB962C8B-B14F-4D97-AF65-F5344CB8AC3E}">
        <p14:creationId xmlns:p14="http://schemas.microsoft.com/office/powerpoint/2010/main" val="12245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33400"/>
          </a:xfrm>
        </p:spPr>
        <p:txBody>
          <a:bodyPr/>
          <a:lstStyle/>
          <a:p>
            <a:r>
              <a:rPr lang="en-US" dirty="0" smtClean="0"/>
              <a:t/>
            </a:r>
            <a:br>
              <a:rPr lang="en-US" dirty="0" smtClean="0"/>
            </a:br>
            <a:r>
              <a:rPr lang="en-US" dirty="0" smtClean="0"/>
              <a:t>How </a:t>
            </a:r>
            <a:r>
              <a:rPr lang="en-US" dirty="0"/>
              <a:t>sales and consumer-related legislation and regulations affect the delivery of customer service </a:t>
            </a:r>
            <a:r>
              <a:rPr lang="en-US" dirty="0" smtClean="0"/>
              <a:t/>
            </a:r>
            <a:br>
              <a:rPr lang="en-US" dirty="0" smtClean="0"/>
            </a:br>
            <a:endParaRPr lang="en-US" dirty="0"/>
          </a:p>
        </p:txBody>
      </p:sp>
      <p:sp>
        <p:nvSpPr>
          <p:cNvPr id="3" name="Content Placeholder 2"/>
          <p:cNvSpPr>
            <a:spLocks noGrp="1"/>
          </p:cNvSpPr>
          <p:nvPr>
            <p:ph sz="quarter" idx="10"/>
          </p:nvPr>
        </p:nvSpPr>
        <p:spPr/>
        <p:txBody>
          <a:bodyPr/>
          <a:lstStyle/>
          <a:p>
            <a:endParaRPr lang="en-US" dirty="0" smtClean="0"/>
          </a:p>
          <a:p>
            <a:r>
              <a:rPr lang="en-GB" dirty="0"/>
              <a:t>The implications of the </a:t>
            </a:r>
            <a:r>
              <a:rPr lang="en-GB" b="1" dirty="0"/>
              <a:t>Consumer Protection Act</a:t>
            </a:r>
            <a:r>
              <a:rPr lang="en-GB" dirty="0"/>
              <a:t> on customer service delivery are that:</a:t>
            </a:r>
            <a:endParaRPr lang="en-US" dirty="0"/>
          </a:p>
          <a:p>
            <a:pPr marL="342900" lvl="0" indent="-342900">
              <a:buClr>
                <a:srgbClr val="CC0000"/>
              </a:buClr>
              <a:buFont typeface="Arial" panose="020B0604020202020204" pitchFamily="34" charset="0"/>
              <a:buChar char="•"/>
            </a:pPr>
            <a:r>
              <a:rPr lang="en-GB" dirty="0"/>
              <a:t>staff must be honest and careful about pricing</a:t>
            </a:r>
            <a:endParaRPr lang="en-US" dirty="0"/>
          </a:p>
          <a:p>
            <a:pPr marL="342900" lvl="0" indent="-342900">
              <a:buClr>
                <a:srgbClr val="CC0000"/>
              </a:buClr>
              <a:buFont typeface="Arial" panose="020B0604020202020204" pitchFamily="34" charset="0"/>
              <a:buChar char="•"/>
            </a:pPr>
            <a:r>
              <a:rPr lang="en-GB" dirty="0"/>
              <a:t>staff must notify management of any defective product and </a:t>
            </a:r>
            <a:r>
              <a:rPr lang="en-GB" dirty="0" smtClean="0"/>
              <a:t/>
            </a:r>
            <a:br>
              <a:rPr lang="en-GB" dirty="0" smtClean="0"/>
            </a:br>
            <a:r>
              <a:rPr lang="en-GB" dirty="0" smtClean="0"/>
              <a:t>take </a:t>
            </a:r>
            <a:r>
              <a:rPr lang="en-GB" dirty="0"/>
              <a:t>it off sale or </a:t>
            </a:r>
            <a:r>
              <a:rPr lang="en-GB" dirty="0" smtClean="0"/>
              <a:t>display.</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3861047"/>
            <a:ext cx="3168352" cy="2116459"/>
          </a:xfrm>
          <a:prstGeom prst="rect">
            <a:avLst/>
          </a:prstGeom>
        </p:spPr>
      </p:pic>
    </p:spTree>
    <p:extLst>
      <p:ext uri="{BB962C8B-B14F-4D97-AF65-F5344CB8AC3E}">
        <p14:creationId xmlns:p14="http://schemas.microsoft.com/office/powerpoint/2010/main" val="235862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How </a:t>
            </a:r>
            <a:r>
              <a:rPr lang="en-US" dirty="0"/>
              <a:t>sales and consumer-related legislation and regulations affect the delivery of customer service </a:t>
            </a:r>
          </a:p>
        </p:txBody>
      </p:sp>
      <p:sp>
        <p:nvSpPr>
          <p:cNvPr id="3" name="Content Placeholder 2"/>
          <p:cNvSpPr>
            <a:spLocks noGrp="1"/>
          </p:cNvSpPr>
          <p:nvPr>
            <p:ph sz="quarter" idx="10"/>
          </p:nvPr>
        </p:nvSpPr>
        <p:spPr/>
        <p:txBody>
          <a:bodyPr/>
          <a:lstStyle/>
          <a:p>
            <a:endParaRPr lang="en-US" dirty="0" smtClean="0"/>
          </a:p>
          <a:p>
            <a:r>
              <a:rPr lang="en-GB" dirty="0"/>
              <a:t>The implications of the </a:t>
            </a:r>
            <a:r>
              <a:rPr lang="en-GB" b="1" dirty="0"/>
              <a:t>Trade Descriptions Act</a:t>
            </a:r>
            <a:r>
              <a:rPr lang="en-GB" dirty="0"/>
              <a:t> on customer service is that staff:</a:t>
            </a:r>
            <a:endParaRPr lang="en-US" dirty="0"/>
          </a:p>
          <a:p>
            <a:pPr marL="342900" lvl="0" indent="-342900">
              <a:buClr>
                <a:srgbClr val="CC0000"/>
              </a:buClr>
              <a:buFont typeface="Arial" panose="020B0604020202020204" pitchFamily="34" charset="0"/>
              <a:buChar char="•"/>
            </a:pPr>
            <a:r>
              <a:rPr lang="en-GB" dirty="0" smtClean="0"/>
              <a:t>have </a:t>
            </a:r>
            <a:r>
              <a:rPr lang="en-GB" dirty="0"/>
              <a:t>good, up-to-date product/service knowledge </a:t>
            </a:r>
            <a:endParaRPr lang="en-US" dirty="0"/>
          </a:p>
          <a:p>
            <a:pPr marL="342900" lvl="0" indent="-342900">
              <a:buClr>
                <a:srgbClr val="CC0000"/>
              </a:buClr>
              <a:buFont typeface="Arial" panose="020B0604020202020204" pitchFamily="34" charset="0"/>
              <a:buChar char="•"/>
            </a:pPr>
            <a:r>
              <a:rPr lang="en-GB" dirty="0"/>
              <a:t>must not falsely describe goods to get a sale</a:t>
            </a:r>
            <a:endParaRPr lang="en-US" dirty="0"/>
          </a:p>
          <a:p>
            <a:pPr marL="342900" indent="-342900">
              <a:buClr>
                <a:srgbClr val="CC0000"/>
              </a:buClr>
              <a:buFont typeface="Arial" panose="020B0604020202020204" pitchFamily="34" charset="0"/>
              <a:buChar char="•"/>
            </a:pPr>
            <a:r>
              <a:rPr lang="en-GB" dirty="0"/>
              <a:t>must not make any false statement about the provision of any services, facilities or accommodation.</a:t>
            </a:r>
            <a:endParaRPr lang="en-US" dirty="0"/>
          </a:p>
        </p:txBody>
      </p:sp>
    </p:spTree>
    <p:extLst>
      <p:ext uri="{BB962C8B-B14F-4D97-AF65-F5344CB8AC3E}">
        <p14:creationId xmlns:p14="http://schemas.microsoft.com/office/powerpoint/2010/main" val="306895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919843"/>
            <a:ext cx="8218488" cy="382588"/>
          </a:xfrm>
        </p:spPr>
        <p:txBody>
          <a:bodyPr/>
          <a:lstStyle/>
          <a:p>
            <a:r>
              <a:rPr lang="en-US" dirty="0"/>
              <a:t>H</a:t>
            </a:r>
            <a:r>
              <a:rPr lang="en-US" dirty="0" smtClean="0"/>
              <a:t>ow </a:t>
            </a:r>
            <a:r>
              <a:rPr lang="en-US" dirty="0"/>
              <a:t>health, safety and environmental legislation affects customer service </a:t>
            </a:r>
            <a:r>
              <a:rPr lang="en-US" dirty="0" smtClean="0"/>
              <a:t>delivery</a:t>
            </a:r>
            <a:endParaRPr lang="en-US" dirty="0">
              <a:ea typeface="ＭＳ Ｐゴシック" pitchFamily="-105" charset="-128"/>
              <a:cs typeface="ＭＳ Ｐゴシック" pitchFamily="-105" charset="-128"/>
            </a:endParaRPr>
          </a:p>
        </p:txBody>
      </p:sp>
      <p:sp>
        <p:nvSpPr>
          <p:cNvPr id="5123" name="Content Placeholder 2"/>
          <p:cNvSpPr>
            <a:spLocks noGrp="1"/>
          </p:cNvSpPr>
          <p:nvPr>
            <p:ph sz="quarter" idx="10"/>
          </p:nvPr>
        </p:nvSpPr>
        <p:spPr>
          <a:xfrm>
            <a:off x="457200" y="1700808"/>
            <a:ext cx="8229600" cy="4426942"/>
          </a:xfrm>
        </p:spPr>
        <p:txBody>
          <a:bodyPr/>
          <a:lstStyle/>
          <a:p>
            <a:r>
              <a:rPr lang="en-US" dirty="0"/>
              <a:t>Health and safety legislation affects customer service delivery as it requires staff in an organization to:</a:t>
            </a:r>
          </a:p>
          <a:p>
            <a:pPr marL="342900" lvl="0" indent="-342900">
              <a:buClr>
                <a:srgbClr val="CC0000"/>
              </a:buClr>
              <a:buFont typeface="Arial" panose="020B0604020202020204" pitchFamily="34" charset="0"/>
              <a:buChar char="•"/>
            </a:pPr>
            <a:r>
              <a:rPr lang="en-US" dirty="0"/>
              <a:t>ensure the safety of themselves and others</a:t>
            </a:r>
          </a:p>
          <a:p>
            <a:pPr marL="342900" lvl="0" indent="-342900">
              <a:buClr>
                <a:srgbClr val="CC0000"/>
              </a:buClr>
              <a:buFont typeface="Arial" panose="020B0604020202020204" pitchFamily="34" charset="0"/>
              <a:buChar char="•"/>
            </a:pPr>
            <a:r>
              <a:rPr lang="en-US" dirty="0"/>
              <a:t>act responsibly</a:t>
            </a:r>
          </a:p>
          <a:p>
            <a:pPr marL="342900" lvl="0" indent="-342900">
              <a:buClr>
                <a:srgbClr val="CC0000"/>
              </a:buClr>
              <a:buFont typeface="Arial" panose="020B0604020202020204" pitchFamily="34" charset="0"/>
              <a:buChar char="•"/>
            </a:pPr>
            <a:r>
              <a:rPr lang="en-US" dirty="0"/>
              <a:t>consider any hazards they see and remove them</a:t>
            </a:r>
          </a:p>
          <a:p>
            <a:pPr marL="342900" lvl="0" indent="-342900">
              <a:buClr>
                <a:srgbClr val="CC0000"/>
              </a:buClr>
              <a:buFont typeface="Arial" panose="020B0604020202020204" pitchFamily="34" charset="0"/>
              <a:buChar char="•"/>
            </a:pPr>
            <a:r>
              <a:rPr lang="en-US" dirty="0"/>
              <a:t>have good product/service knowledge</a:t>
            </a:r>
          </a:p>
          <a:p>
            <a:pPr marL="342900" lvl="0" indent="-342900">
              <a:buClr>
                <a:srgbClr val="CC0000"/>
              </a:buClr>
              <a:buFont typeface="Arial" panose="020B0604020202020204" pitchFamily="34" charset="0"/>
              <a:buChar char="•"/>
            </a:pPr>
            <a:r>
              <a:rPr lang="en-US" dirty="0"/>
              <a:t>ensure all advice covers the safe use of products and services</a:t>
            </a:r>
          </a:p>
          <a:p>
            <a:pPr marL="342900" lvl="0" indent="-342900">
              <a:buClr>
                <a:srgbClr val="CC0000"/>
              </a:buClr>
              <a:buFont typeface="Arial" panose="020B0604020202020204" pitchFamily="34" charset="0"/>
              <a:buChar char="•"/>
            </a:pPr>
            <a:r>
              <a:rPr lang="en-US" dirty="0"/>
              <a:t>have up-to-date knowledge of </a:t>
            </a:r>
            <a:r>
              <a:rPr lang="en-US" dirty="0" smtClean="0"/>
              <a:t>organisational </a:t>
            </a:r>
            <a:r>
              <a:rPr lang="en-US" dirty="0"/>
              <a:t>policies and procedures relating to health and safety.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How </a:t>
            </a:r>
            <a:r>
              <a:rPr lang="en-US" dirty="0"/>
              <a:t>health, safety and environmental legislation affects customer service </a:t>
            </a:r>
            <a:r>
              <a:rPr lang="en-US" dirty="0" smtClean="0"/>
              <a:t>delivery</a:t>
            </a:r>
            <a:endParaRPr lang="en-US" dirty="0"/>
          </a:p>
        </p:txBody>
      </p:sp>
      <p:sp>
        <p:nvSpPr>
          <p:cNvPr id="3" name="Content Placeholder 2"/>
          <p:cNvSpPr>
            <a:spLocks noGrp="1"/>
          </p:cNvSpPr>
          <p:nvPr>
            <p:ph sz="quarter" idx="10"/>
          </p:nvPr>
        </p:nvSpPr>
        <p:spPr/>
        <p:txBody>
          <a:bodyPr/>
          <a:lstStyle/>
          <a:p>
            <a:endParaRPr lang="en-US" dirty="0" smtClean="0"/>
          </a:p>
          <a:p>
            <a:r>
              <a:rPr lang="en-US" dirty="0"/>
              <a:t>Environmental legislation affects customer service delivery as it requires staff to:</a:t>
            </a:r>
          </a:p>
          <a:p>
            <a:pPr marL="342900" lvl="0" indent="-342900">
              <a:buFont typeface="Arial" panose="020B0604020202020204" pitchFamily="34" charset="0"/>
              <a:buChar char="•"/>
            </a:pPr>
            <a:r>
              <a:rPr lang="en-US" dirty="0" err="1" smtClean="0"/>
              <a:t>minimise</a:t>
            </a:r>
            <a:r>
              <a:rPr lang="en-US" dirty="0" smtClean="0"/>
              <a:t> </a:t>
            </a:r>
            <a:r>
              <a:rPr lang="en-US" dirty="0"/>
              <a:t>wastage</a:t>
            </a:r>
          </a:p>
          <a:p>
            <a:pPr marL="342900" lvl="0" indent="-342900">
              <a:buFont typeface="Arial" panose="020B0604020202020204" pitchFamily="34" charset="0"/>
              <a:buChar char="•"/>
            </a:pPr>
            <a:r>
              <a:rPr lang="en-US" dirty="0"/>
              <a:t>have product/service knowledge that covers environmental </a:t>
            </a:r>
            <a:r>
              <a:rPr lang="en-US" dirty="0" smtClean="0"/>
              <a:t/>
            </a:r>
            <a:br>
              <a:rPr lang="en-US" dirty="0" smtClean="0"/>
            </a:br>
            <a:r>
              <a:rPr lang="en-US" dirty="0" smtClean="0"/>
              <a:t>issues</a:t>
            </a:r>
            <a:r>
              <a:rPr lang="en-US" dirty="0"/>
              <a:t>/advice</a:t>
            </a:r>
          </a:p>
          <a:p>
            <a:pPr marL="342900" lvl="0" indent="-342900">
              <a:buFont typeface="Arial" panose="020B0604020202020204" pitchFamily="34" charset="0"/>
              <a:buChar char="•"/>
            </a:pPr>
            <a:r>
              <a:rPr lang="en-US" dirty="0"/>
              <a:t>have up-to-date knowledge of environmental legislation </a:t>
            </a:r>
            <a:r>
              <a:rPr lang="en-US" dirty="0" smtClean="0"/>
              <a:t>regarding </a:t>
            </a:r>
            <a:r>
              <a:rPr lang="en-US" dirty="0"/>
              <a:t>eg disposal of unused/old/irreparable products</a:t>
            </a:r>
          </a:p>
          <a:p>
            <a:pPr marL="342900" lvl="0" indent="-342900">
              <a:buFont typeface="Arial" panose="020B0604020202020204" pitchFamily="34" charset="0"/>
              <a:buChar char="•"/>
            </a:pPr>
            <a:r>
              <a:rPr lang="en-US" dirty="0"/>
              <a:t>have up-to-date knowledge of </a:t>
            </a:r>
            <a:r>
              <a:rPr lang="en-US" dirty="0" smtClean="0"/>
              <a:t>organisational </a:t>
            </a:r>
            <a:r>
              <a:rPr lang="en-US" dirty="0"/>
              <a:t>policies and procedures relating to environmental issues.</a:t>
            </a:r>
          </a:p>
          <a:p>
            <a:endParaRPr lang="en-US" dirty="0"/>
          </a:p>
        </p:txBody>
      </p:sp>
    </p:spTree>
    <p:extLst>
      <p:ext uri="{BB962C8B-B14F-4D97-AF65-F5344CB8AC3E}">
        <p14:creationId xmlns:p14="http://schemas.microsoft.com/office/powerpoint/2010/main" val="1020711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18488" cy="1080120"/>
          </a:xfrm>
        </p:spPr>
        <p:txBody>
          <a:bodyPr/>
          <a:lstStyle/>
          <a:p>
            <a:r>
              <a:rPr lang="en-US" dirty="0" smtClean="0"/>
              <a:t>How ethical standards affect customer service</a:t>
            </a:r>
            <a:endParaRPr lang="en-US" dirty="0"/>
          </a:p>
        </p:txBody>
      </p:sp>
      <p:sp>
        <p:nvSpPr>
          <p:cNvPr id="3" name="Content Placeholder 2"/>
          <p:cNvSpPr>
            <a:spLocks noGrp="1"/>
          </p:cNvSpPr>
          <p:nvPr>
            <p:ph sz="quarter" idx="10"/>
          </p:nvPr>
        </p:nvSpPr>
        <p:spPr>
          <a:xfrm>
            <a:off x="457200" y="1844824"/>
            <a:ext cx="8229600" cy="4282376"/>
          </a:xfrm>
        </p:spPr>
        <p:txBody>
          <a:bodyPr/>
          <a:lstStyle/>
          <a:p>
            <a:r>
              <a:rPr lang="en-US" dirty="0" smtClean="0"/>
              <a:t>Ethical </a:t>
            </a:r>
            <a:r>
              <a:rPr lang="en-US" dirty="0"/>
              <a:t>standards are a set of moral values and if a business has set ethical </a:t>
            </a:r>
            <a:r>
              <a:rPr lang="en-US" dirty="0" smtClean="0"/>
              <a:t>standards, </a:t>
            </a:r>
            <a:r>
              <a:rPr lang="en-US" dirty="0"/>
              <a:t>they need to be considered in all daily activities. </a:t>
            </a:r>
            <a:endParaRPr lang="en-US" dirty="0" smtClean="0"/>
          </a:p>
          <a:p>
            <a:r>
              <a:rPr lang="en-US" dirty="0" smtClean="0"/>
              <a:t>If </a:t>
            </a:r>
            <a:r>
              <a:rPr lang="en-US" dirty="0"/>
              <a:t>a business eg states it will only buy from ethical </a:t>
            </a:r>
            <a:r>
              <a:rPr lang="en-US" dirty="0" smtClean="0"/>
              <a:t>suppliers, </a:t>
            </a:r>
            <a:r>
              <a:rPr lang="en-US" dirty="0"/>
              <a:t>then it will need to do so. </a:t>
            </a:r>
            <a:endParaRPr lang="en-US" dirty="0" smtClean="0"/>
          </a:p>
          <a:p>
            <a:r>
              <a:rPr lang="en-US" dirty="0" smtClean="0"/>
              <a:t>Also </a:t>
            </a:r>
            <a:r>
              <a:rPr lang="en-US" dirty="0"/>
              <a:t>if it states it will treat all with fairness it means customers will expect a business that treats all equally and not take part in any immoral practice or activity.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628800"/>
            <a:ext cx="8229600" cy="4498400"/>
          </a:xfrm>
        </p:spPr>
        <p:txBody>
          <a:bodyPr/>
          <a:lstStyle/>
          <a:p>
            <a:pPr>
              <a:spcBef>
                <a:spcPts val="0"/>
              </a:spcBef>
              <a:spcAft>
                <a:spcPts val="0"/>
              </a:spcAft>
            </a:pPr>
            <a:r>
              <a:rPr lang="en-US" dirty="0" smtClean="0"/>
              <a:t>In </a:t>
            </a:r>
            <a:r>
              <a:rPr lang="en-US" dirty="0"/>
              <a:t>customer service ensuring </a:t>
            </a:r>
            <a:r>
              <a:rPr lang="en-US" dirty="0" smtClean="0"/>
              <a:t>equality</a:t>
            </a:r>
          </a:p>
          <a:p>
            <a:pPr>
              <a:spcBef>
                <a:spcPts val="0"/>
              </a:spcBef>
              <a:spcAft>
                <a:spcPts val="0"/>
              </a:spcAft>
            </a:pPr>
            <a:r>
              <a:rPr lang="en-US" dirty="0" smtClean="0"/>
              <a:t>in </a:t>
            </a:r>
            <a:r>
              <a:rPr lang="en-US" dirty="0"/>
              <a:t>all aspects of customer service </a:t>
            </a:r>
            <a:endParaRPr lang="en-US" dirty="0" smtClean="0"/>
          </a:p>
          <a:p>
            <a:pPr>
              <a:spcBef>
                <a:spcPts val="0"/>
              </a:spcBef>
              <a:spcAft>
                <a:spcPts val="0"/>
              </a:spcAft>
            </a:pPr>
            <a:r>
              <a:rPr lang="en-US" dirty="0" smtClean="0"/>
              <a:t>delivery </a:t>
            </a:r>
            <a:r>
              <a:rPr lang="en-US" dirty="0"/>
              <a:t>is </a:t>
            </a:r>
            <a:r>
              <a:rPr lang="en-US" dirty="0" smtClean="0"/>
              <a:t>vital. It </a:t>
            </a:r>
            <a:r>
              <a:rPr lang="en-US" dirty="0"/>
              <a:t>requires that staff </a:t>
            </a:r>
            <a:endParaRPr lang="en-US" dirty="0" smtClean="0"/>
          </a:p>
          <a:p>
            <a:pPr>
              <a:spcBef>
                <a:spcPts val="0"/>
              </a:spcBef>
              <a:spcAft>
                <a:spcPts val="0"/>
              </a:spcAft>
            </a:pPr>
            <a:r>
              <a:rPr lang="en-US" dirty="0" smtClean="0"/>
              <a:t>treat </a:t>
            </a:r>
            <a:r>
              <a:rPr lang="en-US" dirty="0"/>
              <a:t>all customers equally and with </a:t>
            </a:r>
            <a:endParaRPr lang="en-US" dirty="0" smtClean="0"/>
          </a:p>
          <a:p>
            <a:pPr>
              <a:spcBef>
                <a:spcPts val="0"/>
              </a:spcBef>
              <a:spcAft>
                <a:spcPts val="0"/>
              </a:spcAft>
            </a:pPr>
            <a:r>
              <a:rPr lang="en-US" dirty="0" smtClean="0"/>
              <a:t>respect </a:t>
            </a:r>
            <a:r>
              <a:rPr lang="en-US" dirty="0"/>
              <a:t>and no matter their:</a:t>
            </a:r>
          </a:p>
          <a:p>
            <a:pPr marL="342900" lvl="0" indent="-342900">
              <a:lnSpc>
                <a:spcPts val="2200"/>
              </a:lnSpc>
              <a:spcBef>
                <a:spcPts val="0"/>
              </a:spcBef>
              <a:spcAft>
                <a:spcPts val="0"/>
              </a:spcAft>
              <a:buClr>
                <a:srgbClr val="CC0000"/>
              </a:buClr>
              <a:buFont typeface="Arial" panose="020B0604020202020204" pitchFamily="34" charset="0"/>
              <a:buChar char="•"/>
            </a:pPr>
            <a:r>
              <a:rPr lang="en-US" dirty="0" smtClean="0"/>
              <a:t>age </a:t>
            </a:r>
            <a:endParaRPr lang="en-US" dirty="0"/>
          </a:p>
          <a:p>
            <a:pPr marL="342900" lvl="0" indent="-342900">
              <a:lnSpc>
                <a:spcPts val="2200"/>
              </a:lnSpc>
              <a:spcBef>
                <a:spcPts val="0"/>
              </a:spcBef>
              <a:spcAft>
                <a:spcPts val="0"/>
              </a:spcAft>
              <a:buClr>
                <a:srgbClr val="CC0000"/>
              </a:buClr>
              <a:buFont typeface="Arial" panose="020B0604020202020204" pitchFamily="34" charset="0"/>
              <a:buChar char="•"/>
            </a:pPr>
            <a:r>
              <a:rPr lang="en-US" dirty="0" smtClean="0"/>
              <a:t>disability</a:t>
            </a:r>
            <a:endParaRPr lang="en-US" dirty="0"/>
          </a:p>
          <a:p>
            <a:pPr marL="342900" lvl="0" indent="-342900">
              <a:lnSpc>
                <a:spcPts val="2200"/>
              </a:lnSpc>
              <a:spcBef>
                <a:spcPts val="0"/>
              </a:spcBef>
              <a:spcAft>
                <a:spcPts val="0"/>
              </a:spcAft>
              <a:buClr>
                <a:srgbClr val="CC0000"/>
              </a:buClr>
              <a:buFont typeface="Arial" panose="020B0604020202020204" pitchFamily="34" charset="0"/>
              <a:buChar char="•"/>
            </a:pPr>
            <a:r>
              <a:rPr lang="en-US" dirty="0"/>
              <a:t>gender </a:t>
            </a:r>
            <a:r>
              <a:rPr lang="en-US" dirty="0" smtClean="0"/>
              <a:t>reassignment </a:t>
            </a:r>
            <a:endParaRPr lang="en-US" dirty="0"/>
          </a:p>
          <a:p>
            <a:pPr marL="342900" lvl="0" indent="-342900">
              <a:lnSpc>
                <a:spcPts val="2200"/>
              </a:lnSpc>
              <a:spcBef>
                <a:spcPts val="0"/>
              </a:spcBef>
              <a:spcAft>
                <a:spcPts val="0"/>
              </a:spcAft>
              <a:buClr>
                <a:srgbClr val="CC0000"/>
              </a:buClr>
              <a:buFont typeface="Arial" panose="020B0604020202020204" pitchFamily="34" charset="0"/>
              <a:buChar char="•"/>
            </a:pPr>
            <a:r>
              <a:rPr lang="en-US" dirty="0"/>
              <a:t>marriage and civil </a:t>
            </a:r>
            <a:r>
              <a:rPr lang="en-US" dirty="0" smtClean="0"/>
              <a:t>partnership </a:t>
            </a:r>
            <a:endParaRPr lang="en-US" dirty="0"/>
          </a:p>
          <a:p>
            <a:pPr marL="342900" lvl="0" indent="-342900">
              <a:lnSpc>
                <a:spcPts val="2200"/>
              </a:lnSpc>
              <a:spcBef>
                <a:spcPts val="0"/>
              </a:spcBef>
              <a:spcAft>
                <a:spcPts val="0"/>
              </a:spcAft>
              <a:buClr>
                <a:srgbClr val="CC0000"/>
              </a:buClr>
              <a:buFont typeface="Arial" panose="020B0604020202020204" pitchFamily="34" charset="0"/>
              <a:buChar char="•"/>
            </a:pPr>
            <a:r>
              <a:rPr lang="en-US" dirty="0"/>
              <a:t>pregnancy and </a:t>
            </a:r>
            <a:r>
              <a:rPr lang="en-US" dirty="0" smtClean="0"/>
              <a:t>maternity </a:t>
            </a:r>
            <a:endParaRPr lang="en-US" dirty="0"/>
          </a:p>
          <a:p>
            <a:pPr marL="342900" lvl="0" indent="-342900">
              <a:lnSpc>
                <a:spcPts val="2200"/>
              </a:lnSpc>
              <a:spcBef>
                <a:spcPts val="0"/>
              </a:spcBef>
              <a:spcAft>
                <a:spcPts val="0"/>
              </a:spcAft>
              <a:buClr>
                <a:srgbClr val="CC0000"/>
              </a:buClr>
              <a:buFont typeface="Arial" panose="020B0604020202020204" pitchFamily="34" charset="0"/>
              <a:buChar char="•"/>
            </a:pPr>
            <a:r>
              <a:rPr lang="en-US" dirty="0" smtClean="0"/>
              <a:t>race </a:t>
            </a:r>
            <a:endParaRPr lang="en-US" dirty="0"/>
          </a:p>
          <a:p>
            <a:pPr marL="342900" lvl="0" indent="-342900">
              <a:lnSpc>
                <a:spcPts val="2200"/>
              </a:lnSpc>
              <a:spcBef>
                <a:spcPts val="0"/>
              </a:spcBef>
              <a:spcAft>
                <a:spcPts val="0"/>
              </a:spcAft>
              <a:buClr>
                <a:srgbClr val="CC0000"/>
              </a:buClr>
              <a:buFont typeface="Arial" panose="020B0604020202020204" pitchFamily="34" charset="0"/>
              <a:buChar char="•"/>
            </a:pPr>
            <a:r>
              <a:rPr lang="en-US" dirty="0"/>
              <a:t>religion or </a:t>
            </a:r>
            <a:r>
              <a:rPr lang="en-US" dirty="0" smtClean="0"/>
              <a:t>belief </a:t>
            </a:r>
            <a:endParaRPr lang="en-US" dirty="0"/>
          </a:p>
          <a:p>
            <a:pPr marL="342900" lvl="0" indent="-342900">
              <a:lnSpc>
                <a:spcPts val="2200"/>
              </a:lnSpc>
              <a:spcBef>
                <a:spcPts val="0"/>
              </a:spcBef>
              <a:spcAft>
                <a:spcPts val="0"/>
              </a:spcAft>
              <a:buClr>
                <a:srgbClr val="CC0000"/>
              </a:buClr>
              <a:buFont typeface="Arial" panose="020B0604020202020204" pitchFamily="34" charset="0"/>
              <a:buChar char="•"/>
            </a:pPr>
            <a:r>
              <a:rPr lang="en-US" dirty="0" smtClean="0"/>
              <a:t>sex </a:t>
            </a:r>
            <a:endParaRPr lang="en-US" dirty="0"/>
          </a:p>
          <a:p>
            <a:pPr marL="342900" lvl="0" indent="-342900">
              <a:lnSpc>
                <a:spcPts val="2200"/>
              </a:lnSpc>
              <a:spcBef>
                <a:spcPts val="0"/>
              </a:spcBef>
              <a:spcAft>
                <a:spcPts val="0"/>
              </a:spcAft>
              <a:buClr>
                <a:srgbClr val="CC0000"/>
              </a:buClr>
              <a:buFont typeface="Arial" panose="020B0604020202020204" pitchFamily="34" charset="0"/>
              <a:buChar char="•"/>
            </a:pPr>
            <a:r>
              <a:rPr lang="en-US" dirty="0"/>
              <a:t>sexual orientation.</a:t>
            </a:r>
          </a:p>
          <a:p>
            <a:r>
              <a:rPr lang="en-US" dirty="0"/>
              <a:t> </a:t>
            </a:r>
            <a:r>
              <a:rPr lang="en-US" dirty="0" smtClean="0"/>
              <a:t>The Equality Act is the legislation that applies here.</a:t>
            </a:r>
            <a:endParaRPr lang="en-US" dirty="0"/>
          </a:p>
          <a:p>
            <a:endParaRPr lang="en-US" dirty="0"/>
          </a:p>
        </p:txBody>
      </p:sp>
      <p:sp>
        <p:nvSpPr>
          <p:cNvPr id="5" name="Title 4"/>
          <p:cNvSpPr>
            <a:spLocks noGrp="1"/>
          </p:cNvSpPr>
          <p:nvPr>
            <p:ph type="title"/>
          </p:nvPr>
        </p:nvSpPr>
        <p:spPr>
          <a:xfrm>
            <a:off x="457200" y="838200"/>
            <a:ext cx="8229600" cy="5334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How </a:t>
            </a:r>
            <a:r>
              <a:rPr lang="en-US" dirty="0"/>
              <a:t>equality legislation affects customer service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4894" y="1772816"/>
            <a:ext cx="3541906" cy="2365993"/>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2717</TotalTime>
  <Words>1138</Words>
  <Application>Microsoft Office PowerPoint</Application>
  <PresentationFormat>On-screen Show (4:3)</PresentationFormat>
  <Paragraphs>142</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Lucida Grande</vt:lpstr>
      <vt:lpstr>Times New Roman</vt:lpstr>
      <vt:lpstr>Default Design</vt:lpstr>
      <vt:lpstr>Understand how legal and ethical requirements relate to customer service </vt:lpstr>
      <vt:lpstr>How sales and consumer-related legislation and regulations affect the delivery of customer service </vt:lpstr>
      <vt:lpstr> How sales and consumer-related legislation and regulations affect the delivery of customer service </vt:lpstr>
      <vt:lpstr> How sales and consumer-related legislation and regulations affect the delivery of customer service  </vt:lpstr>
      <vt:lpstr> How sales and consumer-related legislation and regulations affect the delivery of customer service </vt:lpstr>
      <vt:lpstr>How health, safety and environmental legislation affects customer service delivery</vt:lpstr>
      <vt:lpstr> How health, safety and environmental legislation affects customer service delivery</vt:lpstr>
      <vt:lpstr>How ethical standards affect customer service</vt:lpstr>
      <vt:lpstr>     How equality legislation affects customer service      </vt:lpstr>
      <vt:lpstr> How legislation affects the use and storage of customer information </vt:lpstr>
      <vt:lpstr> How legislation affects the use and storage of customer information </vt:lpstr>
      <vt:lpstr> How legislation affects the use and storage of customer information </vt:lpstr>
      <vt:lpstr> How legislation affects the use and storage of customer information</vt:lpstr>
      <vt:lpstr> How legislation affects the use and storage of customer information </vt:lpstr>
      <vt:lpstr>PowerPoint Presentation</vt:lpstr>
    </vt:vector>
  </TitlesOfParts>
  <Company>City &amp; Guilds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Natalie Griffith</cp:lastModifiedBy>
  <cp:revision>190</cp:revision>
  <dcterms:created xsi:type="dcterms:W3CDTF">2013-05-28T00:38:54Z</dcterms:created>
  <dcterms:modified xsi:type="dcterms:W3CDTF">2015-01-13T14:33:52Z</dcterms:modified>
</cp:coreProperties>
</file>