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Lst>
  <p:notesMasterIdLst>
    <p:notesMasterId r:id="rId12"/>
  </p:notesMasterIdLst>
  <p:handoutMasterIdLst>
    <p:handoutMasterId r:id="rId13"/>
  </p:handoutMasterIdLst>
  <p:sldIdLst>
    <p:sldId id="256" r:id="rId2"/>
    <p:sldId id="328" r:id="rId3"/>
    <p:sldId id="338" r:id="rId4"/>
    <p:sldId id="339" r:id="rId5"/>
    <p:sldId id="340" r:id="rId6"/>
    <p:sldId id="330" r:id="rId7"/>
    <p:sldId id="341" r:id="rId8"/>
    <p:sldId id="331" r:id="rId9"/>
    <p:sldId id="332" r:id="rId10"/>
    <p:sldId id="267" r:id="rId11"/>
  </p:sldIdLst>
  <p:sldSz cx="9144000" cy="6858000" type="screen4x3"/>
  <p:notesSz cx="6858000" cy="9144000"/>
  <p:custDataLst>
    <p:tags r:id="rId15"/>
  </p:custDataLst>
  <p:defaultTextStyle>
    <a:defPPr>
      <a:defRPr lang="en-GB"/>
    </a:defPPr>
    <a:lvl1pPr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1pPr>
    <a:lvl2pPr marL="4572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2pPr>
    <a:lvl3pPr marL="9144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3pPr>
    <a:lvl4pPr marL="13716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4pPr>
    <a:lvl5pPr marL="18288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5pPr>
    <a:lvl6pPr marL="22860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6pPr>
    <a:lvl7pPr marL="27432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7pPr>
    <a:lvl8pPr marL="32004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8pPr>
    <a:lvl9pPr marL="36576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E30613"/>
    <a:srgbClr val="D9D9D9"/>
    <a:srgbClr val="D81E05"/>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3" autoAdjust="0"/>
    <p:restoredTop sz="81329" autoAdjust="0"/>
  </p:normalViewPr>
  <p:slideViewPr>
    <p:cSldViewPr showGuides="1">
      <p:cViewPr varScale="1">
        <p:scale>
          <a:sx n="160" d="100"/>
          <a:sy n="160" d="100"/>
        </p:scale>
        <p:origin x="-14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howGuides="1">
      <p:cViewPr varScale="1">
        <p:scale>
          <a:sx n="57" d="100"/>
          <a:sy n="57" d="100"/>
        </p:scale>
        <p:origin x="-1170"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handoutMaster" Target="handoutMasters/handoutMaster1.xml"/><Relationship Id="rId14" Type="http://schemas.openxmlformats.org/officeDocument/2006/relationships/printerSettings" Target="printerSettings/printerSettings1.bin"/><Relationship Id="rId15" Type="http://schemas.openxmlformats.org/officeDocument/2006/relationships/tags" Target="tags/tag1.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ea typeface="ＭＳ Ｐゴシック" charset="-128"/>
                <a:cs typeface="ＭＳ Ｐゴシック" charset="-128"/>
              </a:defRPr>
            </a:lvl1pPr>
          </a:lstStyle>
          <a:p>
            <a:pPr>
              <a:defRPr/>
            </a:pPr>
            <a:r>
              <a:rPr lang="en-US" smtClean="0"/>
              <a:t>Level 2 Diploma in Customer Service</a:t>
            </a: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2586ABBB-9C0A-1D47-83E6-10FD6948B0D3}" type="datetime1">
              <a:rPr lang="en-US"/>
              <a:pPr/>
              <a:t>12/01/15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charset="0"/>
                <a:ea typeface="ＭＳ Ｐゴシック" charset="-128"/>
                <a:cs typeface="ＭＳ Ｐゴシック" charset="-128"/>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4BFAD621-1136-4040-A893-ED5AEC3FF12D}" type="slidenum">
              <a:rPr lang="en-US"/>
              <a:pPr/>
              <a:t>‹#›</a:t>
            </a:fld>
            <a:endParaRPr lang="en-US"/>
          </a:p>
        </p:txBody>
      </p:sp>
    </p:spTree>
    <p:extLst>
      <p:ext uri="{BB962C8B-B14F-4D97-AF65-F5344CB8AC3E}">
        <p14:creationId xmlns:p14="http://schemas.microsoft.com/office/powerpoint/2010/main" val="3007455718"/>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mn-ea"/>
                <a:cs typeface="+mn-cs"/>
              </a:defRPr>
            </a:lvl1pPr>
          </a:lstStyle>
          <a:p>
            <a:pPr>
              <a:defRPr/>
            </a:pPr>
            <a:r>
              <a:rPr lang="en-GB" smtClean="0"/>
              <a:t>Level 2 Diploma in Customer Service</a:t>
            </a:r>
            <a:endParaRPr lang="en-GB"/>
          </a:p>
        </p:txBody>
      </p:sp>
      <p:sp>
        <p:nvSpPr>
          <p:cNvPr id="4505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mn-ea"/>
                <a:cs typeface="+mn-cs"/>
              </a:defRPr>
            </a:lvl1pPr>
          </a:lstStyle>
          <a:p>
            <a:pPr>
              <a:defRPr/>
            </a:pPr>
            <a:endParaRPr lang="en-GB"/>
          </a:p>
        </p:txBody>
      </p:sp>
      <p:sp>
        <p:nvSpPr>
          <p:cNvPr id="194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506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506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mn-ea"/>
                <a:cs typeface="+mn-cs"/>
              </a:defRPr>
            </a:lvl1pPr>
          </a:lstStyle>
          <a:p>
            <a:pPr>
              <a:defRPr/>
            </a:pPr>
            <a:endParaRPr lang="en-GB"/>
          </a:p>
        </p:txBody>
      </p:sp>
      <p:sp>
        <p:nvSpPr>
          <p:cNvPr id="4506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1D847933-502B-D146-9428-3DDD196AD935}" type="slidenum">
              <a:rPr lang="en-GB"/>
              <a:pPr/>
              <a:t>‹#›</a:t>
            </a:fld>
            <a:endParaRPr lang="en-GB"/>
          </a:p>
        </p:txBody>
      </p:sp>
    </p:spTree>
    <p:extLst>
      <p:ext uri="{BB962C8B-B14F-4D97-AF65-F5344CB8AC3E}">
        <p14:creationId xmlns:p14="http://schemas.microsoft.com/office/powerpoint/2010/main" val="254321936"/>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Explain this is about the delivery of customer service.</a:t>
            </a:r>
            <a:r>
              <a:rPr lang="en-US" baseline="0" dirty="0" smtClean="0"/>
              <a:t> Explain they will be doing an activity during this.  Discuss and mark Worksheet 1b</a:t>
            </a:r>
            <a:endParaRPr lang="en-US" dirty="0"/>
          </a:p>
        </p:txBody>
      </p:sp>
      <p:sp>
        <p:nvSpPr>
          <p:cNvPr id="4" name="Slide Number Placeholder 3"/>
          <p:cNvSpPr>
            <a:spLocks noGrp="1"/>
          </p:cNvSpPr>
          <p:nvPr>
            <p:ph type="sldNum" sz="quarter" idx="10"/>
          </p:nvPr>
        </p:nvSpPr>
        <p:spPr/>
        <p:txBody>
          <a:bodyPr/>
          <a:lstStyle/>
          <a:p>
            <a:fld id="{1D847933-502B-D146-9428-3DDD196AD935}" type="slidenum">
              <a:rPr lang="en-GB" smtClean="0"/>
              <a:pPr/>
              <a:t>1</a:t>
            </a:fld>
            <a:endParaRPr lang="en-GB"/>
          </a:p>
        </p:txBody>
      </p:sp>
      <p:sp>
        <p:nvSpPr>
          <p:cNvPr id="5" name="Header Placeholder 4"/>
          <p:cNvSpPr>
            <a:spLocks noGrp="1"/>
          </p:cNvSpPr>
          <p:nvPr>
            <p:ph type="hdr" sz="quarter" idx="11"/>
          </p:nvPr>
        </p:nvSpPr>
        <p:spPr/>
        <p:txBody>
          <a:bodyPr/>
          <a:lstStyle/>
          <a:p>
            <a:pPr>
              <a:defRPr/>
            </a:pPr>
            <a:r>
              <a:rPr lang="en-GB" smtClean="0"/>
              <a:t>Level 2 Diploma in Customer Service</a:t>
            </a:r>
            <a:endParaRPr lang="en-GB"/>
          </a:p>
        </p:txBody>
      </p:sp>
    </p:spTree>
    <p:extLst>
      <p:ext uri="{BB962C8B-B14F-4D97-AF65-F5344CB8AC3E}">
        <p14:creationId xmlns:p14="http://schemas.microsoft.com/office/powerpoint/2010/main" val="9483118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Revise</a:t>
            </a:r>
            <a:r>
              <a:rPr lang="en-US" baseline="0" dirty="0" smtClean="0"/>
              <a:t> the work and then issue Activity </a:t>
            </a:r>
            <a:r>
              <a:rPr lang="en-US" baseline="0" dirty="0" smtClean="0"/>
              <a:t>1.3 </a:t>
            </a:r>
            <a:r>
              <a:rPr lang="en-US" baseline="0" dirty="0" smtClean="0"/>
              <a:t>and conduct the role plays. Issue worksheet 1c to be completed now or as homework. Explain to the group they will also require to research for the next session how their own organisation or that </a:t>
            </a:r>
            <a:r>
              <a:rPr lang="en-US" baseline="0" smtClean="0"/>
              <a:t>of </a:t>
            </a:r>
            <a:r>
              <a:rPr lang="en-US" baseline="0" smtClean="0"/>
              <a:t>another, </a:t>
            </a:r>
            <a:r>
              <a:rPr lang="en-US" baseline="0" dirty="0" smtClean="0"/>
              <a:t>if they are not in a workplace situation </a:t>
            </a:r>
            <a:r>
              <a:rPr lang="en-US" baseline="0" smtClean="0"/>
              <a:t>records </a:t>
            </a:r>
            <a:r>
              <a:rPr lang="en-US" baseline="0" smtClean="0"/>
              <a:t>complaints, </a:t>
            </a:r>
            <a:r>
              <a:rPr lang="en-US" baseline="0" dirty="0" err="1" smtClean="0"/>
              <a:t>eg</a:t>
            </a:r>
            <a:r>
              <a:rPr lang="en-US" baseline="0" dirty="0" smtClean="0"/>
              <a:t> the headings of any complaints log or the records kept.</a:t>
            </a:r>
            <a:endParaRPr lang="en-US" dirty="0"/>
          </a:p>
        </p:txBody>
      </p:sp>
      <p:sp>
        <p:nvSpPr>
          <p:cNvPr id="4" name="Header Placeholder 3"/>
          <p:cNvSpPr>
            <a:spLocks noGrp="1"/>
          </p:cNvSpPr>
          <p:nvPr>
            <p:ph type="hdr" sz="quarter" idx="10"/>
          </p:nvPr>
        </p:nvSpPr>
        <p:spPr/>
        <p:txBody>
          <a:bodyPr/>
          <a:lstStyle/>
          <a:p>
            <a:pPr>
              <a:defRPr/>
            </a:pPr>
            <a:r>
              <a:rPr lang="en-GB" smtClean="0"/>
              <a:t>Level 2 Diploma in Customer Service</a:t>
            </a:r>
            <a:endParaRPr lang="en-GB"/>
          </a:p>
        </p:txBody>
      </p:sp>
      <p:sp>
        <p:nvSpPr>
          <p:cNvPr id="5" name="Slide Number Placeholder 4"/>
          <p:cNvSpPr>
            <a:spLocks noGrp="1"/>
          </p:cNvSpPr>
          <p:nvPr>
            <p:ph type="sldNum" sz="quarter" idx="11"/>
          </p:nvPr>
        </p:nvSpPr>
        <p:spPr/>
        <p:txBody>
          <a:bodyPr/>
          <a:lstStyle/>
          <a:p>
            <a:fld id="{1D847933-502B-D146-9428-3DDD196AD935}" type="slidenum">
              <a:rPr lang="en-GB" smtClean="0"/>
              <a:pPr/>
              <a:t>10</a:t>
            </a:fld>
            <a:endParaRPr lang="en-GB"/>
          </a:p>
        </p:txBody>
      </p:sp>
    </p:spTree>
    <p:extLst>
      <p:ext uri="{BB962C8B-B14F-4D97-AF65-F5344CB8AC3E}">
        <p14:creationId xmlns:p14="http://schemas.microsoft.com/office/powerpoint/2010/main" val="38757030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Discuss that you will be discussing wants,</a:t>
            </a:r>
            <a:r>
              <a:rPr lang="en-US" baseline="0" dirty="0" smtClean="0"/>
              <a:t> needs and expectations. Ask for further examples.</a:t>
            </a:r>
            <a:endParaRPr lang="en-US" dirty="0" smtClean="0"/>
          </a:p>
        </p:txBody>
      </p:sp>
      <p:sp>
        <p:nvSpPr>
          <p:cNvPr id="4" name="Header Placeholder 3"/>
          <p:cNvSpPr>
            <a:spLocks noGrp="1"/>
          </p:cNvSpPr>
          <p:nvPr>
            <p:ph type="hdr" sz="quarter" idx="10"/>
          </p:nvPr>
        </p:nvSpPr>
        <p:spPr/>
        <p:txBody>
          <a:bodyPr/>
          <a:lstStyle/>
          <a:p>
            <a:pPr>
              <a:defRPr/>
            </a:pPr>
            <a:r>
              <a:rPr lang="en-GB" smtClean="0"/>
              <a:t>Level 2 Diploma in Customer Service</a:t>
            </a:r>
            <a:endParaRPr lang="en-GB"/>
          </a:p>
        </p:txBody>
      </p:sp>
      <p:sp>
        <p:nvSpPr>
          <p:cNvPr id="5" name="Slide Number Placeholder 4"/>
          <p:cNvSpPr>
            <a:spLocks noGrp="1"/>
          </p:cNvSpPr>
          <p:nvPr>
            <p:ph type="sldNum" sz="quarter" idx="11"/>
          </p:nvPr>
        </p:nvSpPr>
        <p:spPr/>
        <p:txBody>
          <a:bodyPr/>
          <a:lstStyle/>
          <a:p>
            <a:fld id="{1D847933-502B-D146-9428-3DDD196AD935}" type="slidenum">
              <a:rPr lang="en-GB" smtClean="0"/>
              <a:pPr/>
              <a:t>2</a:t>
            </a:fld>
            <a:endParaRPr lang="en-GB"/>
          </a:p>
        </p:txBody>
      </p:sp>
    </p:spTree>
    <p:extLst>
      <p:ext uri="{BB962C8B-B14F-4D97-AF65-F5344CB8AC3E}">
        <p14:creationId xmlns:p14="http://schemas.microsoft.com/office/powerpoint/2010/main" val="29527204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Discuss the difference between each using the examples they previously gave.</a:t>
            </a:r>
            <a:endParaRPr lang="en-US" dirty="0"/>
          </a:p>
        </p:txBody>
      </p:sp>
      <p:sp>
        <p:nvSpPr>
          <p:cNvPr id="4" name="Header Placeholder 3"/>
          <p:cNvSpPr>
            <a:spLocks noGrp="1"/>
          </p:cNvSpPr>
          <p:nvPr>
            <p:ph type="hdr" sz="quarter" idx="10"/>
          </p:nvPr>
        </p:nvSpPr>
        <p:spPr/>
        <p:txBody>
          <a:bodyPr/>
          <a:lstStyle/>
          <a:p>
            <a:pPr>
              <a:defRPr/>
            </a:pPr>
            <a:r>
              <a:rPr lang="en-GB" smtClean="0"/>
              <a:t>Level 2 Diploma in Customer Service</a:t>
            </a:r>
            <a:endParaRPr lang="en-GB"/>
          </a:p>
        </p:txBody>
      </p:sp>
      <p:sp>
        <p:nvSpPr>
          <p:cNvPr id="5" name="Slide Number Placeholder 4"/>
          <p:cNvSpPr>
            <a:spLocks noGrp="1"/>
          </p:cNvSpPr>
          <p:nvPr>
            <p:ph type="sldNum" sz="quarter" idx="11"/>
          </p:nvPr>
        </p:nvSpPr>
        <p:spPr/>
        <p:txBody>
          <a:bodyPr/>
          <a:lstStyle/>
          <a:p>
            <a:fld id="{1D847933-502B-D146-9428-3DDD196AD935}" type="slidenum">
              <a:rPr lang="en-GB" smtClean="0"/>
              <a:pPr/>
              <a:t>3</a:t>
            </a:fld>
            <a:endParaRPr lang="en-GB"/>
          </a:p>
        </p:txBody>
      </p:sp>
    </p:spTree>
    <p:extLst>
      <p:ext uri="{BB962C8B-B14F-4D97-AF65-F5344CB8AC3E}">
        <p14:creationId xmlns:p14="http://schemas.microsoft.com/office/powerpoint/2010/main" val="19139410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Discuss</a:t>
            </a:r>
            <a:r>
              <a:rPr lang="en-US" baseline="0" dirty="0" smtClean="0"/>
              <a:t> the previous examples they gave and how they would have identified the needs. Talk about some purchases they have made and how what they may have wanted was different from their needs. Talk about their expectations. Ask about when their expectations have been met and when they haven’t. </a:t>
            </a:r>
            <a:endParaRPr lang="en-US" dirty="0"/>
          </a:p>
        </p:txBody>
      </p:sp>
      <p:sp>
        <p:nvSpPr>
          <p:cNvPr id="4" name="Header Placeholder 3"/>
          <p:cNvSpPr>
            <a:spLocks noGrp="1"/>
          </p:cNvSpPr>
          <p:nvPr>
            <p:ph type="hdr" sz="quarter" idx="10"/>
          </p:nvPr>
        </p:nvSpPr>
        <p:spPr/>
        <p:txBody>
          <a:bodyPr/>
          <a:lstStyle/>
          <a:p>
            <a:pPr>
              <a:defRPr/>
            </a:pPr>
            <a:r>
              <a:rPr lang="en-GB" smtClean="0"/>
              <a:t>Level 2 Diploma in Customer Service</a:t>
            </a:r>
            <a:endParaRPr lang="en-GB"/>
          </a:p>
        </p:txBody>
      </p:sp>
      <p:sp>
        <p:nvSpPr>
          <p:cNvPr id="5" name="Slide Number Placeholder 4"/>
          <p:cNvSpPr>
            <a:spLocks noGrp="1"/>
          </p:cNvSpPr>
          <p:nvPr>
            <p:ph type="sldNum" sz="quarter" idx="11"/>
          </p:nvPr>
        </p:nvSpPr>
        <p:spPr/>
        <p:txBody>
          <a:bodyPr/>
          <a:lstStyle/>
          <a:p>
            <a:fld id="{1D847933-502B-D146-9428-3DDD196AD935}" type="slidenum">
              <a:rPr lang="en-GB" smtClean="0"/>
              <a:pPr/>
              <a:t>4</a:t>
            </a:fld>
            <a:endParaRPr lang="en-GB"/>
          </a:p>
        </p:txBody>
      </p:sp>
    </p:spTree>
    <p:extLst>
      <p:ext uri="{BB962C8B-B14F-4D97-AF65-F5344CB8AC3E}">
        <p14:creationId xmlns:p14="http://schemas.microsoft.com/office/powerpoint/2010/main" val="7629857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Discuss why expectations need</a:t>
            </a:r>
            <a:r>
              <a:rPr lang="en-US" baseline="0" dirty="0" smtClean="0"/>
              <a:t> managed.</a:t>
            </a:r>
            <a:endParaRPr lang="en-US" dirty="0"/>
          </a:p>
        </p:txBody>
      </p:sp>
      <p:sp>
        <p:nvSpPr>
          <p:cNvPr id="4" name="Header Placeholder 3"/>
          <p:cNvSpPr>
            <a:spLocks noGrp="1"/>
          </p:cNvSpPr>
          <p:nvPr>
            <p:ph type="hdr" sz="quarter" idx="10"/>
          </p:nvPr>
        </p:nvSpPr>
        <p:spPr/>
        <p:txBody>
          <a:bodyPr/>
          <a:lstStyle/>
          <a:p>
            <a:pPr>
              <a:defRPr/>
            </a:pPr>
            <a:r>
              <a:rPr lang="en-GB" smtClean="0"/>
              <a:t>Level 2 Diploma in Customer Service</a:t>
            </a:r>
            <a:endParaRPr lang="en-GB"/>
          </a:p>
        </p:txBody>
      </p:sp>
      <p:sp>
        <p:nvSpPr>
          <p:cNvPr id="5" name="Slide Number Placeholder 4"/>
          <p:cNvSpPr>
            <a:spLocks noGrp="1"/>
          </p:cNvSpPr>
          <p:nvPr>
            <p:ph type="sldNum" sz="quarter" idx="11"/>
          </p:nvPr>
        </p:nvSpPr>
        <p:spPr/>
        <p:txBody>
          <a:bodyPr/>
          <a:lstStyle/>
          <a:p>
            <a:fld id="{1D847933-502B-D146-9428-3DDD196AD935}" type="slidenum">
              <a:rPr lang="en-GB" smtClean="0"/>
              <a:pPr/>
              <a:t>5</a:t>
            </a:fld>
            <a:endParaRPr lang="en-GB"/>
          </a:p>
        </p:txBody>
      </p:sp>
    </p:spTree>
    <p:extLst>
      <p:ext uri="{BB962C8B-B14F-4D97-AF65-F5344CB8AC3E}">
        <p14:creationId xmlns:p14="http://schemas.microsoft.com/office/powerpoint/2010/main" val="31700357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Discuss</a:t>
            </a:r>
            <a:r>
              <a:rPr lang="en-US" baseline="0" dirty="0" smtClean="0"/>
              <a:t> various </a:t>
            </a:r>
            <a:r>
              <a:rPr lang="en-US" baseline="0" dirty="0" err="1" smtClean="0"/>
              <a:t>organisations</a:t>
            </a:r>
            <a:r>
              <a:rPr lang="en-US" baseline="0" dirty="0" smtClean="0"/>
              <a:t> and how expectations vary because of the </a:t>
            </a:r>
            <a:r>
              <a:rPr lang="en-US" baseline="0" dirty="0" err="1" smtClean="0"/>
              <a:t>organisation</a:t>
            </a:r>
            <a:r>
              <a:rPr lang="en-US" baseline="0" dirty="0" smtClean="0"/>
              <a:t>, its reputation and the goods/services it supplies.</a:t>
            </a:r>
            <a:endParaRPr lang="en-US" dirty="0"/>
          </a:p>
        </p:txBody>
      </p:sp>
      <p:sp>
        <p:nvSpPr>
          <p:cNvPr id="4" name="Header Placeholder 3"/>
          <p:cNvSpPr>
            <a:spLocks noGrp="1"/>
          </p:cNvSpPr>
          <p:nvPr>
            <p:ph type="hdr" sz="quarter" idx="10"/>
          </p:nvPr>
        </p:nvSpPr>
        <p:spPr/>
        <p:txBody>
          <a:bodyPr/>
          <a:lstStyle/>
          <a:p>
            <a:pPr>
              <a:defRPr/>
            </a:pPr>
            <a:r>
              <a:rPr lang="en-GB" smtClean="0"/>
              <a:t>Level 2 Diploma in Customer Service</a:t>
            </a:r>
            <a:endParaRPr lang="en-GB"/>
          </a:p>
        </p:txBody>
      </p:sp>
      <p:sp>
        <p:nvSpPr>
          <p:cNvPr id="5" name="Slide Number Placeholder 4"/>
          <p:cNvSpPr>
            <a:spLocks noGrp="1"/>
          </p:cNvSpPr>
          <p:nvPr>
            <p:ph type="sldNum" sz="quarter" idx="11"/>
          </p:nvPr>
        </p:nvSpPr>
        <p:spPr/>
        <p:txBody>
          <a:bodyPr/>
          <a:lstStyle/>
          <a:p>
            <a:fld id="{1D847933-502B-D146-9428-3DDD196AD935}" type="slidenum">
              <a:rPr lang="en-GB" smtClean="0"/>
              <a:pPr/>
              <a:t>6</a:t>
            </a:fld>
            <a:endParaRPr lang="en-GB"/>
          </a:p>
        </p:txBody>
      </p:sp>
    </p:spTree>
    <p:extLst>
      <p:ext uri="{BB962C8B-B14F-4D97-AF65-F5344CB8AC3E}">
        <p14:creationId xmlns:p14="http://schemas.microsoft.com/office/powerpoint/2010/main" val="37175076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Discuss why it is important to put customers</a:t>
            </a:r>
            <a:r>
              <a:rPr lang="en-US" baseline="0" dirty="0" smtClean="0"/>
              <a:t> at ease. Discuss what can happen if </a:t>
            </a:r>
            <a:r>
              <a:rPr lang="en-US" baseline="0" dirty="0" smtClean="0"/>
              <a:t>the techniques are not used.</a:t>
            </a:r>
            <a:endParaRPr lang="en-US" dirty="0"/>
          </a:p>
        </p:txBody>
      </p:sp>
      <p:sp>
        <p:nvSpPr>
          <p:cNvPr id="4" name="Header Placeholder 3"/>
          <p:cNvSpPr>
            <a:spLocks noGrp="1"/>
          </p:cNvSpPr>
          <p:nvPr>
            <p:ph type="hdr" sz="quarter" idx="10"/>
          </p:nvPr>
        </p:nvSpPr>
        <p:spPr/>
        <p:txBody>
          <a:bodyPr/>
          <a:lstStyle/>
          <a:p>
            <a:pPr>
              <a:defRPr/>
            </a:pPr>
            <a:r>
              <a:rPr lang="en-GB" smtClean="0"/>
              <a:t>Level 2 Diploma in Customer Service</a:t>
            </a:r>
            <a:endParaRPr lang="en-GB"/>
          </a:p>
        </p:txBody>
      </p:sp>
      <p:sp>
        <p:nvSpPr>
          <p:cNvPr id="5" name="Slide Number Placeholder 4"/>
          <p:cNvSpPr>
            <a:spLocks noGrp="1"/>
          </p:cNvSpPr>
          <p:nvPr>
            <p:ph type="sldNum" sz="quarter" idx="11"/>
          </p:nvPr>
        </p:nvSpPr>
        <p:spPr/>
        <p:txBody>
          <a:bodyPr/>
          <a:lstStyle/>
          <a:p>
            <a:fld id="{1D847933-502B-D146-9428-3DDD196AD935}" type="slidenum">
              <a:rPr lang="en-GB" smtClean="0"/>
              <a:pPr/>
              <a:t>7</a:t>
            </a:fld>
            <a:endParaRPr lang="en-GB"/>
          </a:p>
        </p:txBody>
      </p:sp>
    </p:spTree>
    <p:extLst>
      <p:ext uri="{BB962C8B-B14F-4D97-AF65-F5344CB8AC3E}">
        <p14:creationId xmlns:p14="http://schemas.microsoft.com/office/powerpoint/2010/main" val="36707732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Discuss how </a:t>
            </a:r>
            <a:r>
              <a:rPr lang="en-US" dirty="0" smtClean="0"/>
              <a:t>trust can be</a:t>
            </a:r>
            <a:r>
              <a:rPr lang="en-US" baseline="0" dirty="0" smtClean="0"/>
              <a:t> gained and </a:t>
            </a:r>
            <a:r>
              <a:rPr lang="en-US" baseline="0" dirty="0" smtClean="0"/>
              <a:t>why the techniques will work.</a:t>
            </a:r>
            <a:endParaRPr lang="en-US" dirty="0"/>
          </a:p>
        </p:txBody>
      </p:sp>
      <p:sp>
        <p:nvSpPr>
          <p:cNvPr id="4" name="Header Placeholder 3"/>
          <p:cNvSpPr>
            <a:spLocks noGrp="1"/>
          </p:cNvSpPr>
          <p:nvPr>
            <p:ph type="hdr" sz="quarter" idx="10"/>
          </p:nvPr>
        </p:nvSpPr>
        <p:spPr/>
        <p:txBody>
          <a:bodyPr/>
          <a:lstStyle/>
          <a:p>
            <a:pPr>
              <a:defRPr/>
            </a:pPr>
            <a:r>
              <a:rPr lang="en-GB" smtClean="0"/>
              <a:t>Level 2 Diploma in Customer Service</a:t>
            </a:r>
            <a:endParaRPr lang="en-GB"/>
          </a:p>
        </p:txBody>
      </p:sp>
      <p:sp>
        <p:nvSpPr>
          <p:cNvPr id="5" name="Slide Number Placeholder 4"/>
          <p:cNvSpPr>
            <a:spLocks noGrp="1"/>
          </p:cNvSpPr>
          <p:nvPr>
            <p:ph type="sldNum" sz="quarter" idx="11"/>
          </p:nvPr>
        </p:nvSpPr>
        <p:spPr/>
        <p:txBody>
          <a:bodyPr/>
          <a:lstStyle/>
          <a:p>
            <a:fld id="{1D847933-502B-D146-9428-3DDD196AD935}" type="slidenum">
              <a:rPr lang="en-GB" smtClean="0"/>
              <a:pPr/>
              <a:t>8</a:t>
            </a:fld>
            <a:endParaRPr lang="en-GB"/>
          </a:p>
        </p:txBody>
      </p:sp>
    </p:spTree>
    <p:extLst>
      <p:ext uri="{BB962C8B-B14F-4D97-AF65-F5344CB8AC3E}">
        <p14:creationId xmlns:p14="http://schemas.microsoft.com/office/powerpoint/2010/main" val="2977541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Explain that</a:t>
            </a:r>
            <a:r>
              <a:rPr lang="en-US" baseline="0" dirty="0" smtClean="0"/>
              <a:t> i</a:t>
            </a:r>
            <a:r>
              <a:rPr lang="en-US" sz="1200" kern="1200" dirty="0" smtClean="0">
                <a:solidFill>
                  <a:schemeClr val="tx1"/>
                </a:solidFill>
                <a:effectLst/>
                <a:latin typeface="Arial" charset="0"/>
                <a:ea typeface="ＭＳ Ｐゴシック" charset="-128"/>
                <a:cs typeface="ＭＳ Ｐゴシック" charset="-128"/>
              </a:rPr>
              <a:t>f a customer is told to </a:t>
            </a:r>
            <a:r>
              <a:rPr lang="en-US" sz="1200" kern="1200" dirty="0" err="1" smtClean="0">
                <a:solidFill>
                  <a:schemeClr val="tx1"/>
                </a:solidFill>
                <a:effectLst/>
                <a:latin typeface="Arial" charset="0"/>
                <a:ea typeface="ＭＳ Ｐゴシック" charset="-128"/>
                <a:cs typeface="ＭＳ Ｐゴシック" charset="-128"/>
              </a:rPr>
              <a:t>eg</a:t>
            </a:r>
            <a:r>
              <a:rPr lang="en-US" sz="1200" kern="1200" dirty="0" smtClean="0">
                <a:solidFill>
                  <a:schemeClr val="tx1"/>
                </a:solidFill>
                <a:effectLst/>
                <a:latin typeface="Arial" charset="0"/>
                <a:ea typeface="ＭＳ Ｐゴシック" charset="-128"/>
                <a:cs typeface="ＭＳ Ｐゴシック" charset="-128"/>
              </a:rPr>
              <a:t> expect a call they will give up time to wait on the call and then will be dissatisfied and angry if the call does not come, possibly resulting in the loss of that customer for good.  Discuss</a:t>
            </a:r>
            <a:r>
              <a:rPr lang="en-US" sz="1200" kern="1200" baseline="0" dirty="0" smtClean="0">
                <a:solidFill>
                  <a:schemeClr val="tx1"/>
                </a:solidFill>
                <a:effectLst/>
                <a:latin typeface="Arial" charset="0"/>
                <a:ea typeface="ＭＳ Ｐゴシック" charset="-128"/>
                <a:cs typeface="ＭＳ Ｐゴシック" charset="-128"/>
              </a:rPr>
              <a:t> </a:t>
            </a:r>
            <a:r>
              <a:rPr lang="en-US" sz="1200" kern="1200" baseline="0" dirty="0" smtClean="0">
                <a:solidFill>
                  <a:schemeClr val="tx1"/>
                </a:solidFill>
                <a:effectLst/>
                <a:latin typeface="Arial" charset="0"/>
                <a:ea typeface="ＭＳ Ｐゴシック" charset="-128"/>
                <a:cs typeface="ＭＳ Ｐゴシック" charset="-128"/>
              </a:rPr>
              <a:t>with learners their experiences on having </a:t>
            </a:r>
            <a:r>
              <a:rPr lang="en-US" sz="1200" kern="1200" baseline="0" dirty="0" smtClean="0">
                <a:solidFill>
                  <a:schemeClr val="tx1"/>
                </a:solidFill>
                <a:effectLst/>
                <a:latin typeface="Arial" charset="0"/>
                <a:ea typeface="ＭＳ Ｐゴシック" charset="-128"/>
                <a:cs typeface="ＭＳ Ｐゴシック" charset="-128"/>
              </a:rPr>
              <a:t>been let down by an organisation.</a:t>
            </a:r>
            <a:endParaRPr lang="en-US" dirty="0"/>
          </a:p>
        </p:txBody>
      </p:sp>
      <p:sp>
        <p:nvSpPr>
          <p:cNvPr id="4" name="Header Placeholder 3"/>
          <p:cNvSpPr>
            <a:spLocks noGrp="1"/>
          </p:cNvSpPr>
          <p:nvPr>
            <p:ph type="hdr" sz="quarter" idx="10"/>
          </p:nvPr>
        </p:nvSpPr>
        <p:spPr/>
        <p:txBody>
          <a:bodyPr/>
          <a:lstStyle/>
          <a:p>
            <a:pPr>
              <a:defRPr/>
            </a:pPr>
            <a:r>
              <a:rPr lang="en-GB" smtClean="0"/>
              <a:t>Level 2 Diploma in Customer Service</a:t>
            </a:r>
            <a:endParaRPr lang="en-GB"/>
          </a:p>
        </p:txBody>
      </p:sp>
      <p:sp>
        <p:nvSpPr>
          <p:cNvPr id="5" name="Slide Number Placeholder 4"/>
          <p:cNvSpPr>
            <a:spLocks noGrp="1"/>
          </p:cNvSpPr>
          <p:nvPr>
            <p:ph type="sldNum" sz="quarter" idx="11"/>
          </p:nvPr>
        </p:nvSpPr>
        <p:spPr/>
        <p:txBody>
          <a:bodyPr/>
          <a:lstStyle/>
          <a:p>
            <a:fld id="{1D847933-502B-D146-9428-3DDD196AD935}" type="slidenum">
              <a:rPr lang="en-GB" smtClean="0"/>
              <a:pPr/>
              <a:t>9</a:t>
            </a:fld>
            <a:endParaRPr lang="en-GB"/>
          </a:p>
        </p:txBody>
      </p:sp>
    </p:spTree>
    <p:extLst>
      <p:ext uri="{BB962C8B-B14F-4D97-AF65-F5344CB8AC3E}">
        <p14:creationId xmlns:p14="http://schemas.microsoft.com/office/powerpoint/2010/main" val="3892209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Click to edit Master title style</a:t>
            </a:r>
            <a:endParaRPr lang="en-GB"/>
          </a:p>
        </p:txBody>
      </p:sp>
      <p:sp>
        <p:nvSpPr>
          <p:cNvPr id="5" name="Content Placeholder 4"/>
          <p:cNvSpPr>
            <a:spLocks noGrp="1"/>
          </p:cNvSpPr>
          <p:nvPr>
            <p:ph sz="quarter" idx="10"/>
          </p:nvPr>
        </p:nvSpPr>
        <p:spPr>
          <a:xfrm>
            <a:off x="457200" y="1371600"/>
            <a:ext cx="8229600" cy="4755600"/>
          </a:xfrm>
        </p:spPr>
        <p:txBody>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 Id="rId3"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ext Box 10"/>
          <p:cNvSpPr txBox="1">
            <a:spLocks noChangeArrowheads="1"/>
          </p:cNvSpPr>
          <p:nvPr userDrawn="1"/>
        </p:nvSpPr>
        <p:spPr bwMode="white">
          <a:xfrm>
            <a:off x="0" y="234106"/>
            <a:ext cx="7010400" cy="457200"/>
          </a:xfrm>
          <a:prstGeom prst="rect">
            <a:avLst/>
          </a:prstGeom>
          <a:solidFill>
            <a:srgbClr val="E30613"/>
          </a:solidFill>
          <a:ln>
            <a:noFill/>
          </a:ln>
          <a:extLst/>
        </p:spPr>
        <p:txBody>
          <a:bodyPr wrap="none"/>
          <a:lstStyle>
            <a:lvl1pPr eaLnBrk="0" hangingPunct="0">
              <a:defRPr sz="2000">
                <a:solidFill>
                  <a:schemeClr val="tx1"/>
                </a:solidFill>
                <a:latin typeface="Arial" charset="0"/>
                <a:ea typeface="ＭＳ Ｐゴシック" charset="-128"/>
              </a:defRPr>
            </a:lvl1pPr>
            <a:lvl2pPr marL="742950" indent="-285750" eaLnBrk="0" hangingPunct="0">
              <a:defRPr sz="2000">
                <a:solidFill>
                  <a:schemeClr val="tx1"/>
                </a:solidFill>
                <a:latin typeface="Arial" charset="0"/>
                <a:ea typeface="ＭＳ Ｐゴシック" charset="-128"/>
              </a:defRPr>
            </a:lvl2pPr>
            <a:lvl3pPr marL="1143000" indent="-228600" eaLnBrk="0" hangingPunct="0">
              <a:defRPr sz="2000">
                <a:solidFill>
                  <a:schemeClr val="tx1"/>
                </a:solidFill>
                <a:latin typeface="Arial" charset="0"/>
                <a:ea typeface="ＭＳ Ｐゴシック" charset="-128"/>
              </a:defRPr>
            </a:lvl3pPr>
            <a:lvl4pPr marL="1600200" indent="-228600" eaLnBrk="0" hangingPunct="0">
              <a:defRPr sz="2000">
                <a:solidFill>
                  <a:schemeClr val="tx1"/>
                </a:solidFill>
                <a:latin typeface="Arial" charset="0"/>
                <a:ea typeface="ＭＳ Ｐゴシック" charset="-128"/>
              </a:defRPr>
            </a:lvl4pPr>
            <a:lvl5pPr marL="2057400" indent="-228600" eaLnBrk="0" hangingPunct="0">
              <a:defRPr sz="2000">
                <a:solidFill>
                  <a:schemeClr val="tx1"/>
                </a:solidFill>
                <a:latin typeface="Arial" charset="0"/>
                <a:ea typeface="ＭＳ Ｐゴシック" charset="-128"/>
              </a:defRPr>
            </a:lvl5pPr>
            <a:lvl6pPr marL="2514600" indent="-228600" eaLnBrk="0" fontAlgn="base" hangingPunct="0">
              <a:spcBef>
                <a:spcPct val="0"/>
              </a:spcBef>
              <a:spcAft>
                <a:spcPct val="0"/>
              </a:spcAft>
              <a:defRPr sz="2000">
                <a:solidFill>
                  <a:schemeClr val="tx1"/>
                </a:solidFill>
                <a:latin typeface="Arial" charset="0"/>
                <a:ea typeface="ＭＳ Ｐゴシック" charset="-128"/>
              </a:defRPr>
            </a:lvl6pPr>
            <a:lvl7pPr marL="2971800" indent="-228600" eaLnBrk="0" fontAlgn="base" hangingPunct="0">
              <a:spcBef>
                <a:spcPct val="0"/>
              </a:spcBef>
              <a:spcAft>
                <a:spcPct val="0"/>
              </a:spcAft>
              <a:defRPr sz="2000">
                <a:solidFill>
                  <a:schemeClr val="tx1"/>
                </a:solidFill>
                <a:latin typeface="Arial" charset="0"/>
                <a:ea typeface="ＭＳ Ｐゴシック" charset="-128"/>
              </a:defRPr>
            </a:lvl7pPr>
            <a:lvl8pPr marL="3429000" indent="-228600" eaLnBrk="0" fontAlgn="base" hangingPunct="0">
              <a:spcBef>
                <a:spcPct val="0"/>
              </a:spcBef>
              <a:spcAft>
                <a:spcPct val="0"/>
              </a:spcAft>
              <a:defRPr sz="2000">
                <a:solidFill>
                  <a:schemeClr val="tx1"/>
                </a:solidFill>
                <a:latin typeface="Arial" charset="0"/>
                <a:ea typeface="ＭＳ Ｐゴシック" charset="-128"/>
              </a:defRPr>
            </a:lvl8pPr>
            <a:lvl9pPr marL="3886200" indent="-228600" eaLnBrk="0" fontAlgn="base" hangingPunct="0">
              <a:spcBef>
                <a:spcPct val="0"/>
              </a:spcBef>
              <a:spcAft>
                <a:spcPct val="0"/>
              </a:spcAft>
              <a:defRPr sz="2000">
                <a:solidFill>
                  <a:schemeClr val="tx1"/>
                </a:solidFill>
                <a:latin typeface="Arial" charset="0"/>
                <a:ea typeface="ＭＳ Ｐゴシック" charset="-128"/>
              </a:defRPr>
            </a:lvl9pPr>
          </a:lstStyle>
          <a:p>
            <a:pPr eaLnBrk="1" hangingPunct="1">
              <a:defRPr/>
            </a:pPr>
            <a:r>
              <a:rPr lang="en-GB" sz="1800" dirty="0" smtClean="0">
                <a:solidFill>
                  <a:srgbClr val="D81E05"/>
                </a:solidFill>
                <a:cs typeface="Arial" charset="0"/>
              </a:rPr>
              <a:t> </a:t>
            </a:r>
          </a:p>
        </p:txBody>
      </p:sp>
      <p:sp>
        <p:nvSpPr>
          <p:cNvPr id="1027" name="Text Box 10"/>
          <p:cNvSpPr txBox="1">
            <a:spLocks noChangeArrowheads="1"/>
          </p:cNvSpPr>
          <p:nvPr userDrawn="1"/>
        </p:nvSpPr>
        <p:spPr bwMode="white">
          <a:xfrm>
            <a:off x="0" y="457200"/>
            <a:ext cx="9144000" cy="152400"/>
          </a:xfrm>
          <a:prstGeom prst="rect">
            <a:avLst/>
          </a:prstGeom>
          <a:solidFill>
            <a:srgbClr val="D9D9D9">
              <a:alpha val="0"/>
            </a:srgbClr>
          </a:solidFill>
          <a:ln>
            <a:noFill/>
          </a:ln>
          <a:extLst/>
        </p:spPr>
        <p:txBody>
          <a:bodyPr wrap="none"/>
          <a:lstStyle>
            <a:lvl1pPr eaLnBrk="0" hangingPunct="0">
              <a:defRPr sz="2000">
                <a:solidFill>
                  <a:schemeClr val="tx1"/>
                </a:solidFill>
                <a:latin typeface="Arial" charset="0"/>
                <a:ea typeface="ＭＳ Ｐゴシック" charset="-128"/>
              </a:defRPr>
            </a:lvl1pPr>
            <a:lvl2pPr marL="742950" indent="-285750" eaLnBrk="0" hangingPunct="0">
              <a:defRPr sz="2000">
                <a:solidFill>
                  <a:schemeClr val="tx1"/>
                </a:solidFill>
                <a:latin typeface="Arial" charset="0"/>
                <a:ea typeface="ＭＳ Ｐゴシック" charset="-128"/>
              </a:defRPr>
            </a:lvl2pPr>
            <a:lvl3pPr marL="1143000" indent="-228600" eaLnBrk="0" hangingPunct="0">
              <a:defRPr sz="2000">
                <a:solidFill>
                  <a:schemeClr val="tx1"/>
                </a:solidFill>
                <a:latin typeface="Arial" charset="0"/>
                <a:ea typeface="ＭＳ Ｐゴシック" charset="-128"/>
              </a:defRPr>
            </a:lvl3pPr>
            <a:lvl4pPr marL="1600200" indent="-228600" eaLnBrk="0" hangingPunct="0">
              <a:defRPr sz="2000">
                <a:solidFill>
                  <a:schemeClr val="tx1"/>
                </a:solidFill>
                <a:latin typeface="Arial" charset="0"/>
                <a:ea typeface="ＭＳ Ｐゴシック" charset="-128"/>
              </a:defRPr>
            </a:lvl4pPr>
            <a:lvl5pPr marL="2057400" indent="-228600" eaLnBrk="0" hangingPunct="0">
              <a:defRPr sz="2000">
                <a:solidFill>
                  <a:schemeClr val="tx1"/>
                </a:solidFill>
                <a:latin typeface="Arial" charset="0"/>
                <a:ea typeface="ＭＳ Ｐゴシック" charset="-128"/>
              </a:defRPr>
            </a:lvl5pPr>
            <a:lvl6pPr marL="2514600" indent="-228600" eaLnBrk="0" fontAlgn="base" hangingPunct="0">
              <a:spcBef>
                <a:spcPct val="0"/>
              </a:spcBef>
              <a:spcAft>
                <a:spcPct val="0"/>
              </a:spcAft>
              <a:defRPr sz="2000">
                <a:solidFill>
                  <a:schemeClr val="tx1"/>
                </a:solidFill>
                <a:latin typeface="Arial" charset="0"/>
                <a:ea typeface="ＭＳ Ｐゴシック" charset="-128"/>
              </a:defRPr>
            </a:lvl6pPr>
            <a:lvl7pPr marL="2971800" indent="-228600" eaLnBrk="0" fontAlgn="base" hangingPunct="0">
              <a:spcBef>
                <a:spcPct val="0"/>
              </a:spcBef>
              <a:spcAft>
                <a:spcPct val="0"/>
              </a:spcAft>
              <a:defRPr sz="2000">
                <a:solidFill>
                  <a:schemeClr val="tx1"/>
                </a:solidFill>
                <a:latin typeface="Arial" charset="0"/>
                <a:ea typeface="ＭＳ Ｐゴシック" charset="-128"/>
              </a:defRPr>
            </a:lvl7pPr>
            <a:lvl8pPr marL="3429000" indent="-228600" eaLnBrk="0" fontAlgn="base" hangingPunct="0">
              <a:spcBef>
                <a:spcPct val="0"/>
              </a:spcBef>
              <a:spcAft>
                <a:spcPct val="0"/>
              </a:spcAft>
              <a:defRPr sz="2000">
                <a:solidFill>
                  <a:schemeClr val="tx1"/>
                </a:solidFill>
                <a:latin typeface="Arial" charset="0"/>
                <a:ea typeface="ＭＳ Ｐゴシック" charset="-128"/>
              </a:defRPr>
            </a:lvl8pPr>
            <a:lvl9pPr marL="3886200" indent="-228600" eaLnBrk="0" fontAlgn="base" hangingPunct="0">
              <a:spcBef>
                <a:spcPct val="0"/>
              </a:spcBef>
              <a:spcAft>
                <a:spcPct val="0"/>
              </a:spcAft>
              <a:defRPr sz="2000">
                <a:solidFill>
                  <a:schemeClr val="tx1"/>
                </a:solidFill>
                <a:latin typeface="Arial" charset="0"/>
                <a:ea typeface="ＭＳ Ｐゴシック" charset="-128"/>
              </a:defRPr>
            </a:lvl9pPr>
          </a:lstStyle>
          <a:p>
            <a:pPr eaLnBrk="1" hangingPunct="1">
              <a:defRPr/>
            </a:pPr>
            <a:r>
              <a:rPr lang="en-GB" sz="1800" smtClean="0">
                <a:solidFill>
                  <a:srgbClr val="D9D9D9"/>
                </a:solidFill>
                <a:cs typeface="Arial" charset="0"/>
              </a:rPr>
              <a:t> </a:t>
            </a:r>
          </a:p>
        </p:txBody>
      </p:sp>
      <p:sp>
        <p:nvSpPr>
          <p:cNvPr id="1029" name="Rectangle 14"/>
          <p:cNvSpPr>
            <a:spLocks noChangeArrowheads="1"/>
          </p:cNvSpPr>
          <p:nvPr userDrawn="1"/>
        </p:nvSpPr>
        <p:spPr bwMode="auto">
          <a:xfrm>
            <a:off x="457200" y="308718"/>
            <a:ext cx="6092587" cy="307975"/>
          </a:xfrm>
          <a:prstGeom prst="rect">
            <a:avLst/>
          </a:prstGeom>
          <a:noFill/>
          <a:ln w="9525">
            <a:noFill/>
            <a:miter lim="800000"/>
            <a:headEnd/>
            <a:tailEnd/>
          </a:ln>
        </p:spPr>
        <p:txBody>
          <a:bodyPr wrap="square">
            <a:prstTxWarp prst="textNoShape">
              <a:avLst/>
            </a:prstTxWarp>
            <a:spAutoFit/>
          </a:bodyPr>
          <a:lstStyle/>
          <a:p>
            <a:r>
              <a:rPr lang="en-GB" sz="1400" dirty="0">
                <a:solidFill>
                  <a:schemeClr val="bg1"/>
                </a:solidFill>
              </a:rPr>
              <a:t>Level </a:t>
            </a:r>
            <a:r>
              <a:rPr lang="en-GB" sz="1400" dirty="0" smtClean="0">
                <a:solidFill>
                  <a:schemeClr val="bg1"/>
                </a:solidFill>
              </a:rPr>
              <a:t>2 </a:t>
            </a:r>
            <a:r>
              <a:rPr lang="en-GB" sz="1400" dirty="0">
                <a:solidFill>
                  <a:schemeClr val="bg1"/>
                </a:solidFill>
              </a:rPr>
              <a:t>Diploma in</a:t>
            </a:r>
            <a:r>
              <a:rPr lang="en-GB" sz="1400" b="1" dirty="0">
                <a:solidFill>
                  <a:schemeClr val="bg1"/>
                </a:solidFill>
              </a:rPr>
              <a:t> </a:t>
            </a:r>
            <a:r>
              <a:rPr lang="en-GB" sz="1400" b="1" dirty="0" smtClean="0">
                <a:solidFill>
                  <a:schemeClr val="bg1"/>
                </a:solidFill>
              </a:rPr>
              <a:t>Customer Service</a:t>
            </a:r>
            <a:endParaRPr lang="en-US" sz="1400" dirty="0">
              <a:solidFill>
                <a:schemeClr val="bg1"/>
              </a:solidFill>
            </a:endParaRPr>
          </a:p>
        </p:txBody>
      </p:sp>
      <p:sp>
        <p:nvSpPr>
          <p:cNvPr id="1030" name="Text Box 10"/>
          <p:cNvSpPr txBox="1">
            <a:spLocks noChangeArrowheads="1"/>
          </p:cNvSpPr>
          <p:nvPr userDrawn="1"/>
        </p:nvSpPr>
        <p:spPr bwMode="white">
          <a:xfrm>
            <a:off x="0" y="6324600"/>
            <a:ext cx="9144000" cy="381000"/>
          </a:xfrm>
          <a:prstGeom prst="rect">
            <a:avLst/>
          </a:prstGeom>
          <a:solidFill>
            <a:srgbClr val="D9D9D9"/>
          </a:solidFill>
          <a:ln>
            <a:noFill/>
          </a:ln>
          <a:extLst/>
        </p:spPr>
        <p:txBody>
          <a:bodyPr wrap="none"/>
          <a:lstStyle>
            <a:lvl1pPr eaLnBrk="0" hangingPunct="0">
              <a:defRPr sz="2000">
                <a:solidFill>
                  <a:schemeClr val="tx1"/>
                </a:solidFill>
                <a:latin typeface="Arial" charset="0"/>
                <a:ea typeface="ＭＳ Ｐゴシック" charset="-128"/>
              </a:defRPr>
            </a:lvl1pPr>
            <a:lvl2pPr marL="742950" indent="-285750" eaLnBrk="0" hangingPunct="0">
              <a:defRPr sz="2000">
                <a:solidFill>
                  <a:schemeClr val="tx1"/>
                </a:solidFill>
                <a:latin typeface="Arial" charset="0"/>
                <a:ea typeface="ＭＳ Ｐゴシック" charset="-128"/>
              </a:defRPr>
            </a:lvl2pPr>
            <a:lvl3pPr marL="1143000" indent="-228600" eaLnBrk="0" hangingPunct="0">
              <a:defRPr sz="2000">
                <a:solidFill>
                  <a:schemeClr val="tx1"/>
                </a:solidFill>
                <a:latin typeface="Arial" charset="0"/>
                <a:ea typeface="ＭＳ Ｐゴシック" charset="-128"/>
              </a:defRPr>
            </a:lvl3pPr>
            <a:lvl4pPr marL="1600200" indent="-228600" eaLnBrk="0" hangingPunct="0">
              <a:defRPr sz="2000">
                <a:solidFill>
                  <a:schemeClr val="tx1"/>
                </a:solidFill>
                <a:latin typeface="Arial" charset="0"/>
                <a:ea typeface="ＭＳ Ｐゴシック" charset="-128"/>
              </a:defRPr>
            </a:lvl4pPr>
            <a:lvl5pPr marL="2057400" indent="-228600" eaLnBrk="0" hangingPunct="0">
              <a:defRPr sz="2000">
                <a:solidFill>
                  <a:schemeClr val="tx1"/>
                </a:solidFill>
                <a:latin typeface="Arial" charset="0"/>
                <a:ea typeface="ＭＳ Ｐゴシック" charset="-128"/>
              </a:defRPr>
            </a:lvl5pPr>
            <a:lvl6pPr marL="2514600" indent="-228600" eaLnBrk="0" fontAlgn="base" hangingPunct="0">
              <a:spcBef>
                <a:spcPct val="0"/>
              </a:spcBef>
              <a:spcAft>
                <a:spcPct val="0"/>
              </a:spcAft>
              <a:defRPr sz="2000">
                <a:solidFill>
                  <a:schemeClr val="tx1"/>
                </a:solidFill>
                <a:latin typeface="Arial" charset="0"/>
                <a:ea typeface="ＭＳ Ｐゴシック" charset="-128"/>
              </a:defRPr>
            </a:lvl6pPr>
            <a:lvl7pPr marL="2971800" indent="-228600" eaLnBrk="0" fontAlgn="base" hangingPunct="0">
              <a:spcBef>
                <a:spcPct val="0"/>
              </a:spcBef>
              <a:spcAft>
                <a:spcPct val="0"/>
              </a:spcAft>
              <a:defRPr sz="2000">
                <a:solidFill>
                  <a:schemeClr val="tx1"/>
                </a:solidFill>
                <a:latin typeface="Arial" charset="0"/>
                <a:ea typeface="ＭＳ Ｐゴシック" charset="-128"/>
              </a:defRPr>
            </a:lvl7pPr>
            <a:lvl8pPr marL="3429000" indent="-228600" eaLnBrk="0" fontAlgn="base" hangingPunct="0">
              <a:spcBef>
                <a:spcPct val="0"/>
              </a:spcBef>
              <a:spcAft>
                <a:spcPct val="0"/>
              </a:spcAft>
              <a:defRPr sz="2000">
                <a:solidFill>
                  <a:schemeClr val="tx1"/>
                </a:solidFill>
                <a:latin typeface="Arial" charset="0"/>
                <a:ea typeface="ＭＳ Ｐゴシック" charset="-128"/>
              </a:defRPr>
            </a:lvl8pPr>
            <a:lvl9pPr marL="3886200" indent="-228600" eaLnBrk="0" fontAlgn="base" hangingPunct="0">
              <a:spcBef>
                <a:spcPct val="0"/>
              </a:spcBef>
              <a:spcAft>
                <a:spcPct val="0"/>
              </a:spcAft>
              <a:defRPr sz="2000">
                <a:solidFill>
                  <a:schemeClr val="tx1"/>
                </a:solidFill>
                <a:latin typeface="Arial" charset="0"/>
                <a:ea typeface="ＭＳ Ｐゴシック" charset="-128"/>
              </a:defRPr>
            </a:lvl9pPr>
          </a:lstStyle>
          <a:p>
            <a:pPr eaLnBrk="1" hangingPunct="1">
              <a:defRPr/>
            </a:pPr>
            <a:r>
              <a:rPr lang="en-GB" sz="1800" smtClean="0">
                <a:solidFill>
                  <a:srgbClr val="D81E05"/>
                </a:solidFill>
                <a:cs typeface="Arial" charset="0"/>
              </a:rPr>
              <a:t> </a:t>
            </a:r>
          </a:p>
        </p:txBody>
      </p:sp>
      <p:sp>
        <p:nvSpPr>
          <p:cNvPr id="1031" name="Text Box 10"/>
          <p:cNvSpPr txBox="1">
            <a:spLocks noChangeArrowheads="1"/>
          </p:cNvSpPr>
          <p:nvPr userDrawn="1"/>
        </p:nvSpPr>
        <p:spPr bwMode="white">
          <a:xfrm>
            <a:off x="0" y="6705600"/>
            <a:ext cx="9144000" cy="152400"/>
          </a:xfrm>
          <a:prstGeom prst="rect">
            <a:avLst/>
          </a:prstGeom>
          <a:solidFill>
            <a:srgbClr val="E30613"/>
          </a:solidFill>
          <a:ln>
            <a:noFill/>
          </a:ln>
          <a:extLst/>
        </p:spPr>
        <p:txBody>
          <a:bodyPr wrap="none"/>
          <a:lstStyle>
            <a:lvl1pPr eaLnBrk="0" hangingPunct="0">
              <a:defRPr sz="2000">
                <a:solidFill>
                  <a:schemeClr val="tx1"/>
                </a:solidFill>
                <a:latin typeface="Arial" charset="0"/>
                <a:ea typeface="ＭＳ Ｐゴシック" charset="-128"/>
              </a:defRPr>
            </a:lvl1pPr>
            <a:lvl2pPr marL="742950" indent="-285750" eaLnBrk="0" hangingPunct="0">
              <a:defRPr sz="2000">
                <a:solidFill>
                  <a:schemeClr val="tx1"/>
                </a:solidFill>
                <a:latin typeface="Arial" charset="0"/>
                <a:ea typeface="ＭＳ Ｐゴシック" charset="-128"/>
              </a:defRPr>
            </a:lvl2pPr>
            <a:lvl3pPr marL="1143000" indent="-228600" eaLnBrk="0" hangingPunct="0">
              <a:defRPr sz="2000">
                <a:solidFill>
                  <a:schemeClr val="tx1"/>
                </a:solidFill>
                <a:latin typeface="Arial" charset="0"/>
                <a:ea typeface="ＭＳ Ｐゴシック" charset="-128"/>
              </a:defRPr>
            </a:lvl3pPr>
            <a:lvl4pPr marL="1600200" indent="-228600" eaLnBrk="0" hangingPunct="0">
              <a:defRPr sz="2000">
                <a:solidFill>
                  <a:schemeClr val="tx1"/>
                </a:solidFill>
                <a:latin typeface="Arial" charset="0"/>
                <a:ea typeface="ＭＳ Ｐゴシック" charset="-128"/>
              </a:defRPr>
            </a:lvl4pPr>
            <a:lvl5pPr marL="2057400" indent="-228600" eaLnBrk="0" hangingPunct="0">
              <a:defRPr sz="2000">
                <a:solidFill>
                  <a:schemeClr val="tx1"/>
                </a:solidFill>
                <a:latin typeface="Arial" charset="0"/>
                <a:ea typeface="ＭＳ Ｐゴシック" charset="-128"/>
              </a:defRPr>
            </a:lvl5pPr>
            <a:lvl6pPr marL="2514600" indent="-228600" eaLnBrk="0" fontAlgn="base" hangingPunct="0">
              <a:spcBef>
                <a:spcPct val="0"/>
              </a:spcBef>
              <a:spcAft>
                <a:spcPct val="0"/>
              </a:spcAft>
              <a:defRPr sz="2000">
                <a:solidFill>
                  <a:schemeClr val="tx1"/>
                </a:solidFill>
                <a:latin typeface="Arial" charset="0"/>
                <a:ea typeface="ＭＳ Ｐゴシック" charset="-128"/>
              </a:defRPr>
            </a:lvl6pPr>
            <a:lvl7pPr marL="2971800" indent="-228600" eaLnBrk="0" fontAlgn="base" hangingPunct="0">
              <a:spcBef>
                <a:spcPct val="0"/>
              </a:spcBef>
              <a:spcAft>
                <a:spcPct val="0"/>
              </a:spcAft>
              <a:defRPr sz="2000">
                <a:solidFill>
                  <a:schemeClr val="tx1"/>
                </a:solidFill>
                <a:latin typeface="Arial" charset="0"/>
                <a:ea typeface="ＭＳ Ｐゴシック" charset="-128"/>
              </a:defRPr>
            </a:lvl7pPr>
            <a:lvl8pPr marL="3429000" indent="-228600" eaLnBrk="0" fontAlgn="base" hangingPunct="0">
              <a:spcBef>
                <a:spcPct val="0"/>
              </a:spcBef>
              <a:spcAft>
                <a:spcPct val="0"/>
              </a:spcAft>
              <a:defRPr sz="2000">
                <a:solidFill>
                  <a:schemeClr val="tx1"/>
                </a:solidFill>
                <a:latin typeface="Arial" charset="0"/>
                <a:ea typeface="ＭＳ Ｐゴシック" charset="-128"/>
              </a:defRPr>
            </a:lvl8pPr>
            <a:lvl9pPr marL="3886200" indent="-228600" eaLnBrk="0" fontAlgn="base" hangingPunct="0">
              <a:spcBef>
                <a:spcPct val="0"/>
              </a:spcBef>
              <a:spcAft>
                <a:spcPct val="0"/>
              </a:spcAft>
              <a:defRPr sz="2000">
                <a:solidFill>
                  <a:schemeClr val="tx1"/>
                </a:solidFill>
                <a:latin typeface="Arial" charset="0"/>
                <a:ea typeface="ＭＳ Ｐゴシック" charset="-128"/>
              </a:defRPr>
            </a:lvl9pPr>
          </a:lstStyle>
          <a:p>
            <a:pPr eaLnBrk="1" hangingPunct="1">
              <a:defRPr/>
            </a:pPr>
            <a:r>
              <a:rPr lang="en-GB" sz="1800" smtClean="0">
                <a:solidFill>
                  <a:srgbClr val="D81E05"/>
                </a:solidFill>
                <a:cs typeface="Arial" charset="0"/>
              </a:rPr>
              <a:t> </a:t>
            </a:r>
          </a:p>
        </p:txBody>
      </p:sp>
      <p:sp>
        <p:nvSpPr>
          <p:cNvPr id="53259" name="Text Box 11"/>
          <p:cNvSpPr txBox="1">
            <a:spLocks noChangeArrowheads="1"/>
          </p:cNvSpPr>
          <p:nvPr userDrawn="1"/>
        </p:nvSpPr>
        <p:spPr bwMode="auto">
          <a:xfrm>
            <a:off x="457200" y="6400800"/>
            <a:ext cx="6477000" cy="228600"/>
          </a:xfrm>
          <a:prstGeom prst="rect">
            <a:avLst/>
          </a:prstGeom>
          <a:noFill/>
          <a:ln w="9525">
            <a:noFill/>
            <a:miter lim="800000"/>
            <a:headEnd/>
            <a:tailEnd/>
          </a:ln>
        </p:spPr>
        <p:txBody>
          <a:bodyPr lIns="0" tIns="0" rIns="0" bIns="0">
            <a:prstTxWarp prst="textNoShape">
              <a:avLst/>
            </a:prstTxWarp>
          </a:bodyPr>
          <a:lstStyle/>
          <a:p>
            <a:pPr>
              <a:spcBef>
                <a:spcPts val="600"/>
              </a:spcBef>
            </a:pPr>
            <a:r>
              <a:rPr lang="en-US" sz="1100" dirty="0"/>
              <a:t>© </a:t>
            </a:r>
            <a:r>
              <a:rPr lang="en-US" sz="1100" dirty="0" smtClean="0"/>
              <a:t>2015 </a:t>
            </a:r>
            <a:r>
              <a:rPr lang="en-US" sz="1100" dirty="0"/>
              <a:t>City and Guilds of London Institute. All rights reserved</a:t>
            </a:r>
            <a:r>
              <a:rPr lang="en-US" sz="900" dirty="0"/>
              <a:t>.</a:t>
            </a:r>
            <a:r>
              <a:rPr lang="en-US" sz="1100" dirty="0">
                <a:ea typeface="Arial" pitchFamily="-105" charset="0"/>
                <a:cs typeface="Arial" pitchFamily="-105" charset="0"/>
              </a:rPr>
              <a:t/>
            </a:r>
            <a:br>
              <a:rPr lang="en-US" sz="1100" dirty="0">
                <a:ea typeface="Arial" pitchFamily="-105" charset="0"/>
                <a:cs typeface="Arial" pitchFamily="-105" charset="0"/>
              </a:rPr>
            </a:br>
            <a:endParaRPr lang="en-US" sz="1100" dirty="0">
              <a:ea typeface="Arial" pitchFamily="-105" charset="0"/>
              <a:cs typeface="Arial" pitchFamily="-105" charset="0"/>
            </a:endParaRPr>
          </a:p>
          <a:p>
            <a:endParaRPr lang="en-US" sz="1200" dirty="0">
              <a:latin typeface="Times New Roman" pitchFamily="-105" charset="0"/>
            </a:endParaRPr>
          </a:p>
          <a:p>
            <a:endParaRPr lang="en-US" sz="1200" dirty="0">
              <a:latin typeface="Times New Roman" pitchFamily="-105" charset="0"/>
            </a:endParaRPr>
          </a:p>
        </p:txBody>
      </p:sp>
      <p:sp>
        <p:nvSpPr>
          <p:cNvPr id="12" name="Text Box 11"/>
          <p:cNvSpPr txBox="1">
            <a:spLocks noChangeArrowheads="1"/>
          </p:cNvSpPr>
          <p:nvPr userDrawn="1"/>
        </p:nvSpPr>
        <p:spPr bwMode="auto">
          <a:xfrm>
            <a:off x="7239000" y="6400800"/>
            <a:ext cx="1447800" cy="228600"/>
          </a:xfrm>
          <a:prstGeom prst="rect">
            <a:avLst/>
          </a:prstGeom>
          <a:noFill/>
          <a:ln w="9525">
            <a:noFill/>
            <a:miter lim="800000"/>
            <a:headEnd/>
            <a:tailEnd/>
          </a:ln>
        </p:spPr>
        <p:txBody>
          <a:bodyPr lIns="0" tIns="0" rIns="0" bIns="0">
            <a:prstTxWarp prst="textNoShape">
              <a:avLst/>
            </a:prstTxWarp>
          </a:bodyPr>
          <a:lstStyle/>
          <a:p>
            <a:pPr algn="r">
              <a:spcBef>
                <a:spcPts val="600"/>
              </a:spcBef>
            </a:pPr>
            <a:fld id="{6152C911-7D81-1845-9D20-613E63F035EB}" type="slidenum">
              <a:rPr lang="en-US" sz="1100">
                <a:ea typeface="Arial" pitchFamily="-105" charset="0"/>
                <a:cs typeface="Arial" pitchFamily="-105" charset="0"/>
              </a:rPr>
              <a:pPr algn="r">
                <a:spcBef>
                  <a:spcPts val="600"/>
                </a:spcBef>
              </a:pPr>
              <a:t>‹#›</a:t>
            </a:fld>
            <a:r>
              <a:rPr lang="en-US" sz="1100" dirty="0">
                <a:ea typeface="Arial" pitchFamily="-105" charset="0"/>
                <a:cs typeface="Arial" pitchFamily="-105" charset="0"/>
              </a:rPr>
              <a:t> of </a:t>
            </a:r>
            <a:r>
              <a:rPr lang="en-US" sz="1100" dirty="0" smtClean="0">
                <a:ea typeface="Arial" pitchFamily="-105" charset="0"/>
                <a:cs typeface="Arial" pitchFamily="-105" charset="0"/>
              </a:rPr>
              <a:t>10</a:t>
            </a:r>
            <a:endParaRPr lang="en-US" sz="1100" dirty="0">
              <a:ea typeface="Arial" pitchFamily="-105" charset="0"/>
              <a:cs typeface="Arial" pitchFamily="-105" charset="0"/>
            </a:endParaRPr>
          </a:p>
          <a:p>
            <a:r>
              <a:rPr lang="en-US" sz="1100" dirty="0">
                <a:ea typeface="Arial" pitchFamily="-105" charset="0"/>
                <a:cs typeface="Arial" pitchFamily="-105" charset="0"/>
              </a:rPr>
              <a:t/>
            </a:r>
            <a:br>
              <a:rPr lang="en-US" sz="1100" dirty="0">
                <a:ea typeface="Arial" pitchFamily="-105" charset="0"/>
                <a:cs typeface="Arial" pitchFamily="-105" charset="0"/>
              </a:rPr>
            </a:br>
            <a:endParaRPr lang="en-US" sz="1100" dirty="0">
              <a:ea typeface="Arial" pitchFamily="-105" charset="0"/>
              <a:cs typeface="Arial" pitchFamily="-105" charset="0"/>
            </a:endParaRPr>
          </a:p>
          <a:p>
            <a:r>
              <a:rPr lang="en-US" sz="1100" dirty="0">
                <a:ea typeface="Arial" pitchFamily="-105" charset="0"/>
                <a:cs typeface="Arial" pitchFamily="-105" charset="0"/>
              </a:rPr>
              <a:t/>
            </a:r>
            <a:br>
              <a:rPr lang="en-US" sz="1100" dirty="0">
                <a:ea typeface="Arial" pitchFamily="-105" charset="0"/>
                <a:cs typeface="Arial" pitchFamily="-105" charset="0"/>
              </a:rPr>
            </a:br>
            <a:endParaRPr lang="en-US" sz="1100" dirty="0">
              <a:ea typeface="Arial" pitchFamily="-105" charset="0"/>
              <a:cs typeface="Arial" pitchFamily="-105" charset="0"/>
            </a:endParaRPr>
          </a:p>
          <a:p>
            <a:endParaRPr lang="en-US" sz="1200" dirty="0">
              <a:latin typeface="Times New Roman" pitchFamily="-105" charset="0"/>
            </a:endParaRPr>
          </a:p>
          <a:p>
            <a:endParaRPr lang="en-US" sz="1200" dirty="0">
              <a:latin typeface="Times New Roman" pitchFamily="-105" charset="0"/>
            </a:endParaRPr>
          </a:p>
        </p:txBody>
      </p:sp>
      <p:sp>
        <p:nvSpPr>
          <p:cNvPr id="1035" name="Title Placeholder 10"/>
          <p:cNvSpPr>
            <a:spLocks noGrp="1"/>
          </p:cNvSpPr>
          <p:nvPr>
            <p:ph type="title"/>
          </p:nvPr>
        </p:nvSpPr>
        <p:spPr bwMode="auto">
          <a:xfrm>
            <a:off x="457200" y="838200"/>
            <a:ext cx="8218488" cy="3825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Click to edit Master title style</a:t>
            </a:r>
            <a:endParaRPr lang="en-US"/>
          </a:p>
        </p:txBody>
      </p:sp>
      <p:sp>
        <p:nvSpPr>
          <p:cNvPr id="1036" name="Text Placeholder 13"/>
          <p:cNvSpPr>
            <a:spLocks noGrp="1"/>
          </p:cNvSpPr>
          <p:nvPr>
            <p:ph type="body" idx="1"/>
          </p:nvPr>
        </p:nvSpPr>
        <p:spPr bwMode="auto">
          <a:xfrm>
            <a:off x="457200" y="1371600"/>
            <a:ext cx="8229600" cy="47561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a:p>
            <a:pPr lvl="4"/>
            <a:endParaRPr lang="en-GB" dirty="0"/>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372200" y="147734"/>
            <a:ext cx="2437200" cy="629944"/>
          </a:xfrm>
          <a:prstGeom prst="rect">
            <a:avLst/>
          </a:prstGeom>
        </p:spPr>
      </p:pic>
    </p:spTree>
  </p:cSld>
  <p:clrMap bg1="lt1" tx1="dk1" bg2="lt2" tx2="dk2" accent1="accent1" accent2="accent2" accent3="accent3" accent4="accent4" accent5="accent5" accent6="accent6" hlink="hlink" folHlink="folHlink"/>
  <p:sldLayoutIdLst>
    <p:sldLayoutId id="2147483652" r:id="rId1"/>
  </p:sldLayoutIdLst>
  <p:timing>
    <p:tnLst>
      <p:par>
        <p:cTn xmlns:p14="http://schemas.microsoft.com/office/powerpoint/2010/main" id="1" dur="indefinite" restart="never" nodeType="tmRoot"/>
      </p:par>
    </p:tnLst>
  </p:timing>
  <p:hf hdr="0"/>
  <p:txStyles>
    <p:titleStyle>
      <a:lvl1pPr algn="l" rtl="0" eaLnBrk="0" fontAlgn="base" hangingPunct="0">
        <a:spcBef>
          <a:spcPct val="0"/>
        </a:spcBef>
        <a:spcAft>
          <a:spcPct val="0"/>
        </a:spcAft>
        <a:defRPr sz="2400" b="1">
          <a:solidFill>
            <a:srgbClr val="E30613"/>
          </a:solidFill>
          <a:latin typeface="+mj-lt"/>
          <a:ea typeface="ＭＳ Ｐゴシック" charset="-128"/>
          <a:cs typeface="ＭＳ Ｐゴシック" charset="-128"/>
        </a:defRPr>
      </a:lvl1pPr>
      <a:lvl2pPr algn="l" rtl="0" eaLnBrk="0" fontAlgn="base" hangingPunct="0">
        <a:spcBef>
          <a:spcPct val="0"/>
        </a:spcBef>
        <a:spcAft>
          <a:spcPct val="0"/>
        </a:spcAft>
        <a:defRPr sz="2400" b="1">
          <a:solidFill>
            <a:srgbClr val="E30613"/>
          </a:solidFill>
          <a:latin typeface="Arial" charset="0"/>
          <a:ea typeface="ＭＳ Ｐゴシック" charset="-128"/>
          <a:cs typeface="ＭＳ Ｐゴシック" charset="-128"/>
        </a:defRPr>
      </a:lvl2pPr>
      <a:lvl3pPr algn="l" rtl="0" eaLnBrk="0" fontAlgn="base" hangingPunct="0">
        <a:spcBef>
          <a:spcPct val="0"/>
        </a:spcBef>
        <a:spcAft>
          <a:spcPct val="0"/>
        </a:spcAft>
        <a:defRPr sz="2400" b="1">
          <a:solidFill>
            <a:srgbClr val="E30613"/>
          </a:solidFill>
          <a:latin typeface="Arial" charset="0"/>
          <a:ea typeface="ＭＳ Ｐゴシック" charset="-128"/>
          <a:cs typeface="ＭＳ Ｐゴシック" charset="-128"/>
        </a:defRPr>
      </a:lvl3pPr>
      <a:lvl4pPr algn="l" rtl="0" eaLnBrk="0" fontAlgn="base" hangingPunct="0">
        <a:spcBef>
          <a:spcPct val="0"/>
        </a:spcBef>
        <a:spcAft>
          <a:spcPct val="0"/>
        </a:spcAft>
        <a:defRPr sz="2400" b="1">
          <a:solidFill>
            <a:srgbClr val="E30613"/>
          </a:solidFill>
          <a:latin typeface="Arial" charset="0"/>
          <a:ea typeface="ＭＳ Ｐゴシック" charset="-128"/>
          <a:cs typeface="ＭＳ Ｐゴシック" charset="-128"/>
        </a:defRPr>
      </a:lvl4pPr>
      <a:lvl5pPr algn="l" rtl="0" eaLnBrk="0" fontAlgn="base" hangingPunct="0">
        <a:spcBef>
          <a:spcPct val="0"/>
        </a:spcBef>
        <a:spcAft>
          <a:spcPct val="0"/>
        </a:spcAft>
        <a:defRPr sz="2400" b="1">
          <a:solidFill>
            <a:srgbClr val="E30613"/>
          </a:solidFill>
          <a:latin typeface="Arial" charset="0"/>
          <a:ea typeface="ＭＳ Ｐゴシック" charset="-128"/>
          <a:cs typeface="ＭＳ Ｐゴシック" charset="-128"/>
        </a:defRPr>
      </a:lvl5pPr>
      <a:lvl6pPr marL="457200" algn="ctr" rtl="0" fontAlgn="base">
        <a:spcBef>
          <a:spcPct val="0"/>
        </a:spcBef>
        <a:spcAft>
          <a:spcPct val="0"/>
        </a:spcAft>
        <a:defRPr sz="4400">
          <a:solidFill>
            <a:srgbClr val="CC0000"/>
          </a:solidFill>
          <a:latin typeface="Arial" charset="0"/>
        </a:defRPr>
      </a:lvl6pPr>
      <a:lvl7pPr marL="914400" algn="ctr" rtl="0" fontAlgn="base">
        <a:spcBef>
          <a:spcPct val="0"/>
        </a:spcBef>
        <a:spcAft>
          <a:spcPct val="0"/>
        </a:spcAft>
        <a:defRPr sz="4400">
          <a:solidFill>
            <a:srgbClr val="CC0000"/>
          </a:solidFill>
          <a:latin typeface="Arial" charset="0"/>
        </a:defRPr>
      </a:lvl7pPr>
      <a:lvl8pPr marL="1371600" algn="ctr" rtl="0" fontAlgn="base">
        <a:spcBef>
          <a:spcPct val="0"/>
        </a:spcBef>
        <a:spcAft>
          <a:spcPct val="0"/>
        </a:spcAft>
        <a:defRPr sz="4400">
          <a:solidFill>
            <a:srgbClr val="CC0000"/>
          </a:solidFill>
          <a:latin typeface="Arial" charset="0"/>
        </a:defRPr>
      </a:lvl8pPr>
      <a:lvl9pPr marL="1828800" algn="ctr" rtl="0" fontAlgn="base">
        <a:spcBef>
          <a:spcPct val="0"/>
        </a:spcBef>
        <a:spcAft>
          <a:spcPct val="0"/>
        </a:spcAft>
        <a:defRPr sz="4400">
          <a:solidFill>
            <a:srgbClr val="CC0000"/>
          </a:solidFill>
          <a:latin typeface="Arial" charset="0"/>
        </a:defRPr>
      </a:lvl9pPr>
    </p:titleStyle>
    <p:bodyStyle>
      <a:lvl1pPr marL="0" indent="0" algn="l" rtl="0" eaLnBrk="0" fontAlgn="base" hangingPunct="0">
        <a:lnSpc>
          <a:spcPts val="2400"/>
        </a:lnSpc>
        <a:spcBef>
          <a:spcPts val="1000"/>
        </a:spcBef>
        <a:spcAft>
          <a:spcPts val="1000"/>
        </a:spcAft>
        <a:defRPr lang="en-GB" sz="2000" dirty="0">
          <a:solidFill>
            <a:schemeClr val="tx1"/>
          </a:solidFill>
          <a:latin typeface="+mn-lt"/>
          <a:ea typeface="ＭＳ Ｐゴシック" charset="-128"/>
          <a:cs typeface="ＭＳ Ｐゴシック" charset="-128"/>
        </a:defRPr>
      </a:lvl1pPr>
      <a:lvl2pPr marL="215900" indent="-215900" algn="l" rtl="0" eaLnBrk="0" fontAlgn="base" hangingPunct="0">
        <a:lnSpc>
          <a:spcPts val="2400"/>
        </a:lnSpc>
        <a:spcBef>
          <a:spcPts val="500"/>
        </a:spcBef>
        <a:spcAft>
          <a:spcPts val="500"/>
        </a:spcAft>
        <a:buClr>
          <a:srgbClr val="E30613"/>
        </a:buClr>
        <a:buFont typeface="Arial" pitchFamily="-105" charset="0"/>
        <a:buChar char="•"/>
        <a:defRPr lang="en-GB" sz="2000" dirty="0">
          <a:solidFill>
            <a:schemeClr val="tx1"/>
          </a:solidFill>
          <a:latin typeface="+mn-lt"/>
          <a:ea typeface="ＭＳ Ｐゴシック" charset="-128"/>
          <a:cs typeface="+mn-cs"/>
        </a:defRPr>
      </a:lvl2pPr>
      <a:lvl3pPr marL="0" indent="0" algn="l" rtl="0" eaLnBrk="0" fontAlgn="base" hangingPunct="0">
        <a:lnSpc>
          <a:spcPts val="2000"/>
        </a:lnSpc>
        <a:spcBef>
          <a:spcPts val="500"/>
        </a:spcBef>
        <a:spcAft>
          <a:spcPts val="500"/>
        </a:spcAft>
        <a:buFont typeface="Lucida Grande" pitchFamily="-105" charset="0"/>
        <a:defRPr lang="en-GB" sz="1600" dirty="0">
          <a:solidFill>
            <a:schemeClr val="tx1"/>
          </a:solidFill>
          <a:latin typeface="+mn-lt"/>
          <a:ea typeface="ＭＳ Ｐゴシック" charset="-128"/>
          <a:cs typeface="+mn-cs"/>
        </a:defRPr>
      </a:lvl3pPr>
      <a:lvl4pPr marL="215900" indent="-215900" algn="l" rtl="0" eaLnBrk="0" fontAlgn="base" hangingPunct="0">
        <a:lnSpc>
          <a:spcPts val="2000"/>
        </a:lnSpc>
        <a:spcBef>
          <a:spcPts val="500"/>
        </a:spcBef>
        <a:spcAft>
          <a:spcPts val="500"/>
        </a:spcAft>
        <a:buClr>
          <a:srgbClr val="E30613"/>
        </a:buClr>
        <a:buFont typeface="Arial" pitchFamily="-105" charset="0"/>
        <a:buChar char="•"/>
        <a:defRPr lang="en-GB" sz="1600" dirty="0">
          <a:solidFill>
            <a:schemeClr val="tx1"/>
          </a:solidFill>
          <a:latin typeface="+mn-lt"/>
          <a:ea typeface="ＭＳ Ｐゴシック" charset="-128"/>
          <a:cs typeface="ＭＳ Ｐゴシック" charset="-128"/>
        </a:defRPr>
      </a:lvl4pPr>
      <a:lvl5pPr marL="431800" indent="-215900" algn="l" rtl="0" eaLnBrk="0" fontAlgn="base" hangingPunct="0">
        <a:lnSpc>
          <a:spcPts val="2000"/>
        </a:lnSpc>
        <a:spcBef>
          <a:spcPct val="0"/>
        </a:spcBef>
        <a:spcAft>
          <a:spcPts val="500"/>
        </a:spcAft>
        <a:buFont typeface="Arial" pitchFamily="-105" charset="0"/>
        <a:buChar char="–"/>
        <a:defRPr lang="en-US" sz="1600" dirty="0">
          <a:solidFill>
            <a:schemeClr val="tx1"/>
          </a:solidFill>
          <a:latin typeface="+mn-lt"/>
          <a:ea typeface="ＭＳ Ｐゴシック" charset="-128"/>
          <a:cs typeface="ＭＳ Ｐゴシック" charset="-128"/>
        </a:defRPr>
      </a:lvl5pPr>
      <a:lvl6pPr marL="457200" indent="-457200" algn="l" defTabSz="914400" rtl="0" fontAlgn="base">
        <a:spcBef>
          <a:spcPct val="20000"/>
        </a:spcBef>
        <a:spcAft>
          <a:spcPct val="0"/>
        </a:spcAft>
        <a:buChar char="»"/>
        <a:defRPr lang="en-GB" sz="1600" kern="0" baseline="0" dirty="0" smtClean="0">
          <a:solidFill>
            <a:schemeClr val="tx1"/>
          </a:solidFill>
          <a:latin typeface="+mn-lt"/>
          <a:ea typeface="ＭＳ Ｐゴシック" charset="-128"/>
          <a:cs typeface="ＭＳ Ｐゴシック" charset="-128"/>
        </a:defRPr>
      </a:lvl6pPr>
      <a:lvl7pPr marL="2971800" indent="-228600" algn="l" defTabSz="914400" rtl="0" fontAlgn="base">
        <a:spcBef>
          <a:spcPct val="20000"/>
        </a:spcBef>
        <a:spcAft>
          <a:spcPct val="0"/>
        </a:spcAft>
        <a:buClr>
          <a:srgbClr val="E30613"/>
        </a:buClr>
        <a:buChar char="»"/>
        <a:defRPr lang="en-GB" sz="1600" kern="0" baseline="0" dirty="0" smtClean="0">
          <a:solidFill>
            <a:schemeClr val="tx1"/>
          </a:solidFill>
          <a:latin typeface="+mn-lt"/>
          <a:ea typeface="ＭＳ Ｐゴシック" charset="-128"/>
          <a:cs typeface="ＭＳ Ｐゴシック" charset="-128"/>
        </a:defRPr>
      </a:lvl7pPr>
      <a:lvl8pPr marL="3429000" indent="-228600" algn="l" defTabSz="914400" rtl="0" fontAlgn="base">
        <a:spcBef>
          <a:spcPct val="20000"/>
        </a:spcBef>
        <a:spcAft>
          <a:spcPct val="0"/>
        </a:spcAft>
        <a:buChar char="»"/>
        <a:defRPr lang="en-GB" sz="1600" kern="0" dirty="0" smtClean="0">
          <a:solidFill>
            <a:schemeClr val="tx1"/>
          </a:solidFill>
          <a:latin typeface="+mn-lt"/>
          <a:ea typeface="ＭＳ Ｐゴシック" charset="-128"/>
          <a:cs typeface="ＭＳ Ｐゴシック" charset="-128"/>
        </a:defRPr>
      </a:lvl8pPr>
      <a:lvl9pPr marL="3886200" indent="-228600" algn="l" defTabSz="914400" rtl="0" fontAlgn="base">
        <a:spcBef>
          <a:spcPct val="20000"/>
        </a:spcBef>
        <a:spcAft>
          <a:spcPct val="0"/>
        </a:spcAft>
        <a:buChar char="»"/>
        <a:defRPr lang="en-GB" sz="1000" kern="0" baseline="0" dirty="0" smtClean="0">
          <a:solidFill>
            <a:schemeClr val="tx1"/>
          </a:solidFill>
          <a:latin typeface="+mn-lt"/>
          <a:ea typeface="ＭＳ Ｐゴシック" charset="-128"/>
          <a:cs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2.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4"/>
          <p:cNvSpPr>
            <a:spLocks noGrp="1" noChangeArrowheads="1"/>
          </p:cNvSpPr>
          <p:nvPr>
            <p:ph type="body" idx="4294967295"/>
          </p:nvPr>
        </p:nvSpPr>
        <p:spPr>
          <a:xfrm>
            <a:off x="457200" y="1371600"/>
            <a:ext cx="8229600" cy="4754563"/>
          </a:xfrm>
        </p:spPr>
        <p:txBody>
          <a:bodyPr/>
          <a:lstStyle/>
          <a:p>
            <a:pPr marL="0" indent="0" eaLnBrk="1" hangingPunct="1"/>
            <a:endParaRPr b="1" dirty="0">
              <a:ea typeface="ＭＳ Ｐゴシック" pitchFamily="-105" charset="-128"/>
              <a:cs typeface="ＭＳ Ｐゴシック" pitchFamily="-105" charset="-128"/>
            </a:endParaRPr>
          </a:p>
          <a:p>
            <a:pPr marL="0" indent="0" eaLnBrk="1" hangingPunct="1"/>
            <a:endParaRPr b="1" dirty="0">
              <a:ea typeface="ＭＳ Ｐゴシック" pitchFamily="-105" charset="-128"/>
              <a:cs typeface="ＭＳ Ｐゴシック" pitchFamily="-105" charset="-128"/>
            </a:endParaRPr>
          </a:p>
          <a:p>
            <a:pPr marL="0" indent="0" algn="ctr" eaLnBrk="1" hangingPunct="1"/>
            <a:r>
              <a:rPr sz="6600" dirty="0">
                <a:solidFill>
                  <a:schemeClr val="bg1"/>
                </a:solidFill>
                <a:ea typeface="ＭＳ Ｐゴシック" pitchFamily="-105" charset="-128"/>
                <a:cs typeface="ＭＳ Ｐゴシック" pitchFamily="-105" charset="-128"/>
              </a:rPr>
              <a:t>PowerPoint presentation</a:t>
            </a:r>
          </a:p>
        </p:txBody>
      </p:sp>
      <p:sp>
        <p:nvSpPr>
          <p:cNvPr id="2051" name="Text Box 10"/>
          <p:cNvSpPr txBox="1">
            <a:spLocks noChangeArrowheads="1"/>
          </p:cNvSpPr>
          <p:nvPr/>
        </p:nvSpPr>
        <p:spPr bwMode="white">
          <a:xfrm>
            <a:off x="504698" y="2057400"/>
            <a:ext cx="8077200" cy="1295400"/>
          </a:xfrm>
          <a:prstGeom prst="rect">
            <a:avLst/>
          </a:prstGeom>
          <a:solidFill>
            <a:srgbClr val="E30613"/>
          </a:solidFill>
          <a:ln w="9525">
            <a:noFill/>
            <a:miter lim="800000"/>
            <a:headEnd/>
            <a:tailEnd/>
          </a:ln>
        </p:spPr>
        <p:txBody>
          <a:bodyPr wrap="none">
            <a:prstTxWarp prst="textNoShape">
              <a:avLst/>
            </a:prstTxWarp>
          </a:bodyPr>
          <a:lstStyle/>
          <a:p>
            <a:r>
              <a:rPr lang="en-GB" sz="1800">
                <a:solidFill>
                  <a:srgbClr val="D81E05"/>
                </a:solidFill>
                <a:ea typeface="Arial" pitchFamily="-105" charset="0"/>
                <a:cs typeface="Arial" pitchFamily="-105" charset="0"/>
              </a:rPr>
              <a:t> </a:t>
            </a:r>
          </a:p>
        </p:txBody>
      </p:sp>
      <p:sp>
        <p:nvSpPr>
          <p:cNvPr id="2052" name="Text Box 10"/>
          <p:cNvSpPr txBox="1">
            <a:spLocks noChangeArrowheads="1"/>
          </p:cNvSpPr>
          <p:nvPr/>
        </p:nvSpPr>
        <p:spPr bwMode="white">
          <a:xfrm>
            <a:off x="533400" y="3352800"/>
            <a:ext cx="8077200" cy="228600"/>
          </a:xfrm>
          <a:prstGeom prst="rect">
            <a:avLst/>
          </a:prstGeom>
          <a:solidFill>
            <a:srgbClr val="D9D9D9"/>
          </a:solidFill>
          <a:ln w="9525">
            <a:noFill/>
            <a:miter lim="800000"/>
            <a:headEnd/>
            <a:tailEnd/>
          </a:ln>
        </p:spPr>
        <p:txBody>
          <a:bodyPr wrap="none">
            <a:prstTxWarp prst="textNoShape">
              <a:avLst/>
            </a:prstTxWarp>
          </a:bodyPr>
          <a:lstStyle/>
          <a:p>
            <a:r>
              <a:rPr lang="en-GB" sz="1800">
                <a:solidFill>
                  <a:srgbClr val="D81E05"/>
                </a:solidFill>
                <a:ea typeface="Arial" pitchFamily="-105" charset="0"/>
                <a:cs typeface="Arial" pitchFamily="-105" charset="0"/>
              </a:rPr>
              <a:t> </a:t>
            </a:r>
          </a:p>
        </p:txBody>
      </p:sp>
      <p:sp>
        <p:nvSpPr>
          <p:cNvPr id="2053" name="Rectangle 15"/>
          <p:cNvSpPr>
            <a:spLocks noGrp="1" noChangeArrowheads="1"/>
          </p:cNvSpPr>
          <p:nvPr>
            <p:ph type="title"/>
          </p:nvPr>
        </p:nvSpPr>
        <p:spPr>
          <a:xfrm>
            <a:off x="762000" y="3581400"/>
            <a:ext cx="7848600" cy="2514600"/>
          </a:xfrm>
        </p:spPr>
        <p:txBody>
          <a:bodyPr anchor="t"/>
          <a:lstStyle/>
          <a:p>
            <a:pPr eaLnBrk="1" hangingPunct="1"/>
            <a:r>
              <a:rPr lang="en-US" dirty="0"/>
              <a:t>Understand how to deliver effective customer service </a:t>
            </a:r>
            <a:endParaRPr lang="en-GB" dirty="0">
              <a:ea typeface="ＭＳ Ｐゴシック" pitchFamily="-105" charset="-128"/>
              <a:cs typeface="ＭＳ Ｐゴシック" pitchFamily="-105" charset="-128"/>
            </a:endParaRPr>
          </a:p>
        </p:txBody>
      </p:sp>
      <p:sp>
        <p:nvSpPr>
          <p:cNvPr id="2054" name="TextBox 9"/>
          <p:cNvSpPr txBox="1">
            <a:spLocks noChangeArrowheads="1"/>
          </p:cNvSpPr>
          <p:nvPr/>
        </p:nvSpPr>
        <p:spPr bwMode="auto">
          <a:xfrm>
            <a:off x="762000" y="2209800"/>
            <a:ext cx="7696200" cy="461963"/>
          </a:xfrm>
          <a:prstGeom prst="rect">
            <a:avLst/>
          </a:prstGeom>
          <a:noFill/>
          <a:ln w="9525">
            <a:noFill/>
            <a:miter lim="800000"/>
            <a:headEnd/>
            <a:tailEnd/>
          </a:ln>
        </p:spPr>
        <p:txBody>
          <a:bodyPr>
            <a:prstTxWarp prst="textNoShape">
              <a:avLst/>
            </a:prstTxWarp>
            <a:spAutoFit/>
          </a:bodyPr>
          <a:lstStyle/>
          <a:p>
            <a:r>
              <a:rPr lang="en-GB" sz="2400" b="1" dirty="0" smtClean="0">
                <a:solidFill>
                  <a:srgbClr val="FFFFFF"/>
                </a:solidFill>
              </a:rPr>
              <a:t>Unit 203: Principles of customer service.</a:t>
            </a:r>
            <a:endParaRPr lang="en-US" sz="2400" dirty="0">
              <a:solidFill>
                <a:schemeClr val="bg1"/>
              </a:solidFill>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body" idx="4294967295"/>
          </p:nvPr>
        </p:nvSpPr>
        <p:spPr>
          <a:xfrm>
            <a:off x="457200" y="1371600"/>
            <a:ext cx="8229600" cy="4754563"/>
          </a:xfrm>
        </p:spPr>
        <p:txBody>
          <a:bodyPr/>
          <a:lstStyle/>
          <a:p>
            <a:pPr marL="0" indent="0" algn="ctr" eaLnBrk="1" hangingPunct="1">
              <a:lnSpc>
                <a:spcPct val="100000"/>
              </a:lnSpc>
            </a:pPr>
            <a:r>
              <a:rPr sz="6000" dirty="0" smtClean="0">
                <a:solidFill>
                  <a:srgbClr val="E30613"/>
                </a:solidFill>
                <a:ea typeface="ＭＳ Ｐゴシック" pitchFamily="-105" charset="-128"/>
                <a:cs typeface="ＭＳ Ｐゴシック" pitchFamily="-105" charset="-128"/>
              </a:rPr>
              <a:t> </a:t>
            </a:r>
            <a:endParaRPr sz="6000" dirty="0">
              <a:solidFill>
                <a:srgbClr val="E30613"/>
              </a:solidFill>
              <a:ea typeface="ＭＳ Ｐゴシック" pitchFamily="-105" charset="-128"/>
              <a:cs typeface="ＭＳ Ｐゴシック" pitchFamily="-105" charset="-128"/>
            </a:endParaRPr>
          </a:p>
          <a:p>
            <a:pPr marL="0" indent="0" algn="ctr" eaLnBrk="1" hangingPunct="1">
              <a:lnSpc>
                <a:spcPct val="100000"/>
              </a:lnSpc>
            </a:pPr>
            <a:r>
              <a:rPr sz="6000" dirty="0">
                <a:solidFill>
                  <a:srgbClr val="E30613"/>
                </a:solidFill>
                <a:ea typeface="ＭＳ Ｐゴシック" pitchFamily="-105" charset="-128"/>
                <a:cs typeface="ＭＳ Ｐゴシック" pitchFamily="-105" charset="-128"/>
              </a:rPr>
              <a:t>Any questions?</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408214" y="838200"/>
            <a:ext cx="8218488" cy="790600"/>
          </a:xfrm>
        </p:spPr>
        <p:txBody>
          <a:bodyPr/>
          <a:lstStyle/>
          <a:p>
            <a:r>
              <a:rPr lang="en-US" dirty="0"/>
              <a:t>T</a:t>
            </a:r>
            <a:r>
              <a:rPr lang="en-US" dirty="0" smtClean="0"/>
              <a:t>he </a:t>
            </a:r>
            <a:r>
              <a:rPr lang="en-US" dirty="0"/>
              <a:t>difference between customers’ wants, needs and their expectations </a:t>
            </a:r>
          </a:p>
        </p:txBody>
      </p:sp>
      <p:sp>
        <p:nvSpPr>
          <p:cNvPr id="3075" name="Content Placeholder 2"/>
          <p:cNvSpPr>
            <a:spLocks noGrp="1"/>
          </p:cNvSpPr>
          <p:nvPr>
            <p:ph sz="quarter" idx="10"/>
          </p:nvPr>
        </p:nvSpPr>
        <p:spPr>
          <a:xfrm>
            <a:off x="408214" y="1628800"/>
            <a:ext cx="8229600" cy="4282926"/>
          </a:xfrm>
        </p:spPr>
        <p:txBody>
          <a:bodyPr/>
          <a:lstStyle/>
          <a:p>
            <a:pPr marL="0" indent="0">
              <a:lnSpc>
                <a:spcPts val="1200"/>
              </a:lnSpc>
              <a:spcBef>
                <a:spcPts val="0"/>
              </a:spcBef>
              <a:spcAft>
                <a:spcPts val="0"/>
              </a:spcAft>
            </a:pPr>
            <a:r>
              <a:rPr lang="en-US" sz="2400" dirty="0" smtClean="0">
                <a:ea typeface="ＭＳ Ｐゴシック" pitchFamily="-105" charset="-128"/>
                <a:cs typeface="ＭＳ Ｐゴシック" pitchFamily="-105" charset="-128"/>
              </a:rPr>
              <a:t> </a:t>
            </a:r>
          </a:p>
          <a:p>
            <a:pPr marL="0" indent="0">
              <a:lnSpc>
                <a:spcPts val="1200"/>
              </a:lnSpc>
              <a:spcBef>
                <a:spcPts val="0"/>
              </a:spcBef>
              <a:spcAft>
                <a:spcPts val="0"/>
              </a:spcAft>
            </a:pPr>
            <a:endParaRPr lang="en-US" sz="2400" dirty="0">
              <a:ea typeface="ＭＳ Ｐゴシック" pitchFamily="-105" charset="-128"/>
              <a:cs typeface="ＭＳ Ｐゴシック" pitchFamily="-105" charset="-128"/>
            </a:endParaRPr>
          </a:p>
          <a:p>
            <a:r>
              <a:rPr lang="en-US" dirty="0" smtClean="0"/>
              <a:t>The </a:t>
            </a:r>
            <a:r>
              <a:rPr lang="en-US" dirty="0"/>
              <a:t>difference between what the customer </a:t>
            </a:r>
            <a:r>
              <a:rPr lang="en-US" b="1" dirty="0"/>
              <a:t>wants</a:t>
            </a:r>
            <a:r>
              <a:rPr lang="en-US" dirty="0"/>
              <a:t> and </a:t>
            </a:r>
            <a:r>
              <a:rPr lang="en-US" b="1" dirty="0"/>
              <a:t>needs</a:t>
            </a:r>
            <a:r>
              <a:rPr lang="en-US" dirty="0"/>
              <a:t> is that a customer may say they want something but it may not be what they require to satisfy the need and solve the reason for the purchase eg they may want a small car for easy parking but what they actually need is a family car able to take their children and dog</a:t>
            </a:r>
            <a:r>
              <a:rPr lang="en-US" dirty="0" smtClean="0"/>
              <a:t>.</a:t>
            </a:r>
            <a:endParaRPr lang="en-US" dirty="0"/>
          </a:p>
          <a:p>
            <a:r>
              <a:rPr lang="en-US" dirty="0"/>
              <a:t>Also how the customer wants to be treated may not be how they </a:t>
            </a:r>
            <a:r>
              <a:rPr lang="en-US" b="1" dirty="0"/>
              <a:t>expect </a:t>
            </a:r>
            <a:r>
              <a:rPr lang="en-US" dirty="0"/>
              <a:t>to be treated eg if they visit a certain organisation they may expect to be treated in a certain way but it may not be the way they want to be treated.</a:t>
            </a:r>
          </a:p>
          <a:p>
            <a:pPr marL="0" indent="0">
              <a:lnSpc>
                <a:spcPts val="1200"/>
              </a:lnSpc>
              <a:spcBef>
                <a:spcPts val="0"/>
              </a:spcBef>
              <a:spcAft>
                <a:spcPts val="0"/>
              </a:spcAft>
            </a:pPr>
            <a:endParaRPr lang="en-US" dirty="0" smtClean="0">
              <a:ea typeface="ＭＳ Ｐゴシック" pitchFamily="-105" charset="-128"/>
              <a:cs typeface="ＭＳ Ｐゴシック" pitchFamily="-105" charset="-128"/>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The </a:t>
            </a:r>
            <a:r>
              <a:rPr lang="en-US" dirty="0"/>
              <a:t>difference between customers’ wants, needs and their expectations </a:t>
            </a:r>
          </a:p>
        </p:txBody>
      </p:sp>
      <p:sp>
        <p:nvSpPr>
          <p:cNvPr id="3" name="Content Placeholder 2"/>
          <p:cNvSpPr>
            <a:spLocks noGrp="1"/>
          </p:cNvSpPr>
          <p:nvPr>
            <p:ph sz="quarter" idx="10"/>
          </p:nvPr>
        </p:nvSpPr>
        <p:spPr>
          <a:xfrm>
            <a:off x="457200" y="1700808"/>
            <a:ext cx="8229600" cy="4755600"/>
          </a:xfrm>
        </p:spPr>
        <p:txBody>
          <a:bodyPr/>
          <a:lstStyle/>
          <a:p>
            <a:endParaRPr lang="en-US" b="1" dirty="0" smtClean="0"/>
          </a:p>
          <a:p>
            <a:r>
              <a:rPr lang="en-US" b="1" dirty="0" smtClean="0"/>
              <a:t>Wants</a:t>
            </a:r>
            <a:r>
              <a:rPr lang="en-US" dirty="0" smtClean="0"/>
              <a:t> </a:t>
            </a:r>
            <a:r>
              <a:rPr lang="en-US" dirty="0"/>
              <a:t>are the way the customer wants to be treated or what they think they want in a product.</a:t>
            </a:r>
          </a:p>
          <a:p>
            <a:r>
              <a:rPr lang="en-US" b="1" dirty="0"/>
              <a:t>Needs </a:t>
            </a:r>
            <a:r>
              <a:rPr lang="en-US" dirty="0"/>
              <a:t>are what the customer needs to solve a problem or meet particular requirements.</a:t>
            </a:r>
          </a:p>
          <a:p>
            <a:r>
              <a:rPr lang="en-US" b="1" dirty="0"/>
              <a:t>Expectations</a:t>
            </a:r>
            <a:r>
              <a:rPr lang="en-US" dirty="0"/>
              <a:t> are what the customer feels will </a:t>
            </a:r>
            <a:r>
              <a:rPr lang="en-US" dirty="0" smtClean="0"/>
              <a:t>happen – </a:t>
            </a:r>
            <a:r>
              <a:rPr lang="en-US" dirty="0"/>
              <a:t>what they expect. It may not necessarily be the way they want to be treated.</a:t>
            </a:r>
            <a:endParaRPr lang="en-US" dirty="0" smtClean="0"/>
          </a:p>
          <a:p>
            <a:endParaRPr lang="en-US" dirty="0"/>
          </a:p>
          <a:p>
            <a:endParaRPr lang="en-US" dirty="0"/>
          </a:p>
        </p:txBody>
      </p:sp>
    </p:spTree>
    <p:extLst>
      <p:ext uri="{BB962C8B-B14F-4D97-AF65-F5344CB8AC3E}">
        <p14:creationId xmlns:p14="http://schemas.microsoft.com/office/powerpoint/2010/main" val="1224538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18488" cy="533400"/>
          </a:xfrm>
        </p:spPr>
        <p:txBody>
          <a:bodyPr/>
          <a:lstStyle/>
          <a:p>
            <a:r>
              <a:rPr lang="en-US" dirty="0" smtClean="0"/>
              <a:t/>
            </a:r>
            <a:br>
              <a:rPr lang="en-US" dirty="0" smtClean="0"/>
            </a:br>
            <a:r>
              <a:rPr lang="en-US" dirty="0"/>
              <a:t>H</a:t>
            </a:r>
            <a:r>
              <a:rPr lang="en-US" dirty="0" smtClean="0"/>
              <a:t>ow </a:t>
            </a:r>
            <a:r>
              <a:rPr lang="en-US" dirty="0"/>
              <a:t>to identify customers’ needs and expectations </a:t>
            </a:r>
            <a:r>
              <a:rPr lang="en-US" dirty="0" smtClean="0"/>
              <a:t/>
            </a:r>
            <a:br>
              <a:rPr lang="en-US" dirty="0" smtClean="0"/>
            </a:br>
            <a:endParaRPr lang="en-US" dirty="0"/>
          </a:p>
        </p:txBody>
      </p:sp>
      <p:sp>
        <p:nvSpPr>
          <p:cNvPr id="3" name="Content Placeholder 2"/>
          <p:cNvSpPr>
            <a:spLocks noGrp="1"/>
          </p:cNvSpPr>
          <p:nvPr>
            <p:ph sz="quarter" idx="10"/>
          </p:nvPr>
        </p:nvSpPr>
        <p:spPr/>
        <p:txBody>
          <a:bodyPr/>
          <a:lstStyle/>
          <a:p>
            <a:r>
              <a:rPr lang="en-US" b="1" dirty="0" smtClean="0"/>
              <a:t>Customer </a:t>
            </a:r>
            <a:r>
              <a:rPr lang="en-US" b="1" dirty="0"/>
              <a:t>needs</a:t>
            </a:r>
            <a:r>
              <a:rPr lang="en-US" dirty="0"/>
              <a:t> are identified by asking questions – open and probing questions to establish needs and then closed questions to confirm understanding. Meeting needs is about listening to customers carefully and checking understanding, establishing why the customer wants what they say they want and ensuring what they want is what they need.</a:t>
            </a:r>
          </a:p>
          <a:p>
            <a:r>
              <a:rPr lang="en-US" b="1" dirty="0"/>
              <a:t>Expectations</a:t>
            </a:r>
            <a:r>
              <a:rPr lang="en-US" dirty="0"/>
              <a:t> are what a customer feels they should get. Customer expectations are what they expect based on previous experience, word of mouth, advertising. They will have expectations that they will find acceptable (ie sufficient) and others they will desire. Organisations will be setting expectations by </a:t>
            </a:r>
            <a:r>
              <a:rPr lang="en-US" dirty="0" smtClean="0"/>
              <a:t>what </a:t>
            </a:r>
            <a:r>
              <a:rPr lang="en-US" dirty="0"/>
              <a:t>they put in the service level. </a:t>
            </a:r>
          </a:p>
        </p:txBody>
      </p:sp>
    </p:spTree>
    <p:extLst>
      <p:ext uri="{BB962C8B-B14F-4D97-AF65-F5344CB8AC3E}">
        <p14:creationId xmlns:p14="http://schemas.microsoft.com/office/powerpoint/2010/main" val="23586295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a:t>T</a:t>
            </a:r>
            <a:r>
              <a:rPr lang="en-US" dirty="0" smtClean="0"/>
              <a:t>he </a:t>
            </a:r>
            <a:r>
              <a:rPr lang="en-US" dirty="0"/>
              <a:t>importance of managing customers’ expectations </a:t>
            </a:r>
            <a:r>
              <a:rPr lang="en-US" dirty="0" smtClean="0"/>
              <a:t/>
            </a:r>
            <a:br>
              <a:rPr lang="en-US" dirty="0" smtClean="0"/>
            </a:br>
            <a:endParaRPr lang="en-US" dirty="0"/>
          </a:p>
        </p:txBody>
      </p:sp>
      <p:sp>
        <p:nvSpPr>
          <p:cNvPr id="3" name="Content Placeholder 2"/>
          <p:cNvSpPr>
            <a:spLocks noGrp="1"/>
          </p:cNvSpPr>
          <p:nvPr>
            <p:ph sz="quarter" idx="10"/>
          </p:nvPr>
        </p:nvSpPr>
        <p:spPr/>
        <p:txBody>
          <a:bodyPr/>
          <a:lstStyle/>
          <a:p>
            <a:endParaRPr lang="en-US" dirty="0" smtClean="0"/>
          </a:p>
          <a:p>
            <a:r>
              <a:rPr lang="en-US" dirty="0"/>
              <a:t>It is important to manage customer expectations by first of all </a:t>
            </a:r>
            <a:r>
              <a:rPr lang="en-US" dirty="0" err="1" smtClean="0"/>
              <a:t>recognising</a:t>
            </a:r>
            <a:r>
              <a:rPr lang="en-US" dirty="0" smtClean="0"/>
              <a:t> </a:t>
            </a:r>
            <a:r>
              <a:rPr lang="en-US" dirty="0"/>
              <a:t>the organisation’s customers, then establishing what the needs and expectations are and working on ensuring they are met. </a:t>
            </a:r>
          </a:p>
          <a:p>
            <a:r>
              <a:rPr lang="en-US" dirty="0"/>
              <a:t>It is important to ensure the customers’ needs and expectations are known to attract customers and then that they are met to retain the customers in the identified market. By managing expectations the products and services supplied will meet customer needs and in turn customer satisfaction can be achieved. Repeat business is important and can be profitable and repeat business can be achieved by meeting customer expectations.</a:t>
            </a:r>
            <a:endParaRPr lang="en-US" dirty="0" smtClean="0"/>
          </a:p>
        </p:txBody>
      </p:sp>
    </p:spTree>
    <p:extLst>
      <p:ext uri="{BB962C8B-B14F-4D97-AF65-F5344CB8AC3E}">
        <p14:creationId xmlns:p14="http://schemas.microsoft.com/office/powerpoint/2010/main" val="30689543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919843"/>
            <a:ext cx="8218488" cy="382588"/>
          </a:xfrm>
        </p:spPr>
        <p:txBody>
          <a:bodyPr/>
          <a:lstStyle/>
          <a:p>
            <a:r>
              <a:rPr lang="en-US" dirty="0"/>
              <a:t>H</a:t>
            </a:r>
            <a:r>
              <a:rPr lang="en-US" dirty="0" smtClean="0"/>
              <a:t>ow </a:t>
            </a:r>
            <a:r>
              <a:rPr lang="en-US" dirty="0"/>
              <a:t>to behave in a way that meets customers’ expectations </a:t>
            </a:r>
          </a:p>
        </p:txBody>
      </p:sp>
      <p:sp>
        <p:nvSpPr>
          <p:cNvPr id="5123" name="Content Placeholder 2"/>
          <p:cNvSpPr>
            <a:spLocks noGrp="1"/>
          </p:cNvSpPr>
          <p:nvPr>
            <p:ph sz="quarter" idx="10"/>
          </p:nvPr>
        </p:nvSpPr>
        <p:spPr>
          <a:xfrm>
            <a:off x="457200" y="1772816"/>
            <a:ext cx="4618856" cy="4210918"/>
          </a:xfrm>
        </p:spPr>
        <p:txBody>
          <a:bodyPr/>
          <a:lstStyle/>
          <a:p>
            <a:r>
              <a:rPr lang="en-US" dirty="0" smtClean="0"/>
              <a:t>Customer </a:t>
            </a:r>
            <a:r>
              <a:rPr lang="en-US" dirty="0"/>
              <a:t>expectation varies according to the </a:t>
            </a:r>
            <a:r>
              <a:rPr lang="en-US" dirty="0" smtClean="0"/>
              <a:t>organisation </a:t>
            </a:r>
            <a:r>
              <a:rPr lang="en-US" dirty="0"/>
              <a:t>they are dealing </a:t>
            </a:r>
            <a:r>
              <a:rPr lang="en-US" dirty="0" smtClean="0"/>
              <a:t>with, </a:t>
            </a:r>
            <a:r>
              <a:rPr lang="en-US" dirty="0"/>
              <a:t>eg if their expectation is </a:t>
            </a:r>
            <a:r>
              <a:rPr lang="en-US" dirty="0" smtClean="0"/>
              <a:t>basic, </a:t>
            </a:r>
            <a:r>
              <a:rPr lang="en-US" dirty="0"/>
              <a:t>they will be happy with accuracy and service that is sufficient. They will not in this case expect a rapport to be established. As they expect more the behaviours they will expect to see will be more advanced with an attempt to establish rapport rising to a partnership and behavior that treats the customer as king. </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20072" y="2564904"/>
            <a:ext cx="3341689" cy="2232248"/>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
            </a:r>
            <a:br>
              <a:rPr lang="en-US" dirty="0" smtClean="0"/>
            </a:br>
            <a:r>
              <a:rPr lang="en-US" dirty="0" smtClean="0"/>
              <a:t>Techniques </a:t>
            </a:r>
            <a:r>
              <a:rPr lang="en-US" dirty="0"/>
              <a:t>that can be used to put customers at ease and gain their trust </a:t>
            </a:r>
            <a:br>
              <a:rPr lang="en-US" dirty="0"/>
            </a:br>
            <a:endParaRPr lang="en-US" dirty="0"/>
          </a:p>
        </p:txBody>
      </p:sp>
      <p:sp>
        <p:nvSpPr>
          <p:cNvPr id="3" name="Content Placeholder 2"/>
          <p:cNvSpPr>
            <a:spLocks noGrp="1"/>
          </p:cNvSpPr>
          <p:nvPr>
            <p:ph sz="quarter" idx="10"/>
          </p:nvPr>
        </p:nvSpPr>
        <p:spPr>
          <a:xfrm>
            <a:off x="457200" y="1772816"/>
            <a:ext cx="8229600" cy="4354384"/>
          </a:xfrm>
        </p:spPr>
        <p:txBody>
          <a:bodyPr/>
          <a:lstStyle/>
          <a:p>
            <a:r>
              <a:rPr lang="en-US" dirty="0" smtClean="0"/>
              <a:t>The </a:t>
            </a:r>
            <a:r>
              <a:rPr lang="en-US" dirty="0"/>
              <a:t>techniques that can be used to </a:t>
            </a:r>
            <a:r>
              <a:rPr lang="en-US" b="1" dirty="0"/>
              <a:t>put customers at ease</a:t>
            </a:r>
            <a:r>
              <a:rPr lang="en-US" dirty="0"/>
              <a:t> are:</a:t>
            </a:r>
          </a:p>
          <a:p>
            <a:pPr marL="342900" lvl="0" indent="-342900">
              <a:buClr>
                <a:srgbClr val="CC0000"/>
              </a:buClr>
              <a:buFont typeface="Arial" panose="020B0604020202020204" pitchFamily="34" charset="0"/>
              <a:buChar char="•"/>
            </a:pPr>
            <a:r>
              <a:rPr lang="en-US" dirty="0"/>
              <a:t>actively listen to them and show interest</a:t>
            </a:r>
          </a:p>
          <a:p>
            <a:pPr marL="342900" lvl="0" indent="-342900">
              <a:buClr>
                <a:srgbClr val="CC0000"/>
              </a:buClr>
              <a:buFont typeface="Arial" panose="020B0604020202020204" pitchFamily="34" charset="0"/>
              <a:buChar char="•"/>
            </a:pPr>
            <a:r>
              <a:rPr lang="en-US" dirty="0"/>
              <a:t>be patient</a:t>
            </a:r>
          </a:p>
          <a:p>
            <a:pPr marL="342900" lvl="0" indent="-342900">
              <a:buClr>
                <a:srgbClr val="CC0000"/>
              </a:buClr>
              <a:buFont typeface="Arial" panose="020B0604020202020204" pitchFamily="34" charset="0"/>
              <a:buChar char="•"/>
            </a:pPr>
            <a:r>
              <a:rPr lang="en-US" dirty="0"/>
              <a:t>check understanding</a:t>
            </a:r>
          </a:p>
          <a:p>
            <a:pPr marL="342900" lvl="0" indent="-342900">
              <a:buClr>
                <a:srgbClr val="CC0000"/>
              </a:buClr>
              <a:buFont typeface="Arial" panose="020B0604020202020204" pitchFamily="34" charset="0"/>
              <a:buChar char="•"/>
            </a:pPr>
            <a:r>
              <a:rPr lang="en-US" dirty="0"/>
              <a:t>understand their situation when they are complaining</a:t>
            </a:r>
          </a:p>
          <a:p>
            <a:pPr marL="342900" lvl="0" indent="-342900">
              <a:buClr>
                <a:srgbClr val="CC0000"/>
              </a:buClr>
              <a:buFont typeface="Arial" panose="020B0604020202020204" pitchFamily="34" charset="0"/>
              <a:buChar char="•"/>
            </a:pPr>
            <a:r>
              <a:rPr lang="en-US" dirty="0"/>
              <a:t>remain calm and in control when customers are not</a:t>
            </a:r>
          </a:p>
          <a:p>
            <a:pPr marL="342900" lvl="0" indent="-342900">
              <a:buClr>
                <a:srgbClr val="CC0000"/>
              </a:buClr>
              <a:buFont typeface="Arial" panose="020B0604020202020204" pitchFamily="34" charset="0"/>
              <a:buChar char="•"/>
            </a:pPr>
            <a:r>
              <a:rPr lang="en-US" dirty="0"/>
              <a:t>show respect</a:t>
            </a:r>
          </a:p>
          <a:p>
            <a:pPr marL="342900" lvl="0" indent="-342900">
              <a:buClr>
                <a:srgbClr val="CC0000"/>
              </a:buClr>
              <a:buFont typeface="Arial" panose="020B0604020202020204" pitchFamily="34" charset="0"/>
              <a:buChar char="•"/>
            </a:pPr>
            <a:r>
              <a:rPr lang="en-US" dirty="0"/>
              <a:t>allow </a:t>
            </a:r>
            <a:r>
              <a:rPr lang="en-US" dirty="0" smtClean="0"/>
              <a:t>questioning.</a:t>
            </a:r>
            <a:endParaRPr lang="en-US" dirty="0"/>
          </a:p>
          <a:p>
            <a:endParaRPr lang="en-US" dirty="0"/>
          </a:p>
        </p:txBody>
      </p:sp>
    </p:spTree>
    <p:extLst>
      <p:ext uri="{BB962C8B-B14F-4D97-AF65-F5344CB8AC3E}">
        <p14:creationId xmlns:p14="http://schemas.microsoft.com/office/powerpoint/2010/main" val="10207119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4704"/>
            <a:ext cx="8218488" cy="1080120"/>
          </a:xfrm>
        </p:spPr>
        <p:txBody>
          <a:bodyPr/>
          <a:lstStyle/>
          <a:p>
            <a:r>
              <a:rPr lang="en-US" dirty="0"/>
              <a:t>Techniques that can be used to put customers at ease and gain their trust</a:t>
            </a:r>
          </a:p>
        </p:txBody>
      </p:sp>
      <p:sp>
        <p:nvSpPr>
          <p:cNvPr id="3" name="Content Placeholder 2"/>
          <p:cNvSpPr>
            <a:spLocks noGrp="1"/>
          </p:cNvSpPr>
          <p:nvPr>
            <p:ph sz="quarter" idx="10"/>
          </p:nvPr>
        </p:nvSpPr>
        <p:spPr>
          <a:xfrm>
            <a:off x="457200" y="1844824"/>
            <a:ext cx="8229600" cy="4282376"/>
          </a:xfrm>
        </p:spPr>
        <p:txBody>
          <a:bodyPr/>
          <a:lstStyle/>
          <a:p>
            <a:r>
              <a:rPr lang="en-US" dirty="0" smtClean="0"/>
              <a:t>The </a:t>
            </a:r>
            <a:r>
              <a:rPr lang="en-US" dirty="0"/>
              <a:t>techniques to use </a:t>
            </a:r>
            <a:r>
              <a:rPr lang="en-US" b="1" dirty="0"/>
              <a:t>to gain trust</a:t>
            </a:r>
            <a:r>
              <a:rPr lang="en-US" dirty="0"/>
              <a:t> are:</a:t>
            </a:r>
          </a:p>
          <a:p>
            <a:pPr marL="342900" lvl="0" indent="-342900">
              <a:buClr>
                <a:srgbClr val="CC0000"/>
              </a:buClr>
              <a:buFont typeface="Arial" panose="020B0604020202020204" pitchFamily="34" charset="0"/>
              <a:buChar char="•"/>
            </a:pPr>
            <a:r>
              <a:rPr lang="en-US" dirty="0"/>
              <a:t>show interest</a:t>
            </a:r>
          </a:p>
          <a:p>
            <a:pPr marL="342900" lvl="0" indent="-342900">
              <a:buClr>
                <a:srgbClr val="CC0000"/>
              </a:buClr>
              <a:buFont typeface="Arial" panose="020B0604020202020204" pitchFamily="34" charset="0"/>
              <a:buChar char="•"/>
            </a:pPr>
            <a:r>
              <a:rPr lang="en-US" dirty="0"/>
              <a:t>make use of body language eg maintain eye contact</a:t>
            </a:r>
          </a:p>
          <a:p>
            <a:pPr marL="342900" lvl="0" indent="-342900">
              <a:buClr>
                <a:srgbClr val="CC0000"/>
              </a:buClr>
              <a:buFont typeface="Arial" panose="020B0604020202020204" pitchFamily="34" charset="0"/>
              <a:buChar char="•"/>
            </a:pPr>
            <a:r>
              <a:rPr lang="en-US" dirty="0"/>
              <a:t>be consistent </a:t>
            </a:r>
          </a:p>
          <a:p>
            <a:pPr marL="342900" lvl="0" indent="-342900">
              <a:buClr>
                <a:srgbClr val="CC0000"/>
              </a:buClr>
              <a:buFont typeface="Arial" panose="020B0604020202020204" pitchFamily="34" charset="0"/>
              <a:buChar char="•"/>
            </a:pPr>
            <a:r>
              <a:rPr lang="en-US" dirty="0"/>
              <a:t>keep promises eg call when you say you will</a:t>
            </a:r>
          </a:p>
          <a:p>
            <a:pPr marL="342900" indent="-342900">
              <a:buClr>
                <a:srgbClr val="CC0000"/>
              </a:buClr>
              <a:buFont typeface="Arial" panose="020B0604020202020204" pitchFamily="34" charset="0"/>
              <a:buChar char="•"/>
            </a:pPr>
            <a:r>
              <a:rPr lang="en-US" dirty="0"/>
              <a:t>admit when you don’t know the </a:t>
            </a:r>
            <a:r>
              <a:rPr lang="en-US" dirty="0" smtClean="0"/>
              <a:t>answer.</a:t>
            </a:r>
            <a:endParaRPr lang="en-US" dirty="0" smtClean="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a:xfrm>
            <a:off x="457200" y="1628800"/>
            <a:ext cx="8229600" cy="4498400"/>
          </a:xfrm>
        </p:spPr>
        <p:txBody>
          <a:bodyPr/>
          <a:lstStyle/>
          <a:p>
            <a:pPr>
              <a:spcBef>
                <a:spcPts val="0"/>
              </a:spcBef>
              <a:spcAft>
                <a:spcPts val="0"/>
              </a:spcAft>
            </a:pPr>
            <a:endParaRPr lang="en-US" dirty="0"/>
          </a:p>
          <a:p>
            <a:r>
              <a:rPr lang="en-US" dirty="0"/>
              <a:t> </a:t>
            </a:r>
          </a:p>
          <a:p>
            <a:endParaRPr lang="en-US" dirty="0" smtClean="0"/>
          </a:p>
          <a:p>
            <a:endParaRPr lang="en-US" dirty="0"/>
          </a:p>
          <a:p>
            <a:r>
              <a:rPr lang="en-US" dirty="0"/>
              <a:t>Not following up actions and keeping promises can not only result in a loss of the customer but in the customer’s dissatisfaction being passed by word of mouth to others.  It is important if a promise is made and can’t be kept to be honest and let the customer know. Customers may be angry but will then be likely to have respect for the honesty and may not be lost to the </a:t>
            </a:r>
            <a:r>
              <a:rPr lang="en-US" dirty="0" smtClean="0"/>
              <a:t>organisation </a:t>
            </a:r>
            <a:r>
              <a:rPr lang="en-US" dirty="0"/>
              <a:t>or feel the need to complain.</a:t>
            </a:r>
            <a:endParaRPr lang="en-US" dirty="0" smtClean="0"/>
          </a:p>
        </p:txBody>
      </p:sp>
      <p:sp>
        <p:nvSpPr>
          <p:cNvPr id="5" name="Title 4"/>
          <p:cNvSpPr>
            <a:spLocks noGrp="1"/>
          </p:cNvSpPr>
          <p:nvPr>
            <p:ph type="title"/>
          </p:nvPr>
        </p:nvSpPr>
        <p:spPr>
          <a:xfrm>
            <a:off x="457200" y="838200"/>
            <a:ext cx="8229600" cy="533400"/>
          </a:xfrm>
        </p:spPr>
        <p:txBody>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a:t/>
            </a:r>
            <a:br>
              <a:rPr lang="en-US" dirty="0"/>
            </a:br>
            <a:r>
              <a:rPr lang="en-US" dirty="0" smtClean="0"/>
              <a:t>The </a:t>
            </a:r>
            <a:r>
              <a:rPr lang="en-US" dirty="0"/>
              <a:t>importance of following up actions and keeping promises when delivering customer service </a:t>
            </a:r>
            <a:br>
              <a:rPr lang="en-US" dirty="0"/>
            </a:br>
            <a:r>
              <a:rPr lang="en-US" dirty="0" smtClean="0"/>
              <a:t/>
            </a:r>
            <a:br>
              <a:rPr lang="en-US" dirty="0" smtClean="0"/>
            </a:br>
            <a:r>
              <a:rPr lang="en-US" sz="2000" b="0" dirty="0">
                <a:solidFill>
                  <a:schemeClr val="tx1"/>
                </a:solidFill>
              </a:rPr>
              <a:t>Customers are busy people </a:t>
            </a:r>
            <a:r>
              <a:rPr lang="en-US" sz="2000" b="0" dirty="0" smtClean="0">
                <a:solidFill>
                  <a:schemeClr val="tx1"/>
                </a:solidFill>
              </a:rPr>
              <a:t/>
            </a:r>
            <a:br>
              <a:rPr lang="en-US" sz="2000" b="0" dirty="0" smtClean="0">
                <a:solidFill>
                  <a:schemeClr val="tx1"/>
                </a:solidFill>
              </a:rPr>
            </a:br>
            <a:r>
              <a:rPr lang="en-US" sz="2000" b="0" dirty="0" smtClean="0">
                <a:solidFill>
                  <a:schemeClr val="tx1"/>
                </a:solidFill>
              </a:rPr>
              <a:t>and </a:t>
            </a:r>
            <a:r>
              <a:rPr lang="en-US" sz="2000" b="0" dirty="0">
                <a:solidFill>
                  <a:schemeClr val="tx1"/>
                </a:solidFill>
              </a:rPr>
              <a:t>it is important for any </a:t>
            </a:r>
            <a:r>
              <a:rPr lang="en-US" sz="2000" b="0" dirty="0" smtClean="0">
                <a:solidFill>
                  <a:schemeClr val="tx1"/>
                </a:solidFill>
              </a:rPr>
              <a:t/>
            </a:r>
            <a:br>
              <a:rPr lang="en-US" sz="2000" b="0" dirty="0" smtClean="0">
                <a:solidFill>
                  <a:schemeClr val="tx1"/>
                </a:solidFill>
              </a:rPr>
            </a:br>
            <a:r>
              <a:rPr lang="en-US" sz="2000" b="0" dirty="0" smtClean="0">
                <a:solidFill>
                  <a:schemeClr val="tx1"/>
                </a:solidFill>
              </a:rPr>
              <a:t>promises </a:t>
            </a:r>
            <a:r>
              <a:rPr lang="en-US" sz="2000" b="0" dirty="0">
                <a:solidFill>
                  <a:schemeClr val="tx1"/>
                </a:solidFill>
              </a:rPr>
              <a:t>made to be kept.</a:t>
            </a:r>
            <a:r>
              <a:rPr lang="en-US" sz="2000" b="0" dirty="0" smtClean="0">
                <a:solidFill>
                  <a:schemeClr val="tx1"/>
                </a:solidFill>
              </a:rPr>
              <a:t/>
            </a:r>
            <a:br>
              <a:rPr lang="en-US" sz="2000" b="0" dirty="0" smtClean="0">
                <a:solidFill>
                  <a:schemeClr val="tx1"/>
                </a:solidFill>
              </a:rPr>
            </a:br>
            <a:r>
              <a:rPr lang="en-US" sz="2000" dirty="0" smtClean="0"/>
              <a:t/>
            </a:r>
            <a:br>
              <a:rPr lang="en-US" sz="2000" dirty="0" smtClean="0"/>
            </a:br>
            <a:r>
              <a:rPr lang="en-US" sz="2000" dirty="0" smtClean="0"/>
              <a:t/>
            </a:r>
            <a:br>
              <a:rPr lang="en-US" sz="2000" dirty="0" smtClean="0"/>
            </a:br>
            <a:endParaRPr lang="en-US" sz="2000"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92080" y="1844824"/>
            <a:ext cx="2736304" cy="1827851"/>
          </a:xfrm>
          <a:prstGeom prst="rect">
            <a:avLst/>
          </a:prstGeom>
        </p:spPr>
      </p:pic>
    </p:spTree>
  </p:cSld>
  <p:clrMapOvr>
    <a:masterClrMapping/>
  </p:clrMapOvr>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2704</TotalTime>
  <Words>984</Words>
  <Application>Microsoft Macintosh PowerPoint</Application>
  <PresentationFormat>On-screen Show (4:3)</PresentationFormat>
  <Paragraphs>80</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Default Design</vt:lpstr>
      <vt:lpstr>Understand how to deliver effective customer service </vt:lpstr>
      <vt:lpstr>The difference between customers’ wants, needs and their expectations </vt:lpstr>
      <vt:lpstr> The difference between customers’ wants, needs and their expectations </vt:lpstr>
      <vt:lpstr> How to identify customers’ needs and expectations  </vt:lpstr>
      <vt:lpstr> The importance of managing customers’ expectations  </vt:lpstr>
      <vt:lpstr>How to behave in a way that meets customers’ expectations </vt:lpstr>
      <vt:lpstr>  Techniques that can be used to put customers at ease and gain their trust  </vt:lpstr>
      <vt:lpstr>Techniques that can be used to put customers at ease and gain their trust</vt:lpstr>
      <vt:lpstr>       The importance of following up actions and keeping promises when delivering customer service   Customers are busy people  and it is important for any  promises made to be kept.   </vt:lpstr>
      <vt:lpstr>PowerPoint Presentation</vt:lpstr>
    </vt:vector>
  </TitlesOfParts>
  <Company>City &amp; Guilds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janicec</dc:creator>
  <cp:lastModifiedBy>Elina Helenius</cp:lastModifiedBy>
  <cp:revision>188</cp:revision>
  <dcterms:created xsi:type="dcterms:W3CDTF">2013-05-28T00:38:54Z</dcterms:created>
  <dcterms:modified xsi:type="dcterms:W3CDTF">2015-01-12T09:42:18Z</dcterms:modified>
</cp:coreProperties>
</file>