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9"/>
  </p:notesMasterIdLst>
  <p:handoutMasterIdLst>
    <p:handoutMasterId r:id="rId10"/>
  </p:handoutMasterIdLst>
  <p:sldIdLst>
    <p:sldId id="256" r:id="rId2"/>
    <p:sldId id="328" r:id="rId3"/>
    <p:sldId id="338" r:id="rId4"/>
    <p:sldId id="340" r:id="rId5"/>
    <p:sldId id="330" r:id="rId6"/>
    <p:sldId id="341" r:id="rId7"/>
    <p:sldId id="267" r:id="rId8"/>
  </p:sldIdLst>
  <p:sldSz cx="9144000" cy="6858000" type="screen4x3"/>
  <p:notesSz cx="6858000" cy="9144000"/>
  <p:custDataLst>
    <p:tags r:id="rId12"/>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81329" autoAdjust="0"/>
  </p:normalViewPr>
  <p:slideViewPr>
    <p:cSldViewPr showGuides="1">
      <p:cViewPr varScale="1">
        <p:scale>
          <a:sx n="152" d="100"/>
          <a:sy n="152" d="100"/>
        </p:scale>
        <p:origin x="-13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tags" Target="tags/tag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r>
              <a:rPr lang="en-US" smtClean="0"/>
              <a:t>Level 2 Diploma in Customer Service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12/01/15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r>
              <a:rPr lang="en-GB" smtClean="0"/>
              <a:t>Level 2 Diploma in Customer Service</a:t>
            </a: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this element</a:t>
            </a:r>
            <a:r>
              <a:rPr lang="en-US" baseline="0" dirty="0" smtClean="0"/>
              <a:t> is about customer service information and how it is managed. Ask the group what type of information this covers. Ask </a:t>
            </a:r>
            <a:r>
              <a:rPr lang="en-US" baseline="0" dirty="0" smtClean="0"/>
              <a:t>learners </a:t>
            </a:r>
            <a:r>
              <a:rPr lang="en-US" baseline="0" dirty="0" smtClean="0"/>
              <a:t>to </a:t>
            </a:r>
            <a:r>
              <a:rPr lang="en-US" baseline="0" dirty="0" smtClean="0"/>
              <a:t>self-mark </a:t>
            </a:r>
            <a:r>
              <a:rPr lang="en-US" baseline="0" dirty="0" smtClean="0"/>
              <a:t>Worksheet 1c and discuss answers. </a:t>
            </a:r>
            <a:endParaRPr lang="en-US" dirty="0"/>
          </a:p>
        </p:txBody>
      </p:sp>
      <p:sp>
        <p:nvSpPr>
          <p:cNvPr id="4" name="Slide Number Placeholder 3"/>
          <p:cNvSpPr>
            <a:spLocks noGrp="1"/>
          </p:cNvSpPr>
          <p:nvPr>
            <p:ph type="sldNum" sz="quarter" idx="10"/>
          </p:nvPr>
        </p:nvSpPr>
        <p:spPr/>
        <p:txBody>
          <a:bodyPr/>
          <a:lstStyle/>
          <a:p>
            <a:fld id="{1D847933-502B-D146-9428-3DDD196AD935}" type="slidenum">
              <a:rPr lang="en-GB" smtClean="0"/>
              <a:pPr/>
              <a:t>1</a:t>
            </a:fld>
            <a:endParaRPr lang="en-GB"/>
          </a:p>
        </p:txBody>
      </p:sp>
      <p:sp>
        <p:nvSpPr>
          <p:cNvPr id="5" name="Header Placeholder 4"/>
          <p:cNvSpPr>
            <a:spLocks noGrp="1"/>
          </p:cNvSpPr>
          <p:nvPr>
            <p:ph type="hdr" sz="quarter" idx="11"/>
          </p:nvPr>
        </p:nvSpPr>
        <p:spPr/>
        <p:txBody>
          <a:bodyPr/>
          <a:lstStyle/>
          <a:p>
            <a:pPr>
              <a:defRPr/>
            </a:pPr>
            <a:r>
              <a:rPr lang="en-GB" smtClean="0"/>
              <a:t>Level 2 Diploma in Customer Service</a:t>
            </a:r>
            <a:endParaRPr lang="en-GB"/>
          </a:p>
        </p:txBody>
      </p:sp>
    </p:spTree>
    <p:extLst>
      <p:ext uri="{BB962C8B-B14F-4D97-AF65-F5344CB8AC3E}">
        <p14:creationId xmlns:p14="http://schemas.microsoft.com/office/powerpoint/2010/main" val="948311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Relate</a:t>
            </a:r>
            <a:r>
              <a:rPr lang="en-US" baseline="0" dirty="0" smtClean="0"/>
              <a:t> this back to the information the group has already given. Talk about why each one is important and what type of detail each contains.</a:t>
            </a:r>
            <a:endParaRPr lang="en-US" dirty="0" smtClean="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2</a:t>
            </a:fld>
            <a:endParaRPr lang="en-GB"/>
          </a:p>
        </p:txBody>
      </p:sp>
    </p:spTree>
    <p:extLst>
      <p:ext uri="{BB962C8B-B14F-4D97-AF65-F5344CB8AC3E}">
        <p14:creationId xmlns:p14="http://schemas.microsoft.com/office/powerpoint/2010/main" val="295272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systems</a:t>
            </a:r>
            <a:r>
              <a:rPr lang="en-US" baseline="0" dirty="0" smtClean="0"/>
              <a:t> that can be used to keep the information and how they will be used. </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3</a:t>
            </a:fld>
            <a:endParaRPr lang="en-GB"/>
          </a:p>
        </p:txBody>
      </p:sp>
    </p:spTree>
    <p:extLst>
      <p:ext uri="{BB962C8B-B14F-4D97-AF65-F5344CB8AC3E}">
        <p14:creationId xmlns:p14="http://schemas.microsoft.com/office/powerpoint/2010/main" val="10947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as well as basic detail the system can also be used for</a:t>
            </a:r>
            <a:r>
              <a:rPr lang="en-US" baseline="0" dirty="0" smtClean="0"/>
              <a:t> analysis.</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4</a:t>
            </a:fld>
            <a:endParaRPr lang="en-GB"/>
          </a:p>
        </p:txBody>
      </p:sp>
    </p:spTree>
    <p:extLst>
      <p:ext uri="{BB962C8B-B14F-4D97-AF65-F5344CB8AC3E}">
        <p14:creationId xmlns:p14="http://schemas.microsoft.com/office/powerpoint/2010/main" val="1999505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a complaint and the type of information asked for. Discuss</a:t>
            </a:r>
            <a:r>
              <a:rPr lang="en-US" baseline="0" dirty="0" smtClean="0"/>
              <a:t> why each item of information is requested.</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5</a:t>
            </a:fld>
            <a:endParaRPr lang="en-GB"/>
          </a:p>
        </p:txBody>
      </p:sp>
    </p:spTree>
    <p:extLst>
      <p:ext uri="{BB962C8B-B14F-4D97-AF65-F5344CB8AC3E}">
        <p14:creationId xmlns:p14="http://schemas.microsoft.com/office/powerpoint/2010/main" val="3717507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fact that complaints should be seen in a positive way as</a:t>
            </a:r>
            <a:r>
              <a:rPr lang="en-US" baseline="0" dirty="0" smtClean="0"/>
              <a:t> many customers don’t complain and are lost to the organisation for ever. </a:t>
            </a:r>
            <a:r>
              <a:rPr lang="en-US" baseline="0" dirty="0" smtClean="0"/>
              <a:t>If </a:t>
            </a:r>
            <a:r>
              <a:rPr lang="en-US" baseline="0" dirty="0" smtClean="0"/>
              <a:t>you deal with the complaint you could retain the customer and also your reputation. When someone complains and is not treated well they may not return and may tell others of how badly they were treated. Dealing with the complaint allows you to attempt to turn a negative to a positive.</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6</a:t>
            </a:fld>
            <a:endParaRPr lang="en-GB"/>
          </a:p>
        </p:txBody>
      </p:sp>
    </p:spTree>
    <p:extLst>
      <p:ext uri="{BB962C8B-B14F-4D97-AF65-F5344CB8AC3E}">
        <p14:creationId xmlns:p14="http://schemas.microsoft.com/office/powerpoint/2010/main" val="247507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Issue Activity 1 Element 4</a:t>
            </a:r>
            <a:r>
              <a:rPr lang="en-US" baseline="0" dirty="0" smtClean="0"/>
              <a:t> and ask the group to complete. Ask them to complete the multiple choice questions and the Worksheet 1d. Discuss the Activity and worksheet with them when completed. Issue the multiple choice questions and discuss their answers once marked. Also ask that the evaluation be completed. Explain they will now be booked for an Evolve test at a later date.</a:t>
            </a:r>
            <a:endParaRPr lang="en-US" dirty="0"/>
          </a:p>
        </p:txBody>
      </p:sp>
      <p:sp>
        <p:nvSpPr>
          <p:cNvPr id="4" name="Header Placeholder 3"/>
          <p:cNvSpPr>
            <a:spLocks noGrp="1"/>
          </p:cNvSpPr>
          <p:nvPr>
            <p:ph type="hdr" sz="quarter" idx="10"/>
          </p:nvPr>
        </p:nvSpPr>
        <p:spPr/>
        <p:txBody>
          <a:bodyPr/>
          <a:lstStyle/>
          <a:p>
            <a:pPr>
              <a:defRPr/>
            </a:pPr>
            <a:r>
              <a:rPr lang="en-GB" smtClean="0"/>
              <a:t>Level 2 Diploma in Customer Service</a:t>
            </a:r>
            <a:endParaRPr lang="en-GB"/>
          </a:p>
        </p:txBody>
      </p:sp>
      <p:sp>
        <p:nvSpPr>
          <p:cNvPr id="5" name="Slide Number Placeholder 4"/>
          <p:cNvSpPr>
            <a:spLocks noGrp="1"/>
          </p:cNvSpPr>
          <p:nvPr>
            <p:ph type="sldNum" sz="quarter" idx="11"/>
          </p:nvPr>
        </p:nvSpPr>
        <p:spPr/>
        <p:txBody>
          <a:bodyPr/>
          <a:lstStyle/>
          <a:p>
            <a:fld id="{1D847933-502B-D146-9428-3DDD196AD935}" type="slidenum">
              <a:rPr lang="en-GB" smtClean="0"/>
              <a:pPr/>
              <a:t>7</a:t>
            </a:fld>
            <a:endParaRPr lang="en-GB"/>
          </a:p>
        </p:txBody>
      </p:sp>
    </p:spTree>
    <p:extLst>
      <p:ext uri="{BB962C8B-B14F-4D97-AF65-F5344CB8AC3E}">
        <p14:creationId xmlns:p14="http://schemas.microsoft.com/office/powerpoint/2010/main" val="3875703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7010400" cy="4572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smtClean="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a:t>
            </a:r>
            <a:r>
              <a:rPr lang="en-GB" sz="1400" dirty="0" smtClean="0">
                <a:solidFill>
                  <a:schemeClr val="bg1"/>
                </a:solidFill>
              </a:rPr>
              <a:t>2 </a:t>
            </a:r>
            <a:r>
              <a:rPr lang="en-GB" sz="1400" dirty="0">
                <a:solidFill>
                  <a:schemeClr val="bg1"/>
                </a:solidFill>
              </a:rPr>
              <a:t>Diploma in</a:t>
            </a:r>
            <a:r>
              <a:rPr lang="en-GB" sz="1400" b="1" dirty="0">
                <a:solidFill>
                  <a:schemeClr val="bg1"/>
                </a:solidFill>
              </a:rPr>
              <a:t> </a:t>
            </a:r>
            <a:r>
              <a:rPr lang="en-GB" sz="1400" b="1" dirty="0" smtClean="0">
                <a:solidFill>
                  <a:schemeClr val="bg1"/>
                </a:solidFill>
              </a:rPr>
              <a:t>Customer Service</a:t>
            </a:r>
            <a:endParaRPr lang="en-US" sz="1400"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a:extLst/>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smtClean="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a:t>
            </a:r>
            <a:r>
              <a:rPr lang="en-US" sz="1100" dirty="0" smtClean="0"/>
              <a:t>2015 </a:t>
            </a:r>
            <a:r>
              <a:rPr lang="en-US" sz="1100" dirty="0"/>
              <a:t>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a:t>
            </a:r>
            <a:r>
              <a:rPr lang="en-US" sz="1100" dirty="0" smtClean="0">
                <a:ea typeface="Arial" pitchFamily="-105" charset="0"/>
                <a:cs typeface="Arial" pitchFamily="-105" charset="0"/>
              </a:rPr>
              <a:t>7</a:t>
            </a: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72200" y="147734"/>
            <a:ext cx="2437200" cy="629944"/>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04698"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US" dirty="0" smtClean="0"/>
              <a:t>Understand </a:t>
            </a:r>
            <a:r>
              <a:rPr lang="en-US" dirty="0"/>
              <a:t>the management of customer service information </a:t>
            </a:r>
            <a:br>
              <a:rPr lang="en-US" dirty="0"/>
            </a:br>
            <a:endParaRPr lang="en-GB" dirty="0">
              <a:ea typeface="ＭＳ Ｐゴシック" pitchFamily="-105" charset="-128"/>
              <a:cs typeface="ＭＳ Ｐゴシック" pitchFamily="-105" charset="-128"/>
            </a:endParaRP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smtClean="0">
                <a:solidFill>
                  <a:srgbClr val="FFFFFF"/>
                </a:solidFill>
              </a:rPr>
              <a:t>Unit 203: Principles of customer </a:t>
            </a:r>
            <a:r>
              <a:rPr lang="en-GB" sz="2400" b="1" dirty="0" smtClean="0">
                <a:solidFill>
                  <a:srgbClr val="FFFFFF"/>
                </a:solidFill>
              </a:rPr>
              <a:t>service</a:t>
            </a:r>
            <a:endParaRPr lang="en-US" sz="24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08214" y="838200"/>
            <a:ext cx="8218488" cy="790600"/>
          </a:xfrm>
        </p:spPr>
        <p:txBody>
          <a:bodyPr/>
          <a:lstStyle/>
          <a:p>
            <a:r>
              <a:rPr lang="en-US" dirty="0" smtClean="0"/>
              <a:t>Explain </a:t>
            </a:r>
            <a:r>
              <a:rPr lang="en-US" dirty="0"/>
              <a:t>how customer service information can be used </a:t>
            </a:r>
            <a:br>
              <a:rPr lang="en-US" dirty="0"/>
            </a:br>
            <a:endParaRPr lang="en-US" dirty="0"/>
          </a:p>
        </p:txBody>
      </p:sp>
      <p:sp>
        <p:nvSpPr>
          <p:cNvPr id="3075" name="Content Placeholder 2"/>
          <p:cNvSpPr>
            <a:spLocks noGrp="1"/>
          </p:cNvSpPr>
          <p:nvPr>
            <p:ph sz="quarter" idx="10"/>
          </p:nvPr>
        </p:nvSpPr>
        <p:spPr>
          <a:xfrm>
            <a:off x="408214" y="1628800"/>
            <a:ext cx="8229600" cy="4282926"/>
          </a:xfrm>
        </p:spPr>
        <p:txBody>
          <a:bodyPr/>
          <a:lstStyle/>
          <a:p>
            <a:pPr marL="0" indent="0">
              <a:lnSpc>
                <a:spcPts val="1200"/>
              </a:lnSpc>
              <a:spcBef>
                <a:spcPts val="0"/>
              </a:spcBef>
              <a:spcAft>
                <a:spcPts val="0"/>
              </a:spcAft>
            </a:pPr>
            <a:r>
              <a:rPr lang="en-US" dirty="0" smtClean="0"/>
              <a:t>Customer </a:t>
            </a:r>
            <a:r>
              <a:rPr lang="en-US" dirty="0"/>
              <a:t>service information can be used to:</a:t>
            </a:r>
          </a:p>
          <a:p>
            <a:pPr marL="342900" lvl="0" indent="-342900">
              <a:buClr>
                <a:srgbClr val="CC0000"/>
              </a:buClr>
              <a:buFont typeface="Arial" panose="020B0604020202020204" pitchFamily="34" charset="0"/>
              <a:buChar char="•"/>
            </a:pPr>
            <a:r>
              <a:rPr lang="en-US" dirty="0"/>
              <a:t>establish who the customers are</a:t>
            </a:r>
          </a:p>
          <a:p>
            <a:pPr marL="342900" lvl="0" indent="-342900">
              <a:buClr>
                <a:srgbClr val="CC0000"/>
              </a:buClr>
              <a:buFont typeface="Arial" panose="020B0604020202020204" pitchFamily="34" charset="0"/>
              <a:buChar char="•"/>
            </a:pPr>
            <a:r>
              <a:rPr lang="en-US" dirty="0"/>
              <a:t>indicate what they are buying or using and why</a:t>
            </a:r>
          </a:p>
          <a:p>
            <a:pPr marL="342900" lvl="0" indent="-342900">
              <a:buClr>
                <a:srgbClr val="CC0000"/>
              </a:buClr>
              <a:buFont typeface="Arial" panose="020B0604020202020204" pitchFamily="34" charset="0"/>
              <a:buChar char="•"/>
            </a:pPr>
            <a:r>
              <a:rPr lang="en-US" dirty="0"/>
              <a:t>indicate how often they are buying the product(s) or using the service(s)</a:t>
            </a:r>
          </a:p>
          <a:p>
            <a:pPr marL="342900" lvl="0" indent="-342900">
              <a:buClr>
                <a:srgbClr val="CC0000"/>
              </a:buClr>
              <a:buFont typeface="Arial" panose="020B0604020202020204" pitchFamily="34" charset="0"/>
              <a:buChar char="•"/>
            </a:pPr>
            <a:r>
              <a:rPr lang="en-US" dirty="0"/>
              <a:t>indicate potential customers</a:t>
            </a:r>
          </a:p>
          <a:p>
            <a:pPr marL="342900" lvl="0" indent="-342900">
              <a:buClr>
                <a:srgbClr val="CC0000"/>
              </a:buClr>
              <a:buFont typeface="Arial" panose="020B0604020202020204" pitchFamily="34" charset="0"/>
              <a:buChar char="•"/>
            </a:pPr>
            <a:r>
              <a:rPr lang="en-US" dirty="0"/>
              <a:t>create reports</a:t>
            </a:r>
          </a:p>
          <a:p>
            <a:pPr marL="342900" lvl="0" indent="-342900">
              <a:buClr>
                <a:srgbClr val="CC0000"/>
              </a:buClr>
              <a:buFont typeface="Arial" panose="020B0604020202020204" pitchFamily="34" charset="0"/>
              <a:buChar char="•"/>
            </a:pPr>
            <a:r>
              <a:rPr lang="en-US" dirty="0"/>
              <a:t>log </a:t>
            </a:r>
            <a:r>
              <a:rPr lang="en-US" dirty="0" smtClean="0"/>
              <a:t>complaints</a:t>
            </a:r>
            <a:endParaRPr lang="en-US" dirty="0"/>
          </a:p>
          <a:p>
            <a:pPr marL="342900" lvl="0" indent="-342900">
              <a:buClr>
                <a:srgbClr val="CC0000"/>
              </a:buClr>
              <a:buFont typeface="Arial" panose="020B0604020202020204" pitchFamily="34" charset="0"/>
              <a:buChar char="•"/>
            </a:pPr>
            <a:r>
              <a:rPr lang="en-US" dirty="0"/>
              <a:t>establish trends eg in sales </a:t>
            </a:r>
            <a:r>
              <a:rPr lang="en-US" dirty="0" smtClean="0"/>
              <a:t>drops.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a:t>
            </a:r>
            <a:r>
              <a:rPr lang="en-US" dirty="0"/>
              <a:t>importance of systems to manage customer service information </a:t>
            </a:r>
          </a:p>
        </p:txBody>
      </p:sp>
      <p:sp>
        <p:nvSpPr>
          <p:cNvPr id="3" name="Content Placeholder 2"/>
          <p:cNvSpPr>
            <a:spLocks noGrp="1"/>
          </p:cNvSpPr>
          <p:nvPr>
            <p:ph sz="quarter" idx="10"/>
          </p:nvPr>
        </p:nvSpPr>
        <p:spPr>
          <a:xfrm>
            <a:off x="457200" y="1916832"/>
            <a:ext cx="8229600" cy="4539576"/>
          </a:xfrm>
        </p:spPr>
        <p:txBody>
          <a:bodyPr/>
          <a:lstStyle/>
          <a:p>
            <a:r>
              <a:rPr lang="en-US" dirty="0" smtClean="0"/>
              <a:t>Systems </a:t>
            </a:r>
            <a:r>
              <a:rPr lang="en-US" dirty="0"/>
              <a:t>to manage information are important. They hold information on customers which can be used for:</a:t>
            </a:r>
          </a:p>
          <a:p>
            <a:pPr marL="342900" lvl="0" indent="-342900">
              <a:buClr>
                <a:srgbClr val="CC0000"/>
              </a:buClr>
              <a:buFont typeface="Arial" panose="020B0604020202020204" pitchFamily="34" charset="0"/>
              <a:buChar char="•"/>
            </a:pPr>
            <a:r>
              <a:rPr lang="en-US" dirty="0"/>
              <a:t>customer contact details which can be used to inform customers of new promotions/products/services/enhancements</a:t>
            </a:r>
          </a:p>
          <a:p>
            <a:pPr marL="342900" lvl="0" indent="-342900">
              <a:buClr>
                <a:srgbClr val="CC0000"/>
              </a:buClr>
              <a:buFont typeface="Arial" panose="020B0604020202020204" pitchFamily="34" charset="0"/>
              <a:buChar char="•"/>
            </a:pPr>
            <a:r>
              <a:rPr lang="en-US" dirty="0" smtClean="0"/>
              <a:t>customer </a:t>
            </a:r>
            <a:r>
              <a:rPr lang="en-US" dirty="0"/>
              <a:t>purchases/service usage/preferences</a:t>
            </a:r>
          </a:p>
          <a:p>
            <a:pPr marL="342900" indent="-342900">
              <a:buClr>
                <a:srgbClr val="CC0000"/>
              </a:buClr>
              <a:buFont typeface="Arial" panose="020B0604020202020204" pitchFamily="34" charset="0"/>
              <a:buChar char="•"/>
            </a:pPr>
            <a:r>
              <a:rPr lang="en-US" dirty="0"/>
              <a:t>customer details for general </a:t>
            </a:r>
            <a:r>
              <a:rPr lang="en-US" dirty="0" smtClean="0"/>
              <a:t>contact.</a:t>
            </a:r>
            <a:endParaRPr lang="en-US" dirty="0" smtClean="0"/>
          </a:p>
          <a:p>
            <a:endParaRPr lang="en-US" dirty="0"/>
          </a:p>
          <a:p>
            <a:endParaRPr lang="en-US" dirty="0"/>
          </a:p>
        </p:txBody>
      </p:sp>
    </p:spTree>
    <p:extLst>
      <p:ext uri="{BB962C8B-B14F-4D97-AF65-F5344CB8AC3E}">
        <p14:creationId xmlns:p14="http://schemas.microsoft.com/office/powerpoint/2010/main" val="1224538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T</a:t>
            </a:r>
            <a:r>
              <a:rPr lang="en-US" dirty="0" smtClean="0"/>
              <a:t>he </a:t>
            </a:r>
            <a:r>
              <a:rPr lang="en-US" dirty="0"/>
              <a:t>uses of systems to manage customer service information </a:t>
            </a:r>
          </a:p>
        </p:txBody>
      </p:sp>
      <p:sp>
        <p:nvSpPr>
          <p:cNvPr id="3" name="Content Placeholder 2"/>
          <p:cNvSpPr>
            <a:spLocks noGrp="1"/>
          </p:cNvSpPr>
          <p:nvPr>
            <p:ph sz="quarter" idx="10"/>
          </p:nvPr>
        </p:nvSpPr>
        <p:spPr/>
        <p:txBody>
          <a:bodyPr/>
          <a:lstStyle/>
          <a:p>
            <a:endParaRPr lang="en-US" dirty="0" smtClean="0"/>
          </a:p>
          <a:p>
            <a:r>
              <a:rPr lang="en-US" dirty="0"/>
              <a:t>Systems to manage customer </a:t>
            </a:r>
            <a:r>
              <a:rPr lang="en-US" dirty="0" smtClean="0"/>
              <a:t>service </a:t>
            </a:r>
            <a:r>
              <a:rPr lang="en-US" dirty="0"/>
              <a:t>information hold information on customers which can be used </a:t>
            </a:r>
            <a:r>
              <a:rPr lang="en-US" dirty="0" smtClean="0"/>
              <a:t>for, </a:t>
            </a:r>
            <a:r>
              <a:rPr lang="en-US" dirty="0" smtClean="0"/>
              <a:t>as stated before:</a:t>
            </a:r>
            <a:endParaRPr lang="en-US" dirty="0"/>
          </a:p>
          <a:p>
            <a:pPr marL="342900" lvl="0" indent="-342900">
              <a:buClr>
                <a:srgbClr val="CC0000"/>
              </a:buClr>
              <a:buFont typeface="Arial" panose="020B0604020202020204" pitchFamily="34" charset="0"/>
              <a:buChar char="•"/>
            </a:pPr>
            <a:r>
              <a:rPr lang="en-US" dirty="0"/>
              <a:t>customer contact details which can be used to inform </a:t>
            </a:r>
            <a:r>
              <a:rPr lang="en-US" dirty="0" smtClean="0"/>
              <a:t>customers </a:t>
            </a:r>
            <a:r>
              <a:rPr lang="en-US" dirty="0"/>
              <a:t>of new promotions/products/services/enhancements</a:t>
            </a:r>
          </a:p>
          <a:p>
            <a:pPr marL="342900" lvl="0" indent="-342900">
              <a:buClr>
                <a:srgbClr val="CC0000"/>
              </a:buClr>
              <a:buFont typeface="Arial" panose="020B0604020202020204" pitchFamily="34" charset="0"/>
              <a:buChar char="•"/>
            </a:pPr>
            <a:r>
              <a:rPr lang="en-US" dirty="0" smtClean="0"/>
              <a:t>customer </a:t>
            </a:r>
            <a:r>
              <a:rPr lang="en-US" dirty="0"/>
              <a:t>purchases/service usage/preferences</a:t>
            </a:r>
          </a:p>
          <a:p>
            <a:pPr marL="342900" lvl="0" indent="-342900">
              <a:buClr>
                <a:srgbClr val="CC0000"/>
              </a:buClr>
              <a:buFont typeface="Arial" panose="020B0604020202020204" pitchFamily="34" charset="0"/>
              <a:buChar char="•"/>
            </a:pPr>
            <a:r>
              <a:rPr lang="en-US" dirty="0"/>
              <a:t>customer details for general </a:t>
            </a:r>
            <a:r>
              <a:rPr lang="en-US" dirty="0" smtClean="0"/>
              <a:t>contact.</a:t>
            </a:r>
            <a:endParaRPr lang="en-US" dirty="0"/>
          </a:p>
          <a:p>
            <a:r>
              <a:rPr lang="en-US" dirty="0"/>
              <a:t>Customer information management systems also hold information that can be used for analysis of </a:t>
            </a:r>
            <a:r>
              <a:rPr lang="en-US" dirty="0" err="1"/>
              <a:t>eg</a:t>
            </a:r>
            <a:r>
              <a:rPr lang="en-US" dirty="0"/>
              <a:t> </a:t>
            </a:r>
            <a:r>
              <a:rPr lang="en-US" dirty="0" smtClean="0"/>
              <a:t>sales and </a:t>
            </a:r>
            <a:r>
              <a:rPr lang="en-US" dirty="0"/>
              <a:t>service usage. It can also record complaints and can be used to track the progress of a complaint. </a:t>
            </a:r>
          </a:p>
          <a:p>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212976"/>
            <a:ext cx="2376264" cy="1587345"/>
          </a:xfrm>
          <a:prstGeom prst="rect">
            <a:avLst/>
          </a:prstGeom>
        </p:spPr>
      </p:pic>
    </p:spTree>
    <p:extLst>
      <p:ext uri="{BB962C8B-B14F-4D97-AF65-F5344CB8AC3E}">
        <p14:creationId xmlns:p14="http://schemas.microsoft.com/office/powerpoint/2010/main" val="30689543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92696"/>
            <a:ext cx="8218488" cy="609735"/>
          </a:xfrm>
        </p:spPr>
        <p:txBody>
          <a:bodyPr/>
          <a:lstStyle/>
          <a:p>
            <a:r>
              <a:rPr lang="en-US" dirty="0" smtClean="0"/>
              <a:t/>
            </a:r>
            <a:br>
              <a:rPr lang="en-US" dirty="0" smtClean="0"/>
            </a:br>
            <a:r>
              <a:rPr lang="en-US" sz="2000" dirty="0" smtClean="0"/>
              <a:t>Identify </a:t>
            </a:r>
            <a:r>
              <a:rPr lang="en-US" sz="2000" dirty="0"/>
              <a:t>the features of an effective customer complaints process </a:t>
            </a:r>
            <a:r>
              <a:rPr lang="en-US" dirty="0"/>
              <a:t/>
            </a:r>
            <a:br>
              <a:rPr lang="en-US" dirty="0"/>
            </a:br>
            <a:endParaRPr lang="en-US" dirty="0">
              <a:ea typeface="ＭＳ Ｐゴシック" pitchFamily="-105" charset="-128"/>
              <a:cs typeface="ＭＳ Ｐゴシック" pitchFamily="-105" charset="-128"/>
            </a:endParaRPr>
          </a:p>
        </p:txBody>
      </p:sp>
      <p:sp>
        <p:nvSpPr>
          <p:cNvPr id="5123" name="Content Placeholder 2"/>
          <p:cNvSpPr>
            <a:spLocks noGrp="1"/>
          </p:cNvSpPr>
          <p:nvPr>
            <p:ph sz="quarter" idx="10"/>
          </p:nvPr>
        </p:nvSpPr>
        <p:spPr>
          <a:xfrm>
            <a:off x="457200" y="1302431"/>
            <a:ext cx="8229600" cy="4825319"/>
          </a:xfrm>
        </p:spPr>
        <p:txBody>
          <a:bodyPr/>
          <a:lstStyle/>
          <a:p>
            <a:r>
              <a:rPr lang="en-US" dirty="0"/>
              <a:t>An effective customer complaints process will:</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a:t>ensure records are retained</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a:t>ensure complaints are logged and progress through the process noted</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smtClean="0"/>
              <a:t>allow </a:t>
            </a:r>
            <a:r>
              <a:rPr lang="en-US" dirty="0"/>
              <a:t>trends to be noted and analysed</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smtClean="0"/>
              <a:t>allow </a:t>
            </a:r>
            <a:r>
              <a:rPr lang="en-US" dirty="0"/>
              <a:t>any part of the complaint’s progress to be accessed and followed</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smtClean="0"/>
              <a:t>allow </a:t>
            </a:r>
            <a:r>
              <a:rPr lang="en-US" dirty="0"/>
              <a:t>contact to be made with the customer</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smtClean="0"/>
              <a:t>allow </a:t>
            </a:r>
            <a:r>
              <a:rPr lang="en-US" dirty="0"/>
              <a:t>access by those in authority to monitor progress </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smtClean="0"/>
              <a:t>allow </a:t>
            </a:r>
            <a:r>
              <a:rPr lang="en-US" dirty="0"/>
              <a:t>ease of escalation</a:t>
            </a:r>
          </a:p>
          <a:p>
            <a:pPr marL="342900" lvl="0" indent="-342900">
              <a:lnSpc>
                <a:spcPct val="100000"/>
              </a:lnSpc>
              <a:spcBef>
                <a:spcPts val="0"/>
              </a:spcBef>
              <a:spcAft>
                <a:spcPts val="0"/>
              </a:spcAft>
              <a:buClr>
                <a:srgbClr val="CC0000"/>
              </a:buClr>
              <a:buFont typeface="Arial" panose="020B0604020202020204" pitchFamily="34" charset="0"/>
              <a:buChar char="•"/>
            </a:pPr>
            <a:r>
              <a:rPr lang="en-US" dirty="0"/>
              <a:t>note reason for complaint and action taken to ensure issue is not repeated</a:t>
            </a:r>
          </a:p>
          <a:p>
            <a:pPr marL="342900" indent="-342900">
              <a:lnSpc>
                <a:spcPct val="100000"/>
              </a:lnSpc>
              <a:spcBef>
                <a:spcPts val="0"/>
              </a:spcBef>
              <a:spcAft>
                <a:spcPts val="0"/>
              </a:spcAft>
              <a:buClr>
                <a:srgbClr val="CC0000"/>
              </a:buClr>
              <a:buFont typeface="Arial" panose="020B0604020202020204" pitchFamily="34" charset="0"/>
              <a:buChar char="•"/>
            </a:pPr>
            <a:r>
              <a:rPr lang="en-US" dirty="0" smtClean="0"/>
              <a:t>allow outcomes </a:t>
            </a:r>
            <a:r>
              <a:rPr lang="en-US" dirty="0"/>
              <a:t>to be </a:t>
            </a:r>
            <a:r>
              <a:rPr lang="en-US" dirty="0" smtClean="0"/>
              <a:t>noted.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340768"/>
            <a:ext cx="8229600" cy="4786432"/>
          </a:xfrm>
        </p:spPr>
        <p:txBody>
          <a:bodyPr/>
          <a:lstStyle/>
          <a:p>
            <a:r>
              <a:rPr lang="en-US" dirty="0"/>
              <a:t>A customer complaints process can be used to:</a:t>
            </a:r>
          </a:p>
          <a:p>
            <a:pPr marL="342900" lvl="0" indent="-342900">
              <a:spcBef>
                <a:spcPts val="600"/>
              </a:spcBef>
              <a:spcAft>
                <a:spcPts val="600"/>
              </a:spcAft>
              <a:buClr>
                <a:srgbClr val="CC0000"/>
              </a:buClr>
              <a:buFont typeface="Arial" panose="020B0604020202020204" pitchFamily="34" charset="0"/>
              <a:buChar char="•"/>
            </a:pPr>
            <a:r>
              <a:rPr lang="en-US" dirty="0"/>
              <a:t>handle complaints efficiently</a:t>
            </a:r>
          </a:p>
          <a:p>
            <a:pPr marL="342900" lvl="0" indent="-342900">
              <a:spcBef>
                <a:spcPts val="600"/>
              </a:spcBef>
              <a:spcAft>
                <a:spcPts val="600"/>
              </a:spcAft>
              <a:buClr>
                <a:srgbClr val="CC0000"/>
              </a:buClr>
              <a:buFont typeface="Arial" panose="020B0604020202020204" pitchFamily="34" charset="0"/>
              <a:buChar char="•"/>
            </a:pPr>
            <a:r>
              <a:rPr lang="en-US" dirty="0"/>
              <a:t>ensure complaints are logged and records are retained </a:t>
            </a:r>
          </a:p>
          <a:p>
            <a:pPr marL="342900" lvl="0" indent="-342900">
              <a:spcBef>
                <a:spcPts val="600"/>
              </a:spcBef>
              <a:spcAft>
                <a:spcPts val="600"/>
              </a:spcAft>
              <a:buClr>
                <a:srgbClr val="CC0000"/>
              </a:buClr>
              <a:buFont typeface="Arial" panose="020B0604020202020204" pitchFamily="34" charset="0"/>
              <a:buChar char="•"/>
            </a:pPr>
            <a:r>
              <a:rPr lang="en-US" dirty="0"/>
              <a:t>monitor complaints to ensure customer satisfaction</a:t>
            </a:r>
          </a:p>
          <a:p>
            <a:pPr marL="342900" lvl="0" indent="-342900">
              <a:spcBef>
                <a:spcPts val="600"/>
              </a:spcBef>
              <a:spcAft>
                <a:spcPts val="600"/>
              </a:spcAft>
              <a:buClr>
                <a:srgbClr val="CC0000"/>
              </a:buClr>
              <a:buFont typeface="Arial" panose="020B0604020202020204" pitchFamily="34" charset="0"/>
              <a:buChar char="•"/>
            </a:pPr>
            <a:r>
              <a:rPr lang="en-US" dirty="0" err="1" smtClean="0"/>
              <a:t>recognise</a:t>
            </a:r>
            <a:r>
              <a:rPr lang="en-US" dirty="0" smtClean="0"/>
              <a:t> </a:t>
            </a:r>
            <a:r>
              <a:rPr lang="en-US" dirty="0"/>
              <a:t>trends in complaints that indicate an issue that needs </a:t>
            </a:r>
            <a:r>
              <a:rPr lang="en-US" dirty="0" smtClean="0"/>
              <a:t>to be addressed</a:t>
            </a:r>
            <a:endParaRPr lang="en-US" dirty="0"/>
          </a:p>
          <a:p>
            <a:pPr marL="342900" lvl="0" indent="-342900">
              <a:spcBef>
                <a:spcPts val="600"/>
              </a:spcBef>
              <a:spcAft>
                <a:spcPts val="600"/>
              </a:spcAft>
              <a:buClr>
                <a:srgbClr val="CC0000"/>
              </a:buClr>
              <a:buFont typeface="Arial" panose="020B0604020202020204" pitchFamily="34" charset="0"/>
              <a:buChar char="•"/>
            </a:pPr>
            <a:r>
              <a:rPr lang="en-US" dirty="0"/>
              <a:t>deal with the reason for a </a:t>
            </a:r>
            <a:r>
              <a:rPr lang="en-US" dirty="0" smtClean="0"/>
              <a:t>complaint </a:t>
            </a:r>
            <a:r>
              <a:rPr lang="en-US" dirty="0"/>
              <a:t>to ensure it does not re-occur</a:t>
            </a:r>
          </a:p>
          <a:p>
            <a:pPr marL="342900" lvl="0" indent="-342900">
              <a:spcBef>
                <a:spcPts val="600"/>
              </a:spcBef>
              <a:spcAft>
                <a:spcPts val="600"/>
              </a:spcAft>
              <a:buClr>
                <a:srgbClr val="CC0000"/>
              </a:buClr>
              <a:buFont typeface="Arial" panose="020B0604020202020204" pitchFamily="34" charset="0"/>
              <a:buChar char="•"/>
            </a:pPr>
            <a:r>
              <a:rPr lang="en-US" dirty="0"/>
              <a:t>assist with staff training needs</a:t>
            </a:r>
          </a:p>
          <a:p>
            <a:pPr marL="342900" lvl="0" indent="-342900">
              <a:spcBef>
                <a:spcPts val="600"/>
              </a:spcBef>
              <a:spcAft>
                <a:spcPts val="600"/>
              </a:spcAft>
              <a:buClr>
                <a:srgbClr val="CC0000"/>
              </a:buClr>
              <a:buFont typeface="Arial" panose="020B0604020202020204" pitchFamily="34" charset="0"/>
              <a:buChar char="•"/>
            </a:pPr>
            <a:r>
              <a:rPr lang="en-US" dirty="0"/>
              <a:t>assist staff with the way complaints should be dealt with</a:t>
            </a:r>
          </a:p>
          <a:p>
            <a:pPr marL="342900" lvl="0" indent="-342900">
              <a:spcBef>
                <a:spcPts val="600"/>
              </a:spcBef>
              <a:spcAft>
                <a:spcPts val="600"/>
              </a:spcAft>
              <a:buClr>
                <a:srgbClr val="CC0000"/>
              </a:buClr>
              <a:buFont typeface="Arial" panose="020B0604020202020204" pitchFamily="34" charset="0"/>
              <a:buChar char="•"/>
            </a:pPr>
            <a:r>
              <a:rPr lang="en-US" dirty="0"/>
              <a:t>reassure customers of the way in which a complaint will be handled</a:t>
            </a:r>
          </a:p>
          <a:p>
            <a:pPr marL="342900" lvl="0" indent="-342900">
              <a:spcBef>
                <a:spcPts val="600"/>
              </a:spcBef>
              <a:spcAft>
                <a:spcPts val="600"/>
              </a:spcAft>
              <a:buClr>
                <a:srgbClr val="CC0000"/>
              </a:buClr>
              <a:buFont typeface="Arial" panose="020B0604020202020204" pitchFamily="34" charset="0"/>
              <a:buChar char="•"/>
            </a:pPr>
            <a:r>
              <a:rPr lang="en-US" dirty="0"/>
              <a:t>ensure consistency in the handling of </a:t>
            </a:r>
            <a:r>
              <a:rPr lang="en-US" dirty="0" smtClean="0"/>
              <a:t>complaints.</a:t>
            </a:r>
            <a:endParaRPr lang="en-US" dirty="0"/>
          </a:p>
          <a:p>
            <a:endParaRPr lang="en-US" dirty="0"/>
          </a:p>
        </p:txBody>
      </p:sp>
      <p:sp>
        <p:nvSpPr>
          <p:cNvPr id="4" name="Title 3"/>
          <p:cNvSpPr>
            <a:spLocks noGrp="1"/>
          </p:cNvSpPr>
          <p:nvPr>
            <p:ph type="title"/>
          </p:nvPr>
        </p:nvSpPr>
        <p:spPr/>
        <p:txBody>
          <a:bodyPr/>
          <a:lstStyle/>
          <a:p>
            <a:r>
              <a:rPr lang="en-US" dirty="0"/>
              <a:t>T</a:t>
            </a:r>
            <a:r>
              <a:rPr lang="en-US" dirty="0" smtClean="0"/>
              <a:t>he </a:t>
            </a:r>
            <a:r>
              <a:rPr lang="en-US" dirty="0"/>
              <a:t>uses of a customer complaints process </a:t>
            </a:r>
          </a:p>
        </p:txBody>
      </p:sp>
    </p:spTree>
    <p:extLst>
      <p:ext uri="{BB962C8B-B14F-4D97-AF65-F5344CB8AC3E}">
        <p14:creationId xmlns:p14="http://schemas.microsoft.com/office/powerpoint/2010/main" val="10207119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r>
              <a:rPr sz="6000" dirty="0" smtClean="0">
                <a:solidFill>
                  <a:srgbClr val="E30613"/>
                </a:solidFill>
                <a:ea typeface="ＭＳ Ｐゴシック" pitchFamily="-105" charset="-128"/>
                <a:cs typeface="ＭＳ Ｐゴシック" pitchFamily="-105" charset="-128"/>
              </a:rPr>
              <a:t> </a:t>
            </a: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3287</TotalTime>
  <Words>715</Words>
  <Application>Microsoft Macintosh PowerPoint</Application>
  <PresentationFormat>On-screen Show (4:3)</PresentationFormat>
  <Paragraphs>73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Understand the management of customer service information  </vt:lpstr>
      <vt:lpstr>Explain how customer service information can be used  </vt:lpstr>
      <vt:lpstr> The importance of systems to manage customer service information </vt:lpstr>
      <vt:lpstr> The uses of systems to manage customer service information </vt:lpstr>
      <vt:lpstr> Identify the features of an effective customer complaints process  </vt:lpstr>
      <vt:lpstr>The uses of a customer complaints process </vt:lpstr>
      <vt:lpstr>PowerPoint Presentation</vt:lpstr>
    </vt:vector>
  </TitlesOfParts>
  <Company>City &amp; Guilds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Elina Helenius</cp:lastModifiedBy>
  <cp:revision>191</cp:revision>
  <dcterms:created xsi:type="dcterms:W3CDTF">2013-05-28T00:38:54Z</dcterms:created>
  <dcterms:modified xsi:type="dcterms:W3CDTF">2015-01-12T09:49:53Z</dcterms:modified>
</cp:coreProperties>
</file>