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26" autoAdjust="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0C689-C756-4EC8-A037-EA079987AFF3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4EB8C-FE1A-457E-BC25-8297E29AE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28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Open lesson with image and spot the problems</a:t>
            </a:r>
          </a:p>
          <a:p>
            <a:endParaRPr lang="en-GB" dirty="0" smtClean="0"/>
          </a:p>
          <a:p>
            <a:r>
              <a:rPr lang="en-GB" dirty="0" smtClean="0"/>
              <a:t>Ask students to write up what they consider the problems with the advertisement to be.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What image could you use?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What</a:t>
            </a:r>
            <a:r>
              <a:rPr lang="en-GB" baseline="0" dirty="0" smtClean="0"/>
              <a:t> alternative quote could they use?  </a:t>
            </a:r>
            <a:r>
              <a:rPr lang="en-GB" baseline="0" dirty="0" err="1" smtClean="0"/>
              <a:t>Ie</a:t>
            </a:r>
            <a:r>
              <a:rPr lang="en-GB" baseline="0" dirty="0" smtClean="0"/>
              <a:t> I am enjoying the challenge of working at Token Telesales.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How could they re-word the language to suit male and female applicants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protected characteristic is being discriminated against?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Give me another example of how an administrator could be discriminated against.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4EB8C-FE1A-457E-BC25-8297E29AE2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66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6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70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0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2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20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94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25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6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7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79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6CCE0-6F5A-4C7F-A875-D38D29F00552}" type="datetimeFigureOut">
              <a:rPr lang="en-GB" smtClean="0"/>
              <a:t>08/12/2014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D8EF-1CCD-421E-84DD-0C7307C43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5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ons.gov.uk/ons/publications/re-reference-tables.html?newquery=*&amp;newoffset=25&amp;pageSize=25&amp;edition=tcm:77-314861" TargetMode="External"/><Relationship Id="rId7" Type="http://schemas.openxmlformats.org/officeDocument/2006/relationships/hyperlink" Target="https://kahoot.it/#/" TargetMode="External"/><Relationship Id="rId2" Type="http://schemas.openxmlformats.org/officeDocument/2006/relationships/hyperlink" Target="http://www.ons.gov.uk/ons/dcp171778_38256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equality-act-2010-guidance" TargetMode="External"/><Relationship Id="rId5" Type="http://schemas.openxmlformats.org/officeDocument/2006/relationships/hyperlink" Target="http://youtu.be/9xtFMy9tKkM?list=UUUNy-PAxFoHq1Z-I8ZWjh4A" TargetMode="External"/><Relationship Id="rId4" Type="http://schemas.openxmlformats.org/officeDocument/2006/relationships/hyperlink" Target="National%20Admin%20and%20Secretarial%20Statistics%202014%20Student%20version.xlsx" TargetMode="External"/><Relationship Id="rId9" Type="http://schemas.openxmlformats.org/officeDocument/2006/relationships/hyperlink" Target="https://getkahoo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alnicholas.wordpress.com/2012/04/26/gender-equali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/>
          <a:srcRect l="51606"/>
          <a:stretch/>
        </p:blipFill>
        <p:spPr>
          <a:xfrm>
            <a:off x="12778" y="119188"/>
            <a:ext cx="4847254" cy="5902099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223532" y="6021288"/>
            <a:ext cx="4536504" cy="611121"/>
          </a:xfrm>
          <a:prstGeom prst="wedgeRoundRectCallout">
            <a:avLst>
              <a:gd name="adj1" fmla="val 39818"/>
              <a:gd name="adj2" fmla="val -950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 smtClean="0"/>
              <a:t>This is not enough to counterbalance the messages of the rest of the advertisement.</a:t>
            </a:r>
            <a:endParaRPr lang="en-GB" sz="1600" i="1" dirty="0"/>
          </a:p>
        </p:txBody>
      </p:sp>
      <p:sp>
        <p:nvSpPr>
          <p:cNvPr id="12" name="Rectangular Callout 11"/>
          <p:cNvSpPr/>
          <p:nvPr/>
        </p:nvSpPr>
        <p:spPr>
          <a:xfrm>
            <a:off x="5292081" y="5301208"/>
            <a:ext cx="3602873" cy="1224137"/>
          </a:xfrm>
          <a:prstGeom prst="wedgeRectCallout">
            <a:avLst>
              <a:gd name="adj1" fmla="val -80707"/>
              <a:gd name="adj2" fmla="val -9386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This is fine, but could suggest that women would be well suited to these jobs because they are more likely to want flexible, part-time work.</a:t>
            </a:r>
            <a:endParaRPr lang="en-GB" sz="1600" dirty="0"/>
          </a:p>
        </p:txBody>
      </p:sp>
      <p:sp>
        <p:nvSpPr>
          <p:cNvPr id="13" name="Rectangular Callout 12"/>
          <p:cNvSpPr/>
          <p:nvPr/>
        </p:nvSpPr>
        <p:spPr>
          <a:xfrm>
            <a:off x="5292082" y="3429000"/>
            <a:ext cx="3606005" cy="1224137"/>
          </a:xfrm>
          <a:prstGeom prst="wedgeRectCallout">
            <a:avLst>
              <a:gd name="adj1" fmla="val -113878"/>
              <a:gd name="adj2" fmla="val -249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 smtClean="0"/>
              <a:t>The language of advertisements can be important. Words like 'charming' and 'bubbly' could be seen as more associated with women.</a:t>
            </a:r>
            <a:endParaRPr lang="en-GB" sz="1600" i="1" dirty="0"/>
          </a:p>
        </p:txBody>
      </p:sp>
      <p:sp>
        <p:nvSpPr>
          <p:cNvPr id="14" name="Rectangular Callout 13"/>
          <p:cNvSpPr/>
          <p:nvPr/>
        </p:nvSpPr>
        <p:spPr>
          <a:xfrm>
            <a:off x="5292081" y="2099409"/>
            <a:ext cx="3606006" cy="1224136"/>
          </a:xfrm>
          <a:prstGeom prst="wedgeRectCallout">
            <a:avLst>
              <a:gd name="adj1" fmla="val -145508"/>
              <a:gd name="adj2" fmla="val -4393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/>
              <a:t>Quoting an employee talking about returning to work after having children could imply that these are the kind of people the company is looking for.</a:t>
            </a:r>
            <a:endParaRPr lang="en-GB" sz="1600" dirty="0"/>
          </a:p>
        </p:txBody>
      </p:sp>
      <p:sp>
        <p:nvSpPr>
          <p:cNvPr id="15" name="Rectangular Callout 14"/>
          <p:cNvSpPr/>
          <p:nvPr/>
        </p:nvSpPr>
        <p:spPr>
          <a:xfrm>
            <a:off x="5292080" y="752703"/>
            <a:ext cx="3602875" cy="1224137"/>
          </a:xfrm>
          <a:prstGeom prst="wedgeRectCallout">
            <a:avLst>
              <a:gd name="adj1" fmla="val -71662"/>
              <a:gd name="adj2" fmla="val 16292"/>
            </a:avLst>
          </a:prstGeom>
          <a:solidFill>
            <a:srgbClr val="B917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 smtClean="0"/>
              <a:t>The picture of a woman doing an administrative job traditionally associated with women could show an intention to only employ female workers</a:t>
            </a:r>
            <a:endParaRPr lang="en-GB" sz="1600" i="1" dirty="0"/>
          </a:p>
        </p:txBody>
      </p:sp>
      <p:sp>
        <p:nvSpPr>
          <p:cNvPr id="16" name="Rectangle 15"/>
          <p:cNvSpPr/>
          <p:nvPr/>
        </p:nvSpPr>
        <p:spPr>
          <a:xfrm>
            <a:off x="195568" y="116632"/>
            <a:ext cx="5600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/>
              <a:t>Spot the problems</a:t>
            </a:r>
          </a:p>
        </p:txBody>
      </p:sp>
    </p:spTree>
    <p:extLst>
      <p:ext uri="{BB962C8B-B14F-4D97-AF65-F5344CB8AC3E}">
        <p14:creationId xmlns:p14="http://schemas.microsoft.com/office/powerpoint/2010/main" val="317966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4282"/>
          </a:xfrm>
        </p:spPr>
        <p:txBody>
          <a:bodyPr>
            <a:normAutofit/>
          </a:bodyPr>
          <a:lstStyle/>
          <a:p>
            <a:r>
              <a:rPr lang="en-GB" dirty="0" smtClean="0"/>
              <a:t>Are there more female administrators/secretaries/PAs in the UK?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2753147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hlinkClick r:id="rId2"/>
              </a:rPr>
              <a:t>UK Business</a:t>
            </a:r>
            <a:r>
              <a:rPr lang="en-GB" dirty="0" smtClean="0"/>
              <a:t>: Activity, Size and Location, 2014</a:t>
            </a:r>
            <a:endParaRPr lang="en-GB" dirty="0" smtClean="0">
              <a:hlinkClick r:id="rId3"/>
            </a:endParaRPr>
          </a:p>
          <a:p>
            <a:r>
              <a:rPr lang="en-GB" dirty="0" smtClean="0">
                <a:hlinkClick r:id="rId3"/>
              </a:rPr>
              <a:t>Main Office for National Statistics search page that I received from my query </a:t>
            </a:r>
            <a:endParaRPr lang="en-GB" dirty="0" smtClean="0"/>
          </a:p>
          <a:p>
            <a:r>
              <a:rPr lang="en-GB" dirty="0" smtClean="0">
                <a:hlinkClick r:id="rId4" action="ppaction://hlinkfile"/>
              </a:rPr>
              <a:t>Spreadsheet of data for you to open.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Instructional video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Information 3">
            <a:hlinkClick r:id="rId6" highlightClick="1"/>
          </p:cNvPr>
          <p:cNvSpPr/>
          <p:nvPr/>
        </p:nvSpPr>
        <p:spPr>
          <a:xfrm>
            <a:off x="426806" y="6201308"/>
            <a:ext cx="324036" cy="32403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39235"/>
            <a:ext cx="2038747" cy="152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ction Button: Home 5">
            <a:hlinkClick r:id="rId9" highlightClick="1"/>
          </p:cNvPr>
          <p:cNvSpPr/>
          <p:nvPr/>
        </p:nvSpPr>
        <p:spPr>
          <a:xfrm>
            <a:off x="1043608" y="6180675"/>
            <a:ext cx="288032" cy="34467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1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8"/>
          </a:xfrm>
        </p:spPr>
        <p:txBody>
          <a:bodyPr>
            <a:normAutofit/>
          </a:bodyPr>
          <a:lstStyle/>
          <a:p>
            <a:r>
              <a:rPr lang="en-GB" dirty="0" smtClean="0"/>
              <a:t>Continue with your assignment targets please</a:t>
            </a:r>
          </a:p>
          <a:p>
            <a:r>
              <a:rPr lang="en-GB" dirty="0" smtClean="0"/>
              <a:t>Re-create </a:t>
            </a:r>
            <a:r>
              <a:rPr lang="en-GB" dirty="0" smtClean="0"/>
              <a:t>the advertisement from slide one</a:t>
            </a:r>
          </a:p>
          <a:p>
            <a:r>
              <a:rPr lang="en-GB" dirty="0" smtClean="0"/>
              <a:t>Work on a presentation to give to the rest of the class on Copyright legislation (resources: there are lots of links on </a:t>
            </a:r>
            <a:r>
              <a:rPr lang="en-GB" dirty="0" err="1" smtClean="0"/>
              <a:t>iLearn</a:t>
            </a:r>
            <a:r>
              <a:rPr lang="en-GB" dirty="0" smtClean="0"/>
              <a:t>)</a:t>
            </a:r>
          </a:p>
          <a:p>
            <a:r>
              <a:rPr lang="en-GB" dirty="0" smtClean="0">
                <a:hlinkClick r:id="rId2"/>
              </a:rPr>
              <a:t>Pause for thought - on gender equality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914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290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Are there more female administrators/secretaries/PAs in the UK?</vt:lpstr>
      <vt:lpstr>Extension tasks</vt:lpstr>
    </vt:vector>
  </TitlesOfParts>
  <Company>Totton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Ann-Marie Skill</dc:creator>
  <cp:lastModifiedBy>Ann-Marie</cp:lastModifiedBy>
  <cp:revision>12</cp:revision>
  <dcterms:created xsi:type="dcterms:W3CDTF">2014-12-08T13:53:17Z</dcterms:created>
  <dcterms:modified xsi:type="dcterms:W3CDTF">2014-12-08T20:22:11Z</dcterms:modified>
</cp:coreProperties>
</file>