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72" r:id="rId3"/>
    <p:sldId id="260" r:id="rId4"/>
    <p:sldId id="257" r:id="rId5"/>
    <p:sldId id="258" r:id="rId6"/>
    <p:sldId id="261" r:id="rId7"/>
    <p:sldId id="259" r:id="rId8"/>
    <p:sldId id="256" r:id="rId9"/>
    <p:sldId id="266" r:id="rId10"/>
    <p:sldId id="262" r:id="rId11"/>
    <p:sldId id="263" r:id="rId12"/>
    <p:sldId id="265" r:id="rId13"/>
    <p:sldId id="264" r:id="rId14"/>
    <p:sldId id="270" r:id="rId15"/>
    <p:sldId id="27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CC"/>
    <a:srgbClr val="008000"/>
    <a:srgbClr val="FFFFFF"/>
    <a:srgbClr val="FFFF00"/>
    <a:srgbClr val="FF3300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7" autoAdjust="0"/>
    <p:restoredTop sz="94682" autoAdjust="0"/>
  </p:normalViewPr>
  <p:slideViewPr>
    <p:cSldViewPr>
      <p:cViewPr varScale="1">
        <p:scale>
          <a:sx n="70" d="100"/>
          <a:sy n="70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3E99EB-E3AB-4A00-A68A-12A015CC2F71}" type="datetimeFigureOut">
              <a:rPr lang="en-US"/>
              <a:pPr>
                <a:defRPr/>
              </a:pPr>
              <a:t>5/14/2015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591CC6-AD5F-4D42-9149-EAB3CD7DDF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0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35E729-676C-4CBF-9AA7-74B410BEAF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69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42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89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73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4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75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58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68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8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3D11B-D926-4F3B-BDF3-8918026419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5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F62F9-CC85-440D-88AE-EF35E2CD6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9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7D0E4-52BC-4030-838F-E7D6FF947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7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B2B4-2615-45B7-97B1-05940E273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7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F25B-4986-4C92-87E3-E6BDC63A1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4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BCAE-4302-448F-A079-15C684D8B7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4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ACD5-83F7-47F4-BD60-6C5EE536E5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A8C7-BC76-4798-B3C9-90B4E74072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3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3474-45B9-4D5C-B46E-D3B0EE0F7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9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C3BA-DA08-43D7-AA35-7B72D43C6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0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751F-A1C2-4333-BBC0-9EAE2DEBD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6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ADEAA-7B81-4B86-837D-233F8109F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GB"/>
              <a:t>April 2008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Chris Farrell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B8067F-896F-4D36-8436-25288A68D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imt.plymouth.ac.uk/projects/mepres/book7/bk7i3/bk7_3i6.htm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709027"/>
            <a:ext cx="9144000" cy="2406515"/>
          </a:xfrm>
          <a:custGeom>
            <a:avLst/>
            <a:gdLst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6056415 w 9880270"/>
              <a:gd name="connsiteY4" fmla="*/ 1900052 h 2101933"/>
              <a:gd name="connsiteX5" fmla="*/ 7992093 w 9880270"/>
              <a:gd name="connsiteY5" fmla="*/ 1282535 h 2101933"/>
              <a:gd name="connsiteX6" fmla="*/ 9880270 w 9880270"/>
              <a:gd name="connsiteY6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7992093 w 9880270"/>
              <a:gd name="connsiteY4" fmla="*/ 1282535 h 2101933"/>
              <a:gd name="connsiteX5" fmla="*/ 9880270 w 9880270"/>
              <a:gd name="connsiteY5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5655039 w 9880270"/>
              <a:gd name="connsiteY3" fmla="*/ 18673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5655039 w 9880270"/>
              <a:gd name="connsiteY3" fmla="*/ 18673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5655039 w 9880270"/>
              <a:gd name="connsiteY2" fmla="*/ 1867395 h 2101933"/>
              <a:gd name="connsiteX3" fmla="*/ 9880270 w 9880270"/>
              <a:gd name="connsiteY3" fmla="*/ 0 h 2101933"/>
              <a:gd name="connsiteX0" fmla="*/ 0 w 9880270"/>
              <a:gd name="connsiteY0" fmla="*/ 2101933 h 2217717"/>
              <a:gd name="connsiteX1" fmla="*/ 5655039 w 9880270"/>
              <a:gd name="connsiteY1" fmla="*/ 1867395 h 2217717"/>
              <a:gd name="connsiteX2" fmla="*/ 9880270 w 9880270"/>
              <a:gd name="connsiteY2" fmla="*/ 0 h 2217717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2947431"/>
              <a:gd name="connsiteX1" fmla="*/ 5655039 w 9880270"/>
              <a:gd name="connsiteY1" fmla="*/ 2712893 h 2947431"/>
              <a:gd name="connsiteX2" fmla="*/ 9880270 w 9880270"/>
              <a:gd name="connsiteY2" fmla="*/ 845498 h 2947431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398693"/>
              <a:gd name="connsiteX1" fmla="*/ 6208220 w 9880270"/>
              <a:gd name="connsiteY1" fmla="*/ 3398693 h 3398693"/>
              <a:gd name="connsiteX2" fmla="*/ 9880270 w 9880270"/>
              <a:gd name="connsiteY2" fmla="*/ 845498 h 3398693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3208687"/>
              <a:gd name="connsiteX1" fmla="*/ 5417962 w 9880270"/>
              <a:gd name="connsiteY1" fmla="*/ 2560493 h 3208687"/>
              <a:gd name="connsiteX2" fmla="*/ 9880270 w 9880270"/>
              <a:gd name="connsiteY2" fmla="*/ 845498 h 32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80270" h="3208687">
                <a:moveTo>
                  <a:pt x="0" y="2947431"/>
                </a:moveTo>
                <a:cubicBezTo>
                  <a:pt x="1473710" y="0"/>
                  <a:pt x="4011405" y="2061729"/>
                  <a:pt x="5417962" y="2560493"/>
                </a:cubicBezTo>
                <a:cubicBezTo>
                  <a:pt x="7056340" y="3208687"/>
                  <a:pt x="9065226" y="1703491"/>
                  <a:pt x="9880270" y="845498"/>
                </a:cubicBezTo>
              </a:path>
            </a:pathLst>
          </a:custGeom>
          <a:ln w="19050">
            <a:solidFill>
              <a:srgbClr val="9B9B9B">
                <a:alpha val="4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755" y="1991720"/>
            <a:ext cx="697628" cy="1708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Left">
                <a:rot lat="0" lon="0" rev="900000"/>
              </a:camera>
              <a:lightRig rig="threePt" dir="t"/>
            </a:scene3d>
          </a:bodyPr>
          <a:lstStyle/>
          <a:p>
            <a:pPr algn="ctr"/>
            <a:r>
              <a:rPr lang="en-US" sz="10500" dirty="0">
                <a:ln w="31750">
                  <a:solidFill>
                    <a:srgbClr val="4BACC6">
                      <a:lumMod val="75000"/>
                    </a:srgbClr>
                  </a:solidFill>
                </a:ln>
                <a:gradFill>
                  <a:gsLst>
                    <a:gs pos="0">
                      <a:prstClr val="white"/>
                    </a:gs>
                    <a:gs pos="85000">
                      <a:srgbClr val="D7E5F5"/>
                    </a:gs>
                  </a:gsLst>
                  <a:lin ang="5400000" scaled="1"/>
                </a:gradFill>
                <a:effectLst>
                  <a:glow rad="139700">
                    <a:srgbClr val="4BACC6">
                      <a:satMod val="175000"/>
                      <a:alpha val="40000"/>
                    </a:srgbClr>
                  </a:glow>
                  <a:outerShdw blurRad="101600" dist="381000" dir="8100000" algn="tr" rotWithShape="0">
                    <a:prstClr val="black">
                      <a:alpha val="18000"/>
                    </a:prstClr>
                  </a:outerShdw>
                </a:effectLst>
                <a:latin typeface="Impact" pitchFamily="34" charset="0"/>
              </a:rPr>
              <a:t>1</a:t>
            </a:r>
            <a:endParaRPr lang="en-US" sz="10500" dirty="0">
              <a:ln w="31750">
                <a:solidFill>
                  <a:srgbClr val="4BACC6">
                    <a:lumMod val="75000"/>
                  </a:srgbClr>
                </a:solidFill>
              </a:ln>
              <a:gradFill>
                <a:gsLst>
                  <a:gs pos="0">
                    <a:prstClr val="white"/>
                  </a:gs>
                  <a:gs pos="85000">
                    <a:srgbClr val="D7E5F5"/>
                  </a:gs>
                </a:gsLst>
                <a:lin ang="5400000" scaled="1"/>
              </a:gradFill>
              <a:effectLst>
                <a:glow rad="139700">
                  <a:srgbClr val="4BACC6">
                    <a:satMod val="175000"/>
                    <a:alpha val="40000"/>
                  </a:srgbClr>
                </a:glow>
                <a:outerShdw blurRad="101600" dist="381000" dir="8100000" algn="tr" rotWithShape="0">
                  <a:prstClr val="black">
                    <a:alpha val="18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9570" y="2452332"/>
            <a:ext cx="861134" cy="170816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  <a:scene3d>
              <a:camera prst="obliqueBottomLeft">
                <a:rot lat="0" lon="0" rev="20999999"/>
              </a:camera>
              <a:lightRig rig="threePt" dir="t"/>
            </a:scene3d>
          </a:bodyPr>
          <a:lstStyle/>
          <a:p>
            <a:pPr algn="ctr"/>
            <a:r>
              <a:rPr lang="en-US" sz="10500" dirty="0">
                <a:ln w="31750">
                  <a:solidFill>
                    <a:srgbClr val="F79646">
                      <a:lumMod val="75000"/>
                    </a:srgbClr>
                  </a:solidFill>
                </a:ln>
                <a:gradFill>
                  <a:gsLst>
                    <a:gs pos="0">
                      <a:prstClr val="white"/>
                    </a:gs>
                    <a:gs pos="85000">
                      <a:srgbClr val="D7E5F5"/>
                    </a:gs>
                  </a:gsLst>
                  <a:lin ang="5400000" scaled="1"/>
                </a:gradFill>
                <a:effectLst>
                  <a:glow rad="139700">
                    <a:srgbClr val="F79646">
                      <a:satMod val="175000"/>
                      <a:alpha val="40000"/>
                    </a:srgbClr>
                  </a:glow>
                  <a:outerShdw blurRad="101600" dist="381000" dir="8100000" algn="tr" rotWithShape="0">
                    <a:prstClr val="black">
                      <a:alpha val="18000"/>
                    </a:prstClr>
                  </a:outerShdw>
                </a:effectLst>
                <a:latin typeface="Impact" pitchFamily="34" charset="0"/>
              </a:rPr>
              <a:t>2</a:t>
            </a:r>
            <a:endParaRPr lang="en-US" sz="10500" dirty="0">
              <a:ln w="31750">
                <a:solidFill>
                  <a:srgbClr val="F79646">
                    <a:lumMod val="75000"/>
                  </a:srgbClr>
                </a:solidFill>
              </a:ln>
              <a:gradFill>
                <a:gsLst>
                  <a:gs pos="0">
                    <a:prstClr val="white"/>
                  </a:gs>
                  <a:gs pos="85000">
                    <a:srgbClr val="D7E5F5"/>
                  </a:gs>
                </a:gsLst>
                <a:lin ang="5400000" scaled="1"/>
              </a:gradFill>
              <a:effectLst>
                <a:glow rad="139700">
                  <a:srgbClr val="F79646">
                    <a:satMod val="175000"/>
                    <a:alpha val="40000"/>
                  </a:srgbClr>
                </a:glow>
                <a:outerShdw blurRad="101600" dist="381000" dir="8100000" algn="tr" rotWithShape="0">
                  <a:prstClr val="black">
                    <a:alpha val="18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1341" y="1991720"/>
            <a:ext cx="898003" cy="170816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pPr algn="ctr"/>
            <a:r>
              <a:rPr lang="en-US" sz="10500" dirty="0">
                <a:ln w="31750">
                  <a:solidFill>
                    <a:srgbClr val="9BBB59">
                      <a:lumMod val="75000"/>
                    </a:srgbClr>
                  </a:solidFill>
                </a:ln>
                <a:gradFill>
                  <a:gsLst>
                    <a:gs pos="0">
                      <a:prstClr val="white"/>
                    </a:gs>
                    <a:gs pos="85000">
                      <a:srgbClr val="D7E5F5"/>
                    </a:gs>
                  </a:gsLst>
                  <a:lin ang="5400000" scaled="1"/>
                </a:gradFill>
                <a:effectLst>
                  <a:glow rad="139700">
                    <a:srgbClr val="9BBB59">
                      <a:satMod val="175000"/>
                      <a:alpha val="40000"/>
                    </a:srgbClr>
                  </a:glow>
                  <a:outerShdw blurRad="101600" dist="381000" dir="8100000" algn="tr" rotWithShape="0">
                    <a:prstClr val="black">
                      <a:alpha val="18000"/>
                    </a:prstClr>
                  </a:outerShdw>
                </a:effectLst>
                <a:latin typeface="Impact" pitchFamily="34" charset="0"/>
              </a:rPr>
              <a:t>3</a:t>
            </a:r>
            <a:endParaRPr lang="en-US" sz="10500" dirty="0">
              <a:ln w="31750">
                <a:solidFill>
                  <a:srgbClr val="9BBB59">
                    <a:lumMod val="75000"/>
                  </a:srgbClr>
                </a:solidFill>
              </a:ln>
              <a:gradFill>
                <a:gsLst>
                  <a:gs pos="0">
                    <a:prstClr val="white"/>
                  </a:gs>
                  <a:gs pos="85000">
                    <a:srgbClr val="D7E5F5"/>
                  </a:gs>
                </a:gsLst>
                <a:lin ang="5400000" scaled="1"/>
              </a:gradFill>
              <a:effectLst>
                <a:glow rad="139700">
                  <a:srgbClr val="9BBB59">
                    <a:satMod val="175000"/>
                    <a:alpha val="40000"/>
                  </a:srgbClr>
                </a:glow>
                <a:outerShdw blurRad="101600" dist="381000" dir="8100000" algn="tr" rotWithShape="0">
                  <a:prstClr val="black">
                    <a:alpha val="18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4781688" y="2598603"/>
            <a:ext cx="3322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Maths </a:t>
            </a:r>
            <a:r>
              <a:rPr lang="en-GB" sz="3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2: Graphs and Charts</a:t>
            </a:r>
            <a:endParaRPr lang="en-GB" sz="30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7203" y="5126597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By: Bill Haining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79" y="4042177"/>
            <a:ext cx="2626103" cy="236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1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3867 -0.19815 C 0.71497 -0.06875 0.59154 0.06111 0.50221 0.12315 C 0.41302 0.18542 0.36693 0.18426 0.30286 0.17315 C 0.2388 0.16227 0.16758 0.08889 0.11719 0.0581 C 0.06667 0.02708 0.0332 0.00764 6.25E-7 -0.01134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40" y="1884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autoRev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800000">
                                      <p:cBhvr>
                                        <p:cTn id="16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1549 -0.25324 C 0.64466 -0.19722 0.40976 0.04584 0.29049 0.0838 C 0.17122 0.12176 0.06054 -0.00347 3.54167E-6 -0.02662 " pathEditMode="relative" rAng="0" ptsTypes="AAA">
                                      <p:cBhvr>
                                        <p:cTn id="18" dur="1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81" y="1719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autoRev="1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1800000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0.60352 -0.21875 C 0.54388 -0.16829 0.3457 0.05023 0.24518 0.08449 C 0.14453 0.11852 0.05104 0.00602 6.25E-7 -0.01482 " pathEditMode="relative" rAng="0" ptsTypes="AAA">
                                      <p:cBhvr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82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  <p:bldP spid="4" grpId="1"/>
      <p:bldP spid="4" grpId="2"/>
      <p:bldP spid="5" grpId="0"/>
      <p:bldP spid="5" grpId="1"/>
      <p:bldP spid="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A graph showing the y-axis, the origin and x-ax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08275"/>
            <a:ext cx="316865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6"/>
          <p:cNvSpPr>
            <a:spLocks noChangeArrowheads="1" noChangeShapeType="1" noTextEdit="1"/>
          </p:cNvSpPr>
          <p:nvPr/>
        </p:nvSpPr>
        <p:spPr bwMode="auto">
          <a:xfrm>
            <a:off x="468313" y="765175"/>
            <a:ext cx="3425825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i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Line graphs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551363" y="496888"/>
            <a:ext cx="4235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Line graphs are used to show direction, </a:t>
            </a:r>
          </a:p>
          <a:p>
            <a:pPr eaLnBrk="1" hangingPunct="1"/>
            <a:r>
              <a:rPr lang="en-GB"/>
              <a:t>or change in direction. They tell us what</a:t>
            </a:r>
          </a:p>
          <a:p>
            <a:pPr eaLnBrk="1" hangingPunct="1"/>
            <a:r>
              <a:rPr lang="en-GB"/>
              <a:t>happens over a period of time.</a:t>
            </a:r>
          </a:p>
          <a:p>
            <a:pPr eaLnBrk="1" hangingPunct="1"/>
            <a:r>
              <a:rPr lang="en-GB"/>
              <a:t>This is called</a:t>
            </a:r>
            <a:endParaRPr lang="en-GB" b="1">
              <a:solidFill>
                <a:srgbClr val="0066CC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00113" y="2571750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To start a line graph</a:t>
            </a:r>
            <a:r>
              <a:rPr lang="en-GB"/>
              <a:t> </a:t>
            </a:r>
          </a:p>
        </p:txBody>
      </p:sp>
      <p:pic>
        <p:nvPicPr>
          <p:cNvPr id="13322" name="Picture 10" descr="line graph plotting the labour force participation in Andrew's high school"/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1916113"/>
            <a:ext cx="5076825" cy="3836987"/>
          </a:xfrm>
          <a:noFill/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716463" y="2060575"/>
            <a:ext cx="354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School students in the workforce.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55650" y="5445125"/>
            <a:ext cx="686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sz="1600" b="1"/>
              <a:t>When drawing a graph, it is important that you use the correct scale</a:t>
            </a:r>
            <a:r>
              <a:rPr lang="en-GB" sz="1400"/>
              <a:t>.</a:t>
            </a:r>
            <a:r>
              <a:rPr lang="en-GB"/>
              <a:t> </a:t>
            </a: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1692275" y="5876925"/>
            <a:ext cx="602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492500" y="198913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66CC"/>
                </a:solidFill>
              </a:rPr>
              <a:t>Title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2916238" y="2205038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4211638" y="22050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779838" y="51577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708400" y="5229225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66CC"/>
                </a:solidFill>
              </a:rPr>
              <a:t>Labels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4211638" y="44370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4500563" y="5157788"/>
            <a:ext cx="504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419475" y="2420938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66CC"/>
                </a:solidFill>
              </a:rPr>
              <a:t>Scale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4067175" y="2636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515778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Scale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468313" y="4941888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011863" y="1341438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66CC"/>
                </a:solidFill>
              </a:rPr>
              <a:t>trend.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208713" y="3592513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66CC"/>
                </a:solidFill>
              </a:rPr>
              <a:t>Plotted line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 flipV="1">
            <a:off x="6659563" y="3284538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755650" y="5661025"/>
            <a:ext cx="6016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/>
              <a:t>You mark (plot) the data on the graph with points or crosses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4" grpId="0"/>
      <p:bldP spid="13325" grpId="0"/>
      <p:bldP spid="13327" grpId="0"/>
      <p:bldP spid="13328" grpId="0" animBg="1"/>
      <p:bldP spid="13329" grpId="0" animBg="1"/>
      <p:bldP spid="13331" grpId="0"/>
      <p:bldP spid="13332" grpId="0" animBg="1"/>
      <p:bldP spid="13333" grpId="0" animBg="1"/>
      <p:bldP spid="13334" grpId="0"/>
      <p:bldP spid="13335" grpId="0" animBg="1"/>
      <p:bldP spid="13336" grpId="0"/>
      <p:bldP spid="13338" grpId="0" animBg="1"/>
      <p:bldP spid="13343" grpId="0"/>
      <p:bldP spid="13344" grpId="0"/>
      <p:bldP spid="13345" grpId="0" animBg="1"/>
      <p:bldP spid="13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aq1s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1700213"/>
            <a:ext cx="4625975" cy="3806825"/>
          </a:xfr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427538" y="1341438"/>
            <a:ext cx="363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Money raised in a sponsored walk</a:t>
            </a:r>
          </a:p>
        </p:txBody>
      </p:sp>
      <p:sp>
        <p:nvSpPr>
          <p:cNvPr id="12295" name="WordArt 9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3816350" cy="1196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4000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Scatter graphs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11188" y="1989138"/>
            <a:ext cx="2662237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Scatter graphs are used </a:t>
            </a:r>
          </a:p>
          <a:p>
            <a:pPr eaLnBrk="1" hangingPunct="1"/>
            <a:r>
              <a:rPr lang="en-GB" sz="1600"/>
              <a:t>to se if there is a </a:t>
            </a:r>
          </a:p>
          <a:p>
            <a:pPr eaLnBrk="1" hangingPunct="1"/>
            <a:r>
              <a:rPr lang="en-GB" sz="1600"/>
              <a:t>connection (</a:t>
            </a:r>
            <a:r>
              <a:rPr lang="en-GB"/>
              <a:t> relationship) </a:t>
            </a:r>
          </a:p>
          <a:p>
            <a:pPr eaLnBrk="1" hangingPunct="1"/>
            <a:r>
              <a:rPr lang="en-GB" sz="1600"/>
              <a:t>between 2 sets </a:t>
            </a:r>
          </a:p>
          <a:p>
            <a:pPr eaLnBrk="1" hangingPunct="1"/>
            <a:r>
              <a:rPr lang="en-GB" sz="1600"/>
              <a:t>of data.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39750" y="3429000"/>
            <a:ext cx="32242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Like the line graph the axes must </a:t>
            </a:r>
          </a:p>
          <a:p>
            <a:pPr eaLnBrk="1" hangingPunct="1"/>
            <a:r>
              <a:rPr lang="en-GB" sz="1600"/>
              <a:t>be evenly spaced, but the scales </a:t>
            </a:r>
          </a:p>
          <a:p>
            <a:pPr eaLnBrk="1" hangingPunct="1"/>
            <a:r>
              <a:rPr lang="en-GB" sz="1600"/>
              <a:t>don’t have to be the same on </a:t>
            </a:r>
          </a:p>
          <a:p>
            <a:pPr eaLnBrk="1" hangingPunct="1"/>
            <a:r>
              <a:rPr lang="en-GB" sz="1600"/>
              <a:t>each axis.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39750" y="4652963"/>
            <a:ext cx="3816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Like the line graph, you plot points on the grid, but you do </a:t>
            </a:r>
            <a:r>
              <a:rPr lang="en-GB" sz="1600" b="1">
                <a:solidFill>
                  <a:srgbClr val="FF3300"/>
                </a:solidFill>
              </a:rPr>
              <a:t>not</a:t>
            </a:r>
            <a:r>
              <a:rPr lang="en-GB" sz="1600">
                <a:solidFill>
                  <a:srgbClr val="FF3300"/>
                </a:solidFill>
              </a:rPr>
              <a:t> </a:t>
            </a:r>
            <a:r>
              <a:rPr lang="en-GB" sz="1600"/>
              <a:t>join the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70" grpId="0"/>
      <p:bldP spid="15372" grpId="0"/>
      <p:bldP spid="153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comparison of cigarettes smok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628775"/>
            <a:ext cx="4537075" cy="2879725"/>
          </a:xfrm>
          <a:noFill/>
        </p:spPr>
      </p:pic>
      <p:pic>
        <p:nvPicPr>
          <p:cNvPr id="19464" name="Picture 8" descr="relationshipbetween salary and sick leav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628775"/>
            <a:ext cx="4398962" cy="3024188"/>
          </a:xfrm>
          <a:noFill/>
        </p:spPr>
      </p:pic>
      <p:sp>
        <p:nvSpPr>
          <p:cNvPr id="13318" name="WordArt 11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3816350" cy="1196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4000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Scatter graphs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08625" y="69215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>
                <a:solidFill>
                  <a:srgbClr val="FF0066"/>
                </a:solidFill>
              </a:rPr>
              <a:t>Correlation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785938" y="4786313"/>
            <a:ext cx="1335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>
                <a:solidFill>
                  <a:srgbClr val="FF0066"/>
                </a:solidFill>
              </a:rPr>
              <a:t>positive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072188" y="4786313"/>
            <a:ext cx="1420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>
                <a:solidFill>
                  <a:schemeClr val="accent2"/>
                </a:solidFill>
              </a:rPr>
              <a:t>negative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000125" y="5267325"/>
            <a:ext cx="706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Scatter graphs show a positive or negative correlation (relationship) </a:t>
            </a:r>
          </a:p>
          <a:p>
            <a:pPr eaLnBrk="1" hangingPunct="1"/>
            <a:r>
              <a:rPr lang="en-GB"/>
              <a:t>between 2 sets of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9" grpId="0"/>
      <p:bldP spid="19470" grpId="0"/>
      <p:bldP spid="194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9" descr="eg1cg1">
            <a:hlinkClick r:id="rId2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4619625" cy="3552825"/>
          </a:xfrm>
        </p:spPr>
      </p:pic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684213" y="333375"/>
            <a:ext cx="52847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800" b="1" i="1">
                <a:solidFill>
                  <a:srgbClr val="FF0066"/>
                </a:solidFill>
                <a:latin typeface="BatangChe" pitchFamily="49" charset="-127"/>
              </a:rPr>
              <a:t>Conversion graphs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95288" y="1125538"/>
            <a:ext cx="8353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Conversion graphs make changing from one unit of measure to another easy.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919788" y="2781300"/>
            <a:ext cx="32242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In this graph you can convert </a:t>
            </a:r>
          </a:p>
          <a:p>
            <a:pPr eaLnBrk="1" hangingPunct="1"/>
            <a:r>
              <a:rPr lang="en-GB" sz="1600"/>
              <a:t>Kilometres to miles or vice versa.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2808288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kern="10" spc="96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Graphs and charts.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84663" y="476250"/>
            <a:ext cx="157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0066FF"/>
                </a:solidFill>
              </a:rPr>
              <a:t>Summary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39750" y="1557338"/>
            <a:ext cx="401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Bar charts</a:t>
            </a:r>
            <a:r>
              <a:rPr lang="en-GB"/>
              <a:t> are used to compare data. 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427538" y="1557338"/>
            <a:ext cx="441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Dual bar charts compare two sets of data.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39750" y="1916113"/>
            <a:ext cx="532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</a:rPr>
              <a:t>Pictograms</a:t>
            </a:r>
            <a:r>
              <a:rPr lang="en-GB"/>
              <a:t> (or pictographs) show data as pictures.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24388" y="1647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39750" y="2133600"/>
            <a:ext cx="3756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These charts show </a:t>
            </a:r>
            <a:r>
              <a:rPr lang="en-GB" b="1">
                <a:solidFill>
                  <a:srgbClr val="FF0066"/>
                </a:solidFill>
              </a:rPr>
              <a:t>discrete </a:t>
            </a:r>
            <a:r>
              <a:rPr lang="en-GB"/>
              <a:t>data.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39750" y="2349500"/>
            <a:ext cx="645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Discrete data has exact values e.g. shoe sizes 3,3</a:t>
            </a:r>
            <a:r>
              <a:rPr lang="en-US">
                <a:cs typeface="Arial" charset="0"/>
              </a:rPr>
              <a:t>½,4,4</a:t>
            </a:r>
            <a:r>
              <a:rPr lang="en-US"/>
              <a:t>½ etc.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11188" y="2781300"/>
            <a:ext cx="809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0099"/>
                </a:solidFill>
              </a:rPr>
              <a:t>Line graphs</a:t>
            </a:r>
            <a:r>
              <a:rPr lang="en-GB"/>
              <a:t> are used to show trends or changes. i.e. Is something increasing, </a:t>
            </a:r>
          </a:p>
          <a:p>
            <a:pPr eaLnBrk="1" hangingPunct="1"/>
            <a:r>
              <a:rPr lang="en-GB"/>
              <a:t>decreasing or static ( level, not going up or down) ?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11188" y="3284538"/>
            <a:ext cx="384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They are used for </a:t>
            </a:r>
            <a:r>
              <a:rPr lang="en-GB" b="1">
                <a:solidFill>
                  <a:srgbClr val="FF0066"/>
                </a:solidFill>
              </a:rPr>
              <a:t>continuous</a:t>
            </a:r>
            <a:r>
              <a:rPr lang="en-GB"/>
              <a:t> data.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39750" y="3573463"/>
            <a:ext cx="838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Continuous data does not have exact values e.g. lengths -3.48 cm, </a:t>
            </a:r>
          </a:p>
          <a:p>
            <a:pPr eaLnBrk="1" hangingPunct="1"/>
            <a:r>
              <a:rPr lang="en-GB"/>
              <a:t>weights -67.39kg or temperature.   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11188" y="4292600"/>
            <a:ext cx="7993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CC00CC"/>
                </a:solidFill>
              </a:rPr>
              <a:t>Pie Charts</a:t>
            </a:r>
            <a:r>
              <a:rPr lang="en-GB"/>
              <a:t> are used to show proportions, fractions and</a:t>
            </a:r>
          </a:p>
          <a:p>
            <a:r>
              <a:rPr lang="en-GB"/>
              <a:t>percentages in sets of data. 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39750" y="4868863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Scatter graphs</a:t>
            </a:r>
            <a:r>
              <a:rPr lang="en-GB"/>
              <a:t> are used to see if there is a connection ( relationship) </a:t>
            </a:r>
          </a:p>
          <a:p>
            <a:r>
              <a:rPr lang="en-GB"/>
              <a:t>between 2 sets of data.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348038" y="2636838"/>
            <a:ext cx="178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******************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3203575" y="41497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******************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539750" y="5445125"/>
            <a:ext cx="7970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3300"/>
                </a:solidFill>
              </a:rPr>
              <a:t>Conversion graphs</a:t>
            </a:r>
            <a:r>
              <a:rPr lang="en-GB"/>
              <a:t> changing units of measure from one system to another</a:t>
            </a:r>
          </a:p>
          <a:p>
            <a:r>
              <a:rPr lang="en-GB"/>
              <a:t>e.g. £(pounds) to </a:t>
            </a:r>
            <a:r>
              <a:rPr lang="ar-SA">
                <a:cs typeface="Arial" charset="0"/>
              </a:rPr>
              <a:t>€</a:t>
            </a:r>
            <a:r>
              <a:rPr lang="en-GB">
                <a:cs typeface="Arial" charset="0"/>
              </a:rPr>
              <a:t>(euros)</a:t>
            </a:r>
            <a:r>
              <a:rPr lang="en-GB"/>
              <a:t>.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39750" y="981075"/>
            <a:ext cx="644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When you collect information in a survey, you record the data </a:t>
            </a:r>
          </a:p>
          <a:p>
            <a:pPr eaLnBrk="1" hangingPunct="1"/>
            <a:r>
              <a:rPr lang="en-GB"/>
              <a:t>in a </a:t>
            </a:r>
            <a:r>
              <a:rPr lang="en-GB">
                <a:solidFill>
                  <a:srgbClr val="FF3300"/>
                </a:solidFill>
              </a:rPr>
              <a:t>tally chart</a:t>
            </a:r>
            <a:r>
              <a:rPr lang="en-GB"/>
              <a:t> or </a:t>
            </a:r>
            <a:r>
              <a:rPr lang="en-GB">
                <a:solidFill>
                  <a:srgbClr val="FF3300"/>
                </a:solidFill>
              </a:rPr>
              <a:t>frequency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3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  <p:bldP spid="29702" grpId="0"/>
      <p:bldP spid="29703" grpId="0"/>
      <p:bldP spid="29704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  <p:bldP spid="29715" grpId="0"/>
      <p:bldP spid="297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99"/>
                </a:solidFill>
                <a:latin typeface="Harlow Solid Italic" panose="04030604020F02020D02" pitchFamily="82" charset="0"/>
              </a:rPr>
              <a:t>Thank-you</a:t>
            </a:r>
            <a:endParaRPr lang="en-GB" b="1" dirty="0">
              <a:solidFill>
                <a:srgbClr val="000099"/>
              </a:solidFill>
              <a:latin typeface="Harlow Solid Italic" panose="04030604020F02020D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440" y="1418192"/>
            <a:ext cx="5249119" cy="3957836"/>
          </a:xfrm>
        </p:spPr>
      </p:pic>
    </p:spTree>
    <p:extLst>
      <p:ext uri="{BB962C8B-B14F-4D97-AF65-F5344CB8AC3E}">
        <p14:creationId xmlns:p14="http://schemas.microsoft.com/office/powerpoint/2010/main" val="86546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tally chart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76700"/>
            <a:ext cx="22574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15159" y="2270443"/>
            <a:ext cx="793903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dirty="0"/>
              <a:t>A tally chart provides a quick method of recording data as events happen. </a:t>
            </a:r>
          </a:p>
          <a:p>
            <a:pPr algn="ctr">
              <a:defRPr/>
            </a:pPr>
            <a:r>
              <a:rPr lang="en-GB" dirty="0"/>
              <a:t>Tally marks are drawn as vertical strokes – I -  until there are four. Then </a:t>
            </a:r>
          </a:p>
          <a:p>
            <a:pPr algn="ctr">
              <a:defRPr/>
            </a:pPr>
            <a:r>
              <a:rPr lang="en-GB" dirty="0"/>
              <a:t>the fifth stroke is drawn across the previous four </a:t>
            </a:r>
            <a:r>
              <a:rPr lang="en-GB" strike="sngStrike" dirty="0"/>
              <a:t>IIII</a:t>
            </a:r>
            <a:r>
              <a:rPr lang="en-GB" dirty="0"/>
              <a:t>. This is continued until</a:t>
            </a:r>
          </a:p>
          <a:p>
            <a:pPr algn="ctr">
              <a:defRPr/>
            </a:pPr>
            <a:r>
              <a:rPr lang="en-GB" dirty="0"/>
              <a:t>all the data is collected. The advantage of this method of tallying is that</a:t>
            </a:r>
          </a:p>
          <a:p>
            <a:pPr algn="ctr">
              <a:defRPr/>
            </a:pPr>
            <a:r>
              <a:rPr lang="en-GB" dirty="0"/>
              <a:t>objects can be counted quickly and easily at the end.</a:t>
            </a:r>
          </a:p>
        </p:txBody>
      </p:sp>
      <p:sp>
        <p:nvSpPr>
          <p:cNvPr id="307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3382962" cy="16557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Tally 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a pictograph showing the number of elementary students who prefer chocolate chip cookies 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916113"/>
            <a:ext cx="4246563" cy="3373437"/>
          </a:xfrm>
          <a:noFill/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4213" y="1557338"/>
            <a:ext cx="648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b="1">
                <a:solidFill>
                  <a:srgbClr val="0066FF"/>
                </a:solidFill>
              </a:rPr>
              <a:t>Number of students who like chocolate chip cookies best</a:t>
            </a:r>
            <a:r>
              <a:rPr lang="en-GB"/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0225" y="333375"/>
            <a:ext cx="709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Pictograms (or pictographs) show the data as pictures. The pictures </a:t>
            </a:r>
          </a:p>
          <a:p>
            <a:pPr eaLnBrk="1" hangingPunct="1"/>
            <a:r>
              <a:rPr lang="en-GB"/>
              <a:t>represent a number of items.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1188" y="5300663"/>
            <a:ext cx="739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Pictograms are not usually the best graph to use, because data can be </a:t>
            </a:r>
          </a:p>
          <a:p>
            <a:pPr eaLnBrk="1" hangingPunct="1"/>
            <a:r>
              <a:rPr lang="en-GB"/>
              <a:t>more easily represented in bar graphs.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11188" y="1101725"/>
            <a:ext cx="639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</a:t>
            </a:r>
            <a:r>
              <a:rPr lang="en-GB" b="1"/>
              <a:t>Pictogram</a:t>
            </a:r>
            <a:r>
              <a:rPr lang="en-GB"/>
              <a:t> it must also have a </a:t>
            </a:r>
            <a:r>
              <a:rPr lang="en-GB" b="1"/>
              <a:t>Key,</a:t>
            </a:r>
            <a:r>
              <a:rPr lang="en-GB"/>
              <a:t> for it to make sense.</a:t>
            </a:r>
          </a:p>
        </p:txBody>
      </p:sp>
      <p:sp>
        <p:nvSpPr>
          <p:cNvPr id="4105" name="WordArt 12"/>
          <p:cNvSpPr>
            <a:spLocks noChangeArrowheads="1" noChangeShapeType="1" noTextEdit="1"/>
          </p:cNvSpPr>
          <p:nvPr/>
        </p:nvSpPr>
        <p:spPr bwMode="auto">
          <a:xfrm>
            <a:off x="4643438" y="3068638"/>
            <a:ext cx="3133725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kern="10" spc="800"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Pictograms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835150" y="486886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FF0066"/>
                </a:solidFill>
              </a:rPr>
              <a:t>Key 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11413" y="5084763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787900" y="4724400"/>
            <a:ext cx="2835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0066FF"/>
                </a:solidFill>
              </a:rPr>
              <a:t>The key tells us ‘how many’ each </a:t>
            </a:r>
          </a:p>
          <a:p>
            <a:pPr eaLnBrk="1" hangingPunct="1"/>
            <a:r>
              <a:rPr lang="en-GB" sz="1400">
                <a:solidFill>
                  <a:srgbClr val="0066FF"/>
                </a:solidFill>
              </a:rPr>
              <a:t>picture represents.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5128" grpId="0"/>
      <p:bldP spid="10254" grpId="0"/>
      <p:bldP spid="10255" grpId="0" animBg="1"/>
      <p:bldP spid="102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 vertical bar graph showing the number of police officers in Crimeville, 1993 to 200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276475"/>
            <a:ext cx="5473700" cy="3600450"/>
          </a:xfr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763713" y="2133600"/>
            <a:ext cx="584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Number of police officers in Crimeville, 1993 to 2001</a:t>
            </a:r>
          </a:p>
        </p:txBody>
      </p:sp>
      <p:sp>
        <p:nvSpPr>
          <p:cNvPr id="5126" name="WordArt 9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3384550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Bar Charts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27088" y="1484313"/>
            <a:ext cx="401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Bar charts are used to compare data.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30213" y="5899150"/>
            <a:ext cx="8713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The height of the bars tells us ‘How Many?’ ‘How much?’ ‘How often?’ or ‘How high, or low?’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5400000">
            <a:off x="7092950" y="5013326"/>
            <a:ext cx="2873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235825" y="4797425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FF0066"/>
                </a:solidFill>
              </a:rPr>
              <a:t>horizontal</a:t>
            </a:r>
            <a:r>
              <a:rPr lang="en-GB"/>
              <a:t> axis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547813" y="2852738"/>
            <a:ext cx="7191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9388" y="26368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66CC"/>
                </a:solidFill>
              </a:rPr>
              <a:t>vertical</a:t>
            </a:r>
            <a:r>
              <a:rPr lang="en-GB"/>
              <a:t> axis</a:t>
            </a:r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759618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7380288" y="1916113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8224838" y="1720850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title</a:t>
            </a: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1331913" y="4868863"/>
            <a:ext cx="4302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284663" y="5661025"/>
            <a:ext cx="596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200" b="1"/>
              <a:t>Years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1403350" y="5734050"/>
            <a:ext cx="29527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19113" y="5321300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labels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716463" y="1484313"/>
            <a:ext cx="311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bars are usually </a:t>
            </a:r>
            <a:r>
              <a:rPr lang="en-GB" b="1">
                <a:solidFill>
                  <a:srgbClr val="0066CC"/>
                </a:solidFill>
              </a:rPr>
              <a:t>vertical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68313" y="34290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8000"/>
                </a:solidFill>
              </a:rPr>
              <a:t>scale</a:t>
            </a: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1187450" y="3573463"/>
            <a:ext cx="8651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8750" y="3808413"/>
            <a:ext cx="15033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(must show </a:t>
            </a:r>
          </a:p>
          <a:p>
            <a:pPr eaLnBrk="1" hangingPunct="1"/>
            <a:r>
              <a:rPr lang="en-GB"/>
              <a:t>correct units</a:t>
            </a:r>
          </a:p>
          <a:p>
            <a:pPr eaLnBrk="1" hangingPunct="1"/>
            <a:r>
              <a:rPr lang="en-GB"/>
              <a:t>cm. </a:t>
            </a:r>
            <a:r>
              <a:rPr lang="en-GB">
                <a:latin typeface="Times New Roman" pitchFamily="18" charset="0"/>
                <a:cs typeface="Times New Roman" pitchFamily="18" charset="0"/>
              </a:rPr>
              <a:t>◦c, £ etc)</a:t>
            </a:r>
            <a:r>
              <a:rPr lang="en-GB"/>
              <a:t>)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000875" y="52482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2176463" y="2368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740650" y="508476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(or, x axis)</a:t>
            </a:r>
          </a:p>
        </p:txBody>
      </p:sp>
      <p:sp>
        <p:nvSpPr>
          <p:cNvPr id="5147" name="Text Box 32"/>
          <p:cNvSpPr txBox="1">
            <a:spLocks noChangeArrowheads="1"/>
          </p:cNvSpPr>
          <p:nvPr/>
        </p:nvSpPr>
        <p:spPr bwMode="auto">
          <a:xfrm>
            <a:off x="468313" y="2852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23850" y="299720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(or, y axis)</a:t>
            </a:r>
          </a:p>
        </p:txBody>
      </p:sp>
      <p:sp>
        <p:nvSpPr>
          <p:cNvPr id="4125" name="Line 35"/>
          <p:cNvSpPr>
            <a:spLocks noChangeShapeType="1"/>
          </p:cNvSpPr>
          <p:nvPr/>
        </p:nvSpPr>
        <p:spPr bwMode="auto">
          <a:xfrm>
            <a:off x="1403350" y="5516563"/>
            <a:ext cx="10080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2" grpId="0"/>
      <p:bldP spid="3084" grpId="0"/>
      <p:bldP spid="3085" grpId="0" animBg="1"/>
      <p:bldP spid="3086" grpId="0"/>
      <p:bldP spid="3088" grpId="0" animBg="1"/>
      <p:bldP spid="3089" grpId="0"/>
      <p:bldP spid="3091" grpId="0" animBg="1"/>
      <p:bldP spid="3092" grpId="0"/>
      <p:bldP spid="3093" grpId="0" animBg="1"/>
      <p:bldP spid="3094" grpId="0"/>
      <p:bldP spid="3095" grpId="0" animBg="1"/>
      <p:bldP spid="3096" grpId="0"/>
      <p:bldP spid="3097" grpId="0"/>
      <p:bldP spid="3098" grpId="0"/>
      <p:bldP spid="3099" grpId="0" animBg="1"/>
      <p:bldP spid="3100" grpId="0"/>
      <p:bldP spid="3101" grpId="0"/>
      <p:bldP spid="3102" grpId="0"/>
      <p:bldP spid="3103" grpId="0"/>
      <p:bldP spid="3105" grpId="0"/>
      <p:bldP spid="4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bar3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060575"/>
            <a:ext cx="6464300" cy="3821113"/>
          </a:xfrm>
          <a:noFill/>
        </p:spPr>
      </p:pic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611188" y="1341438"/>
            <a:ext cx="7777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b="1"/>
              <a:t>Number of students at Diversity college who are immigrants, by last country of permanent residence</a:t>
            </a:r>
            <a:r>
              <a:rPr lang="en-GB"/>
              <a:t> 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950913" y="639763"/>
            <a:ext cx="2684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The bars can be</a:t>
            </a:r>
            <a:endParaRPr lang="en-GB" sz="2400" b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348038" y="692150"/>
            <a:ext cx="146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</a:rPr>
              <a:t>horizontal</a:t>
            </a:r>
            <a:r>
              <a:rPr lang="en-GB" b="1"/>
              <a:t>.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0" y="3500438"/>
            <a:ext cx="1276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b="1"/>
              <a:t>Last Country</a:t>
            </a:r>
          </a:p>
          <a:p>
            <a:pPr eaLnBrk="1" hangingPunct="1"/>
            <a:r>
              <a:rPr lang="en-GB" sz="1400" b="1"/>
              <a:t>of residence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a vertical bar graph showing the number of police officers in Crimeville, 1993 to 200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412875"/>
            <a:ext cx="5473700" cy="3600450"/>
          </a:xfrm>
          <a:noFill/>
        </p:spPr>
      </p:pic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187450" y="981075"/>
            <a:ext cx="584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Number of police officers in Crimeville, 1993 to 2001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87450" y="5157788"/>
            <a:ext cx="666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‘Single bar’ charts compare data in one set, to look for patterns.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5" descr="bar2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628775"/>
            <a:ext cx="5832475" cy="3871913"/>
          </a:xfrm>
          <a:noFill/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619250" y="1484313"/>
            <a:ext cx="5930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sz="1400" b="1"/>
              <a:t>Internet use at Redwood Secondary School, by gender, 1995 to 2002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3850" y="1052513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Some bar charts compare two, or three sets of data.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95288" y="5661025"/>
            <a:ext cx="775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This is a dual bar chart. It compares 2 sets of data. This chart must have a 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132138" y="57340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  </a:t>
            </a:r>
          </a:p>
        </p:txBody>
      </p:sp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42291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Dual bar charts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4284663" y="5300663"/>
            <a:ext cx="569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b="1"/>
              <a:t>Year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 flipV="1">
            <a:off x="7308850" y="3716338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885113" y="414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Key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956550" y="5661025"/>
            <a:ext cx="66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</a:rPr>
              <a:t>Key</a:t>
            </a:r>
            <a:r>
              <a:rPr lang="en-GB"/>
              <a:t>.</a:t>
            </a:r>
          </a:p>
          <a:p>
            <a:pPr eaLnBrk="1" hangingPunct="1"/>
            <a:endParaRPr lang="en-GB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95288" y="5949950"/>
            <a:ext cx="291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key identifies the bars.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5" grpId="0" animBg="1"/>
      <p:bldP spid="8206" grpId="0"/>
      <p:bldP spid="8207" grpId="0"/>
      <p:bldP spid="8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ie chart showing music preferences in young adults 14 to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36838"/>
            <a:ext cx="36861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35150" y="1916113"/>
            <a:ext cx="496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b="1"/>
              <a:t>Music preferences in young adults 14 to 19</a:t>
            </a:r>
          </a:p>
        </p:txBody>
      </p:sp>
      <p:sp>
        <p:nvSpPr>
          <p:cNvPr id="9222" name="WordArt 10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5354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Pie Charts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71550" y="4365625"/>
            <a:ext cx="7540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Pie Charts are used to show proportions, fractions and</a:t>
            </a:r>
          </a:p>
          <a:p>
            <a:pPr eaLnBrk="1" hangingPunct="1"/>
            <a:r>
              <a:rPr lang="en-GB" sz="2400"/>
              <a:t>percentages in sets of data.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588125" y="2997200"/>
            <a:ext cx="2025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FF3300"/>
                </a:solidFill>
              </a:rPr>
              <a:t>A pie chart must </a:t>
            </a:r>
          </a:p>
          <a:p>
            <a:pPr eaLnBrk="1" hangingPunct="1"/>
            <a:r>
              <a:rPr lang="en-GB">
                <a:solidFill>
                  <a:srgbClr val="FF3300"/>
                </a:solidFill>
              </a:rPr>
              <a:t>also have a key.</a:t>
            </a:r>
          </a:p>
          <a:p>
            <a:pPr eaLnBrk="1" hangingPunct="1"/>
            <a:r>
              <a:rPr lang="en-GB">
                <a:solidFill>
                  <a:srgbClr val="FF3300"/>
                </a:solidFill>
              </a:rPr>
              <a:t>This identifies the </a:t>
            </a:r>
          </a:p>
          <a:p>
            <a:pPr eaLnBrk="1" hangingPunct="1"/>
            <a:r>
              <a:rPr lang="en-GB">
                <a:solidFill>
                  <a:srgbClr val="FF3300"/>
                </a:solidFill>
              </a:rPr>
              <a:t>sectors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5867400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50913" y="5248275"/>
            <a:ext cx="7416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The sectors describe the  different parts of the data.</a:t>
            </a:r>
            <a:r>
              <a:rPr lang="en-GB"/>
              <a:t>    </a:t>
            </a:r>
          </a:p>
          <a:p>
            <a:pPr eaLnBrk="1" hangingPunct="1"/>
            <a:endParaRPr lang="en-GB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50913" y="3376613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66CC"/>
                </a:solidFill>
              </a:rPr>
              <a:t>Sectors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908175" y="35734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9" grpId="0"/>
      <p:bldP spid="2061" grpId="0"/>
      <p:bldP spid="2062" grpId="0" animBg="1"/>
      <p:bldP spid="2063" grpId="0"/>
      <p:bldP spid="2064" grpId="0"/>
      <p:bldP spid="20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 descr="pie chart showing smoking frequency of 15-year-olds on the Parkview Secondary School track and field tea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3644900"/>
            <a:ext cx="2562225" cy="2133600"/>
          </a:xfrm>
          <a:noFill/>
        </p:spPr>
      </p:pic>
      <p:pic>
        <p:nvPicPr>
          <p:cNvPr id="10245" name="Picture 8" descr="pie chart showing smoking frequency of 15-year-olds on the Parkview Secondary School track and field te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644900"/>
            <a:ext cx="1438275" cy="2152650"/>
          </a:xfrm>
          <a:noFill/>
        </p:spPr>
      </p:pic>
      <p:sp>
        <p:nvSpPr>
          <p:cNvPr id="10246" name="WordArt 11"/>
          <p:cNvSpPr>
            <a:spLocks noChangeArrowheads="1" noChangeShapeType="1" noTextEdit="1"/>
          </p:cNvSpPr>
          <p:nvPr/>
        </p:nvSpPr>
        <p:spPr bwMode="auto">
          <a:xfrm>
            <a:off x="971550" y="476250"/>
            <a:ext cx="45354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Dual Pie Charts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47675" y="1720850"/>
            <a:ext cx="8716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It is possible to use dual pie charts to compare data, but they are not </a:t>
            </a:r>
          </a:p>
          <a:p>
            <a:pPr eaLnBrk="1" hangingPunct="1"/>
            <a:r>
              <a:rPr lang="en-GB"/>
              <a:t>as clear as dual bar charts. It can be difficult to see the difference between a sector </a:t>
            </a:r>
          </a:p>
          <a:p>
            <a:pPr eaLnBrk="1" hangingPunct="1"/>
            <a:r>
              <a:rPr lang="en-GB"/>
              <a:t>in one chart and its corresponding sector in the other  chart.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1835150" y="2781300"/>
            <a:ext cx="550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Smoking frequency of 15-year-olds on the </a:t>
            </a:r>
          </a:p>
          <a:p>
            <a:pPr eaLnBrk="1" hangingPunct="1"/>
            <a:r>
              <a:rPr lang="en-GB" b="1"/>
              <a:t>Parkview Secondary School track and field team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995</Words>
  <Application>Microsoft Office PowerPoint</Application>
  <PresentationFormat>On-screen Show (4:3)</PresentationFormat>
  <Paragraphs>149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BatangChe</vt:lpstr>
      <vt:lpstr>Arial</vt:lpstr>
      <vt:lpstr>Arial Black</vt:lpstr>
      <vt:lpstr>Comic Sans MS</vt:lpstr>
      <vt:lpstr>Harlow Solid Italic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Thank-you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and Charts</dc:title>
  <dc:subject>L1-L2 Functional Maths and adult numeracy</dc:subject>
  <dc:creator>Chris Farrell</dc:creator>
  <cp:lastModifiedBy>William Haining</cp:lastModifiedBy>
  <cp:revision>63</cp:revision>
  <dcterms:created xsi:type="dcterms:W3CDTF">2008-04-12T19:01:27Z</dcterms:created>
  <dcterms:modified xsi:type="dcterms:W3CDTF">2015-05-14T10:12:38Z</dcterms:modified>
</cp:coreProperties>
</file>