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1" r:id="rId2"/>
    <p:sldId id="263" r:id="rId3"/>
    <p:sldId id="288" r:id="rId4"/>
    <p:sldId id="265" r:id="rId5"/>
    <p:sldId id="293" r:id="rId6"/>
    <p:sldId id="308" r:id="rId7"/>
    <p:sldId id="297" r:id="rId8"/>
    <p:sldId id="301" r:id="rId9"/>
    <p:sldId id="300" r:id="rId10"/>
    <p:sldId id="298" r:id="rId11"/>
    <p:sldId id="276" r:id="rId12"/>
    <p:sldId id="311" r:id="rId13"/>
    <p:sldId id="277" r:id="rId14"/>
    <p:sldId id="278" r:id="rId15"/>
    <p:sldId id="279" r:id="rId16"/>
    <p:sldId id="280" r:id="rId17"/>
    <p:sldId id="281" r:id="rId18"/>
    <p:sldId id="282" r:id="rId19"/>
    <p:sldId id="283" r:id="rId20"/>
    <p:sldId id="284" r:id="rId21"/>
    <p:sldId id="307" r:id="rId22"/>
    <p:sldId id="313" r:id="rId23"/>
    <p:sldId id="31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0BEC8-1C96-4A9F-BC33-F01A4765AD43}" type="doc">
      <dgm:prSet loTypeId="urn:microsoft.com/office/officeart/2005/8/layout/orgChart1" loCatId="hierarchy" qsTypeId="urn:microsoft.com/office/officeart/2005/8/quickstyle/3d4" qsCatId="3D" csTypeId="urn:microsoft.com/office/officeart/2005/8/colors/colorful1#3" csCatId="colorful" phldr="1"/>
      <dgm:spPr/>
      <dgm:t>
        <a:bodyPr/>
        <a:lstStyle/>
        <a:p>
          <a:endParaRPr lang="en-GB"/>
        </a:p>
      </dgm:t>
    </dgm:pt>
    <dgm:pt modelId="{C96E5A22-A570-43E5-8EE5-0E1558A6F859}">
      <dgm:prSet phldrT="[Text]" custT="1"/>
      <dgm:spPr>
        <a:solidFill>
          <a:srgbClr val="FF7C80"/>
        </a:solidFill>
        <a:ln w="28575">
          <a:solidFill>
            <a:schemeClr val="tx1"/>
          </a:solidFill>
        </a:ln>
      </dgm:spPr>
      <dgm:t>
        <a:bodyPr/>
        <a:lstStyle/>
        <a:p>
          <a:r>
            <a:rPr lang="en-GB" sz="2000" b="1" dirty="0">
              <a:solidFill>
                <a:srgbClr val="000000"/>
              </a:solidFill>
              <a:latin typeface="Comic Sans MS" pitchFamily="66" charset="0"/>
            </a:rPr>
            <a:t>Health &amp; Safety at Work Act 1974</a:t>
          </a:r>
        </a:p>
        <a:p>
          <a:r>
            <a:rPr lang="en-GB" sz="2000" dirty="0">
              <a:solidFill>
                <a:srgbClr val="000000"/>
              </a:solidFill>
              <a:latin typeface="Comic Sans MS" pitchFamily="66" charset="0"/>
            </a:rPr>
            <a:t>An ‘umbrella’ to all other legislation we must follow</a:t>
          </a:r>
        </a:p>
      </dgm:t>
    </dgm:pt>
    <dgm:pt modelId="{90773235-5887-466B-A677-3DD26978DE52}" type="parTrans" cxnId="{0A80FD44-471A-47D6-8D4E-7392D6A23C7A}">
      <dgm:prSet/>
      <dgm:spPr/>
      <dgm:t>
        <a:bodyPr/>
        <a:lstStyle/>
        <a:p>
          <a:endParaRPr lang="en-GB"/>
        </a:p>
      </dgm:t>
    </dgm:pt>
    <dgm:pt modelId="{006F8796-2DED-4B5B-9D05-85C1D4D25161}" type="sibTrans" cxnId="{0A80FD44-471A-47D6-8D4E-7392D6A23C7A}">
      <dgm:prSet/>
      <dgm:spPr/>
      <dgm:t>
        <a:bodyPr/>
        <a:lstStyle/>
        <a:p>
          <a:endParaRPr lang="en-GB"/>
        </a:p>
      </dgm:t>
    </dgm:pt>
    <dgm:pt modelId="{3FB30AB5-D624-4D87-A9E9-F9A8235F56ED}">
      <dgm:prSet phldrT="[Text]" custT="1"/>
      <dgm:spPr>
        <a:solidFill>
          <a:schemeClr val="accent2">
            <a:lumMod val="40000"/>
            <a:lumOff val="60000"/>
          </a:schemeClr>
        </a:solidFill>
        <a:ln w="28575">
          <a:solidFill>
            <a:schemeClr val="tx1"/>
          </a:solidFill>
        </a:ln>
      </dgm:spPr>
      <dgm:t>
        <a:bodyPr/>
        <a:lstStyle/>
        <a:p>
          <a:endParaRPr lang="en-GB" sz="2400" dirty="0">
            <a:solidFill>
              <a:srgbClr val="FFFF00"/>
            </a:solidFill>
            <a:latin typeface="Comic Sans MS" pitchFamily="66" charset="0"/>
          </a:endParaRPr>
        </a:p>
      </dgm:t>
    </dgm:pt>
    <dgm:pt modelId="{142467F5-228B-42CF-827C-4ACF98987379}" type="parTrans" cxnId="{86FB2E6A-70D1-4151-BBD1-15337CBFDF18}">
      <dgm:prSet/>
      <dgm:spPr/>
      <dgm:t>
        <a:bodyPr/>
        <a:lstStyle/>
        <a:p>
          <a:endParaRPr lang="en-GB" dirty="0"/>
        </a:p>
      </dgm:t>
    </dgm:pt>
    <dgm:pt modelId="{043CFA51-F6F0-495E-AB75-A733AA9060F3}" type="sibTrans" cxnId="{86FB2E6A-70D1-4151-BBD1-15337CBFDF18}">
      <dgm:prSet/>
      <dgm:spPr/>
      <dgm:t>
        <a:bodyPr/>
        <a:lstStyle/>
        <a:p>
          <a:endParaRPr lang="en-GB"/>
        </a:p>
      </dgm:t>
    </dgm:pt>
    <dgm:pt modelId="{841C85C1-7A08-4E14-9696-2FBA8BC8740C}">
      <dgm:prSet phldrT="[Text]"/>
      <dgm:spPr>
        <a:solidFill>
          <a:schemeClr val="accent2">
            <a:lumMod val="40000"/>
            <a:lumOff val="60000"/>
          </a:schemeClr>
        </a:solidFill>
        <a:ln w="28575">
          <a:solidFill>
            <a:schemeClr val="tx1"/>
          </a:solidFill>
        </a:ln>
      </dgm:spPr>
      <dgm:t>
        <a:bodyPr/>
        <a:lstStyle/>
        <a:p>
          <a:endParaRPr lang="en-GB" dirty="0"/>
        </a:p>
      </dgm:t>
    </dgm:pt>
    <dgm:pt modelId="{3BC594B3-FB5C-4C76-A049-E2E547D82D08}" type="parTrans" cxnId="{2ED0CFE7-AD83-4FC3-B02E-9507411E800E}">
      <dgm:prSet/>
      <dgm:spPr/>
      <dgm:t>
        <a:bodyPr/>
        <a:lstStyle/>
        <a:p>
          <a:endParaRPr lang="en-GB" dirty="0"/>
        </a:p>
      </dgm:t>
    </dgm:pt>
    <dgm:pt modelId="{F1CF1581-518E-4BC0-B8C0-F706AFD3F125}" type="sibTrans" cxnId="{2ED0CFE7-AD83-4FC3-B02E-9507411E800E}">
      <dgm:prSet/>
      <dgm:spPr/>
      <dgm:t>
        <a:bodyPr/>
        <a:lstStyle/>
        <a:p>
          <a:endParaRPr lang="en-GB"/>
        </a:p>
      </dgm:t>
    </dgm:pt>
    <dgm:pt modelId="{F81830C9-C5B9-49A8-BF57-04B02C6D98AD}">
      <dgm:prSet phldrT="[Text]"/>
      <dgm:spPr>
        <a:solidFill>
          <a:schemeClr val="accent2">
            <a:lumMod val="40000"/>
            <a:lumOff val="60000"/>
          </a:schemeClr>
        </a:solidFill>
        <a:ln w="28575">
          <a:solidFill>
            <a:schemeClr val="tx1"/>
          </a:solidFill>
        </a:ln>
      </dgm:spPr>
      <dgm:t>
        <a:bodyPr/>
        <a:lstStyle/>
        <a:p>
          <a:endParaRPr lang="en-GB" dirty="0"/>
        </a:p>
      </dgm:t>
    </dgm:pt>
    <dgm:pt modelId="{A0CE27DC-3955-4DAC-AFE4-DC2E44F67BCF}" type="parTrans" cxnId="{C9B7308B-B659-44AF-9D03-1C22D6BF8A3A}">
      <dgm:prSet/>
      <dgm:spPr/>
      <dgm:t>
        <a:bodyPr/>
        <a:lstStyle/>
        <a:p>
          <a:endParaRPr lang="en-GB" dirty="0"/>
        </a:p>
      </dgm:t>
    </dgm:pt>
    <dgm:pt modelId="{1F187132-0A02-4E8C-872B-12592F557AED}" type="sibTrans" cxnId="{C9B7308B-B659-44AF-9D03-1C22D6BF8A3A}">
      <dgm:prSet/>
      <dgm:spPr/>
      <dgm:t>
        <a:bodyPr/>
        <a:lstStyle/>
        <a:p>
          <a:endParaRPr lang="en-GB"/>
        </a:p>
      </dgm:t>
    </dgm:pt>
    <dgm:pt modelId="{E0E605D6-C26E-44A5-8C21-8CBDCA63208A}">
      <dgm:prSet phldrT="[Text]"/>
      <dgm:spPr>
        <a:solidFill>
          <a:schemeClr val="accent2">
            <a:lumMod val="40000"/>
            <a:lumOff val="60000"/>
          </a:schemeClr>
        </a:solidFill>
        <a:ln w="28575">
          <a:solidFill>
            <a:schemeClr val="tx1"/>
          </a:solidFill>
        </a:ln>
      </dgm:spPr>
      <dgm:t>
        <a:bodyPr/>
        <a:lstStyle/>
        <a:p>
          <a:endParaRPr lang="en-GB" dirty="0"/>
        </a:p>
      </dgm:t>
    </dgm:pt>
    <dgm:pt modelId="{DB0B9CE2-C600-4479-B75D-1F52731B1DC7}" type="sibTrans" cxnId="{C9CDD2B5-0C08-4EF0-817C-F33390C75901}">
      <dgm:prSet/>
      <dgm:spPr/>
      <dgm:t>
        <a:bodyPr/>
        <a:lstStyle/>
        <a:p>
          <a:endParaRPr lang="en-GB"/>
        </a:p>
      </dgm:t>
    </dgm:pt>
    <dgm:pt modelId="{CB00542E-3F11-4CC8-96BE-EA14FDB4B287}" type="parTrans" cxnId="{C9CDD2B5-0C08-4EF0-817C-F33390C75901}">
      <dgm:prSet/>
      <dgm:spPr/>
      <dgm:t>
        <a:bodyPr/>
        <a:lstStyle/>
        <a:p>
          <a:endParaRPr lang="en-GB" dirty="0"/>
        </a:p>
      </dgm:t>
    </dgm:pt>
    <dgm:pt modelId="{6CEB3827-D90B-4C15-AB29-351BE7ACE8B9}" type="pres">
      <dgm:prSet presAssocID="{5830BEC8-1C96-4A9F-BC33-F01A4765AD43}" presName="hierChild1" presStyleCnt="0">
        <dgm:presLayoutVars>
          <dgm:orgChart val="1"/>
          <dgm:chPref val="1"/>
          <dgm:dir/>
          <dgm:animOne val="branch"/>
          <dgm:animLvl val="lvl"/>
          <dgm:resizeHandles/>
        </dgm:presLayoutVars>
      </dgm:prSet>
      <dgm:spPr/>
      <dgm:t>
        <a:bodyPr/>
        <a:lstStyle/>
        <a:p>
          <a:endParaRPr lang="en-GB"/>
        </a:p>
      </dgm:t>
    </dgm:pt>
    <dgm:pt modelId="{F7D05D01-6D80-4648-9975-0590B1A82C36}" type="pres">
      <dgm:prSet presAssocID="{C96E5A22-A570-43E5-8EE5-0E1558A6F859}" presName="hierRoot1" presStyleCnt="0">
        <dgm:presLayoutVars>
          <dgm:hierBranch val="init"/>
        </dgm:presLayoutVars>
      </dgm:prSet>
      <dgm:spPr/>
    </dgm:pt>
    <dgm:pt modelId="{0802DEFD-D5CE-49F4-871F-5ACF8D5EAF76}" type="pres">
      <dgm:prSet presAssocID="{C96E5A22-A570-43E5-8EE5-0E1558A6F859}" presName="rootComposite1" presStyleCnt="0"/>
      <dgm:spPr/>
    </dgm:pt>
    <dgm:pt modelId="{8B105791-653E-4554-B8F9-1F7F58A96228}" type="pres">
      <dgm:prSet presAssocID="{C96E5A22-A570-43E5-8EE5-0E1558A6F859}" presName="rootText1" presStyleLbl="node0" presStyleIdx="0" presStyleCnt="1" custScaleX="1770113" custScaleY="719099">
        <dgm:presLayoutVars>
          <dgm:chPref val="3"/>
        </dgm:presLayoutVars>
      </dgm:prSet>
      <dgm:spPr/>
      <dgm:t>
        <a:bodyPr/>
        <a:lstStyle/>
        <a:p>
          <a:endParaRPr lang="en-GB"/>
        </a:p>
      </dgm:t>
    </dgm:pt>
    <dgm:pt modelId="{6AB951A4-45F3-4698-9787-843C631A83DD}" type="pres">
      <dgm:prSet presAssocID="{C96E5A22-A570-43E5-8EE5-0E1558A6F859}" presName="rootConnector1" presStyleLbl="node1" presStyleIdx="0" presStyleCnt="0"/>
      <dgm:spPr/>
      <dgm:t>
        <a:bodyPr/>
        <a:lstStyle/>
        <a:p>
          <a:endParaRPr lang="en-GB"/>
        </a:p>
      </dgm:t>
    </dgm:pt>
    <dgm:pt modelId="{A8EB015D-7CF8-4029-9A6C-C200CC71EF33}" type="pres">
      <dgm:prSet presAssocID="{C96E5A22-A570-43E5-8EE5-0E1558A6F859}" presName="hierChild2" presStyleCnt="0"/>
      <dgm:spPr/>
    </dgm:pt>
    <dgm:pt modelId="{EC9C3097-F624-426A-B212-3B050462F799}" type="pres">
      <dgm:prSet presAssocID="{142467F5-228B-42CF-827C-4ACF98987379}" presName="Name37" presStyleLbl="parChTrans1D2" presStyleIdx="0" presStyleCnt="4"/>
      <dgm:spPr/>
      <dgm:t>
        <a:bodyPr/>
        <a:lstStyle/>
        <a:p>
          <a:endParaRPr lang="en-GB"/>
        </a:p>
      </dgm:t>
    </dgm:pt>
    <dgm:pt modelId="{B039DE19-0006-4755-BC1E-347F996F2F4A}" type="pres">
      <dgm:prSet presAssocID="{3FB30AB5-D624-4D87-A9E9-F9A8235F56ED}" presName="hierRoot2" presStyleCnt="0">
        <dgm:presLayoutVars>
          <dgm:hierBranch val="init"/>
        </dgm:presLayoutVars>
      </dgm:prSet>
      <dgm:spPr/>
    </dgm:pt>
    <dgm:pt modelId="{4AC09E9A-6587-42AA-BF25-F6C9A65F0F2A}" type="pres">
      <dgm:prSet presAssocID="{3FB30AB5-D624-4D87-A9E9-F9A8235F56ED}" presName="rootComposite" presStyleCnt="0"/>
      <dgm:spPr/>
    </dgm:pt>
    <dgm:pt modelId="{CF9C877E-9852-42C5-968B-BB6B7E350F9C}" type="pres">
      <dgm:prSet presAssocID="{3FB30AB5-D624-4D87-A9E9-F9A8235F56ED}" presName="rootText" presStyleLbl="node2" presStyleIdx="0" presStyleCnt="4" custScaleX="719066" custScaleY="2000000" custLinFactNeighborX="-68930" custLinFactNeighborY="1">
        <dgm:presLayoutVars>
          <dgm:chPref val="3"/>
        </dgm:presLayoutVars>
      </dgm:prSet>
      <dgm:spPr/>
      <dgm:t>
        <a:bodyPr/>
        <a:lstStyle/>
        <a:p>
          <a:endParaRPr lang="en-GB"/>
        </a:p>
      </dgm:t>
    </dgm:pt>
    <dgm:pt modelId="{727A5CD3-0E3B-4C46-8DE7-E898397D27BC}" type="pres">
      <dgm:prSet presAssocID="{3FB30AB5-D624-4D87-A9E9-F9A8235F56ED}" presName="rootConnector" presStyleLbl="node2" presStyleIdx="0" presStyleCnt="4"/>
      <dgm:spPr/>
      <dgm:t>
        <a:bodyPr/>
        <a:lstStyle/>
        <a:p>
          <a:endParaRPr lang="en-GB"/>
        </a:p>
      </dgm:t>
    </dgm:pt>
    <dgm:pt modelId="{D9B8B92D-8937-42C1-9899-D2E0DBA7A37B}" type="pres">
      <dgm:prSet presAssocID="{3FB30AB5-D624-4D87-A9E9-F9A8235F56ED}" presName="hierChild4" presStyleCnt="0"/>
      <dgm:spPr/>
    </dgm:pt>
    <dgm:pt modelId="{AEC9934A-42BB-4DF1-BBF2-4E48DCE637C5}" type="pres">
      <dgm:prSet presAssocID="{3FB30AB5-D624-4D87-A9E9-F9A8235F56ED}" presName="hierChild5" presStyleCnt="0"/>
      <dgm:spPr/>
    </dgm:pt>
    <dgm:pt modelId="{99F62417-BC24-47D2-9E53-5D881D2255C4}" type="pres">
      <dgm:prSet presAssocID="{CB00542E-3F11-4CC8-96BE-EA14FDB4B287}" presName="Name37" presStyleLbl="parChTrans1D2" presStyleIdx="1" presStyleCnt="4"/>
      <dgm:spPr/>
      <dgm:t>
        <a:bodyPr/>
        <a:lstStyle/>
        <a:p>
          <a:endParaRPr lang="en-GB"/>
        </a:p>
      </dgm:t>
    </dgm:pt>
    <dgm:pt modelId="{CE01DBC2-CD90-49D5-A26D-6F97987B7A20}" type="pres">
      <dgm:prSet presAssocID="{E0E605D6-C26E-44A5-8C21-8CBDCA63208A}" presName="hierRoot2" presStyleCnt="0">
        <dgm:presLayoutVars>
          <dgm:hierBranch val="init"/>
        </dgm:presLayoutVars>
      </dgm:prSet>
      <dgm:spPr/>
    </dgm:pt>
    <dgm:pt modelId="{26772DD8-2C08-444D-A215-477EF69DABD6}" type="pres">
      <dgm:prSet presAssocID="{E0E605D6-C26E-44A5-8C21-8CBDCA63208A}" presName="rootComposite" presStyleCnt="0"/>
      <dgm:spPr/>
    </dgm:pt>
    <dgm:pt modelId="{0657429C-44ED-48DE-9EB2-1BBE3CF0A9C5}" type="pres">
      <dgm:prSet presAssocID="{E0E605D6-C26E-44A5-8C21-8CBDCA63208A}" presName="rootText" presStyleLbl="node2" presStyleIdx="1" presStyleCnt="4" custScaleX="681432" custScaleY="2000000" custLinFactNeighborX="-6571" custLinFactNeighborY="16608">
        <dgm:presLayoutVars>
          <dgm:chPref val="3"/>
        </dgm:presLayoutVars>
      </dgm:prSet>
      <dgm:spPr/>
      <dgm:t>
        <a:bodyPr/>
        <a:lstStyle/>
        <a:p>
          <a:endParaRPr lang="en-GB"/>
        </a:p>
      </dgm:t>
    </dgm:pt>
    <dgm:pt modelId="{93E1EF58-03FC-492B-9386-C71523C00FB3}" type="pres">
      <dgm:prSet presAssocID="{E0E605D6-C26E-44A5-8C21-8CBDCA63208A}" presName="rootConnector" presStyleLbl="node2" presStyleIdx="1" presStyleCnt="4"/>
      <dgm:spPr/>
      <dgm:t>
        <a:bodyPr/>
        <a:lstStyle/>
        <a:p>
          <a:endParaRPr lang="en-GB"/>
        </a:p>
      </dgm:t>
    </dgm:pt>
    <dgm:pt modelId="{A63F25AC-E59A-43FB-A077-84B5F027EC90}" type="pres">
      <dgm:prSet presAssocID="{E0E605D6-C26E-44A5-8C21-8CBDCA63208A}" presName="hierChild4" presStyleCnt="0"/>
      <dgm:spPr/>
    </dgm:pt>
    <dgm:pt modelId="{AEAFB8D5-4453-4062-AF46-4C16D25E11CA}" type="pres">
      <dgm:prSet presAssocID="{E0E605D6-C26E-44A5-8C21-8CBDCA63208A}" presName="hierChild5" presStyleCnt="0"/>
      <dgm:spPr/>
    </dgm:pt>
    <dgm:pt modelId="{31931B82-DFC6-4635-995D-EF65006F519A}" type="pres">
      <dgm:prSet presAssocID="{A0CE27DC-3955-4DAC-AFE4-DC2E44F67BCF}" presName="Name37" presStyleLbl="parChTrans1D2" presStyleIdx="2" presStyleCnt="4"/>
      <dgm:spPr/>
      <dgm:t>
        <a:bodyPr/>
        <a:lstStyle/>
        <a:p>
          <a:endParaRPr lang="en-GB"/>
        </a:p>
      </dgm:t>
    </dgm:pt>
    <dgm:pt modelId="{B4A51EB3-6C65-4C39-B1DD-133A0A49DC5F}" type="pres">
      <dgm:prSet presAssocID="{F81830C9-C5B9-49A8-BF57-04B02C6D98AD}" presName="hierRoot2" presStyleCnt="0">
        <dgm:presLayoutVars>
          <dgm:hierBranch val="init"/>
        </dgm:presLayoutVars>
      </dgm:prSet>
      <dgm:spPr/>
    </dgm:pt>
    <dgm:pt modelId="{E5530F41-9EC6-4522-9F07-0B4A86DAF8EF}" type="pres">
      <dgm:prSet presAssocID="{F81830C9-C5B9-49A8-BF57-04B02C6D98AD}" presName="rootComposite" presStyleCnt="0"/>
      <dgm:spPr/>
    </dgm:pt>
    <dgm:pt modelId="{C5866602-D79F-4FDE-82E0-2007859ABC42}" type="pres">
      <dgm:prSet presAssocID="{F81830C9-C5B9-49A8-BF57-04B02C6D98AD}" presName="rootText" presStyleLbl="node2" presStyleIdx="2" presStyleCnt="4" custScaleX="764705" custScaleY="2000000" custLinFactNeighborX="-3307" custLinFactNeighborY="16608">
        <dgm:presLayoutVars>
          <dgm:chPref val="3"/>
        </dgm:presLayoutVars>
      </dgm:prSet>
      <dgm:spPr/>
      <dgm:t>
        <a:bodyPr/>
        <a:lstStyle/>
        <a:p>
          <a:endParaRPr lang="en-GB"/>
        </a:p>
      </dgm:t>
    </dgm:pt>
    <dgm:pt modelId="{EF1A06AA-BF9F-4BBD-A61E-42729B047F79}" type="pres">
      <dgm:prSet presAssocID="{F81830C9-C5B9-49A8-BF57-04B02C6D98AD}" presName="rootConnector" presStyleLbl="node2" presStyleIdx="2" presStyleCnt="4"/>
      <dgm:spPr/>
      <dgm:t>
        <a:bodyPr/>
        <a:lstStyle/>
        <a:p>
          <a:endParaRPr lang="en-GB"/>
        </a:p>
      </dgm:t>
    </dgm:pt>
    <dgm:pt modelId="{9947A2FD-2384-403B-881F-FD7AFD0AFF98}" type="pres">
      <dgm:prSet presAssocID="{F81830C9-C5B9-49A8-BF57-04B02C6D98AD}" presName="hierChild4" presStyleCnt="0"/>
      <dgm:spPr/>
    </dgm:pt>
    <dgm:pt modelId="{73F0E47F-1588-4DAA-A134-8588165815AA}" type="pres">
      <dgm:prSet presAssocID="{F81830C9-C5B9-49A8-BF57-04B02C6D98AD}" presName="hierChild5" presStyleCnt="0"/>
      <dgm:spPr/>
    </dgm:pt>
    <dgm:pt modelId="{F89AE5F0-EF81-456A-9DD1-2272E55FB9D8}" type="pres">
      <dgm:prSet presAssocID="{3BC594B3-FB5C-4C76-A049-E2E547D82D08}" presName="Name37" presStyleLbl="parChTrans1D2" presStyleIdx="3" presStyleCnt="4"/>
      <dgm:spPr/>
      <dgm:t>
        <a:bodyPr/>
        <a:lstStyle/>
        <a:p>
          <a:endParaRPr lang="en-GB"/>
        </a:p>
      </dgm:t>
    </dgm:pt>
    <dgm:pt modelId="{CB4B9110-304E-4735-9FC8-3FB161E0CC0C}" type="pres">
      <dgm:prSet presAssocID="{841C85C1-7A08-4E14-9696-2FBA8BC8740C}" presName="hierRoot2" presStyleCnt="0">
        <dgm:presLayoutVars>
          <dgm:hierBranch val="init"/>
        </dgm:presLayoutVars>
      </dgm:prSet>
      <dgm:spPr/>
    </dgm:pt>
    <dgm:pt modelId="{CDFC3824-8B0F-490D-B6D2-D1A16DB60ADD}" type="pres">
      <dgm:prSet presAssocID="{841C85C1-7A08-4E14-9696-2FBA8BC8740C}" presName="rootComposite" presStyleCnt="0"/>
      <dgm:spPr/>
    </dgm:pt>
    <dgm:pt modelId="{6976B0DF-3C9A-4265-A1B3-6E056AE6053D}" type="pres">
      <dgm:prSet presAssocID="{841C85C1-7A08-4E14-9696-2FBA8BC8740C}" presName="rootText" presStyleLbl="node2" presStyleIdx="3" presStyleCnt="4" custScaleX="645620" custScaleY="2000000" custLinFactNeighborX="15532" custLinFactNeighborY="7056">
        <dgm:presLayoutVars>
          <dgm:chPref val="3"/>
        </dgm:presLayoutVars>
      </dgm:prSet>
      <dgm:spPr/>
      <dgm:t>
        <a:bodyPr/>
        <a:lstStyle/>
        <a:p>
          <a:endParaRPr lang="en-GB"/>
        </a:p>
      </dgm:t>
    </dgm:pt>
    <dgm:pt modelId="{66B3AA02-6431-4D2E-99F0-56D88C218852}" type="pres">
      <dgm:prSet presAssocID="{841C85C1-7A08-4E14-9696-2FBA8BC8740C}" presName="rootConnector" presStyleLbl="node2" presStyleIdx="3" presStyleCnt="4"/>
      <dgm:spPr/>
      <dgm:t>
        <a:bodyPr/>
        <a:lstStyle/>
        <a:p>
          <a:endParaRPr lang="en-GB"/>
        </a:p>
      </dgm:t>
    </dgm:pt>
    <dgm:pt modelId="{1A9010B0-82E2-49C2-8592-CF72318A9EEB}" type="pres">
      <dgm:prSet presAssocID="{841C85C1-7A08-4E14-9696-2FBA8BC8740C}" presName="hierChild4" presStyleCnt="0"/>
      <dgm:spPr/>
    </dgm:pt>
    <dgm:pt modelId="{16829D27-72D1-4AE7-978A-A5AF94BBDCAF}" type="pres">
      <dgm:prSet presAssocID="{841C85C1-7A08-4E14-9696-2FBA8BC8740C}" presName="hierChild5" presStyleCnt="0"/>
      <dgm:spPr/>
    </dgm:pt>
    <dgm:pt modelId="{7687E8AF-3EBC-4AD0-9F4D-3799AD496012}" type="pres">
      <dgm:prSet presAssocID="{C96E5A22-A570-43E5-8EE5-0E1558A6F859}" presName="hierChild3" presStyleCnt="0"/>
      <dgm:spPr/>
    </dgm:pt>
  </dgm:ptLst>
  <dgm:cxnLst>
    <dgm:cxn modelId="{E0BBD127-9D75-46BB-A4DC-BC7064B626B0}" type="presOf" srcId="{841C85C1-7A08-4E14-9696-2FBA8BC8740C}" destId="{66B3AA02-6431-4D2E-99F0-56D88C218852}" srcOrd="1" destOrd="0" presId="urn:microsoft.com/office/officeart/2005/8/layout/orgChart1"/>
    <dgm:cxn modelId="{786EDB34-B2DC-4A6F-B014-8B27C61BE4D4}" type="presOf" srcId="{E0E605D6-C26E-44A5-8C21-8CBDCA63208A}" destId="{93E1EF58-03FC-492B-9386-C71523C00FB3}" srcOrd="1" destOrd="0" presId="urn:microsoft.com/office/officeart/2005/8/layout/orgChart1"/>
    <dgm:cxn modelId="{961AA198-1C9F-4B1F-9AC8-689352E283E5}" type="presOf" srcId="{3BC594B3-FB5C-4C76-A049-E2E547D82D08}" destId="{F89AE5F0-EF81-456A-9DD1-2272E55FB9D8}" srcOrd="0" destOrd="0" presId="urn:microsoft.com/office/officeart/2005/8/layout/orgChart1"/>
    <dgm:cxn modelId="{933EE002-9F03-4163-9A9F-0958F9715597}" type="presOf" srcId="{F81830C9-C5B9-49A8-BF57-04B02C6D98AD}" destId="{C5866602-D79F-4FDE-82E0-2007859ABC42}" srcOrd="0" destOrd="0" presId="urn:microsoft.com/office/officeart/2005/8/layout/orgChart1"/>
    <dgm:cxn modelId="{EDBA478A-B7EF-447F-92FA-B36DD8921E7F}" type="presOf" srcId="{C96E5A22-A570-43E5-8EE5-0E1558A6F859}" destId="{8B105791-653E-4554-B8F9-1F7F58A96228}" srcOrd="0" destOrd="0" presId="urn:microsoft.com/office/officeart/2005/8/layout/orgChart1"/>
    <dgm:cxn modelId="{86FB2E6A-70D1-4151-BBD1-15337CBFDF18}" srcId="{C96E5A22-A570-43E5-8EE5-0E1558A6F859}" destId="{3FB30AB5-D624-4D87-A9E9-F9A8235F56ED}" srcOrd="0" destOrd="0" parTransId="{142467F5-228B-42CF-827C-4ACF98987379}" sibTransId="{043CFA51-F6F0-495E-AB75-A733AA9060F3}"/>
    <dgm:cxn modelId="{F19626E5-A6FB-46A0-BFCB-A7AFB67F32BA}" type="presOf" srcId="{5830BEC8-1C96-4A9F-BC33-F01A4765AD43}" destId="{6CEB3827-D90B-4C15-AB29-351BE7ACE8B9}" srcOrd="0" destOrd="0" presId="urn:microsoft.com/office/officeart/2005/8/layout/orgChart1"/>
    <dgm:cxn modelId="{6A7587E4-8EB8-446D-9427-78BD098DE07B}" type="presOf" srcId="{CB00542E-3F11-4CC8-96BE-EA14FDB4B287}" destId="{99F62417-BC24-47D2-9E53-5D881D2255C4}" srcOrd="0" destOrd="0" presId="urn:microsoft.com/office/officeart/2005/8/layout/orgChart1"/>
    <dgm:cxn modelId="{C9CDD2B5-0C08-4EF0-817C-F33390C75901}" srcId="{C96E5A22-A570-43E5-8EE5-0E1558A6F859}" destId="{E0E605D6-C26E-44A5-8C21-8CBDCA63208A}" srcOrd="1" destOrd="0" parTransId="{CB00542E-3F11-4CC8-96BE-EA14FDB4B287}" sibTransId="{DB0B9CE2-C600-4479-B75D-1F52731B1DC7}"/>
    <dgm:cxn modelId="{D84EA9B8-2898-4DC4-8078-E7F3785D9551}" type="presOf" srcId="{3FB30AB5-D624-4D87-A9E9-F9A8235F56ED}" destId="{CF9C877E-9852-42C5-968B-BB6B7E350F9C}" srcOrd="0" destOrd="0" presId="urn:microsoft.com/office/officeart/2005/8/layout/orgChart1"/>
    <dgm:cxn modelId="{92F5C080-24E1-41D2-A177-9795DC3EABD8}" type="presOf" srcId="{C96E5A22-A570-43E5-8EE5-0E1558A6F859}" destId="{6AB951A4-45F3-4698-9787-843C631A83DD}" srcOrd="1" destOrd="0" presId="urn:microsoft.com/office/officeart/2005/8/layout/orgChart1"/>
    <dgm:cxn modelId="{266FC886-0494-429B-BC8F-3C8E71DA4183}" type="presOf" srcId="{E0E605D6-C26E-44A5-8C21-8CBDCA63208A}" destId="{0657429C-44ED-48DE-9EB2-1BBE3CF0A9C5}" srcOrd="0" destOrd="0" presId="urn:microsoft.com/office/officeart/2005/8/layout/orgChart1"/>
    <dgm:cxn modelId="{0A80FD44-471A-47D6-8D4E-7392D6A23C7A}" srcId="{5830BEC8-1C96-4A9F-BC33-F01A4765AD43}" destId="{C96E5A22-A570-43E5-8EE5-0E1558A6F859}" srcOrd="0" destOrd="0" parTransId="{90773235-5887-466B-A677-3DD26978DE52}" sibTransId="{006F8796-2DED-4B5B-9D05-85C1D4D25161}"/>
    <dgm:cxn modelId="{FB0505F9-6F8D-4B09-999C-DD42625F4C57}" type="presOf" srcId="{3FB30AB5-D624-4D87-A9E9-F9A8235F56ED}" destId="{727A5CD3-0E3B-4C46-8DE7-E898397D27BC}" srcOrd="1" destOrd="0" presId="urn:microsoft.com/office/officeart/2005/8/layout/orgChart1"/>
    <dgm:cxn modelId="{4064AFED-9DB5-4303-971C-3E27C20590A0}" type="presOf" srcId="{A0CE27DC-3955-4DAC-AFE4-DC2E44F67BCF}" destId="{31931B82-DFC6-4635-995D-EF65006F519A}" srcOrd="0" destOrd="0" presId="urn:microsoft.com/office/officeart/2005/8/layout/orgChart1"/>
    <dgm:cxn modelId="{597ECED8-4963-40BC-828B-045094DEE83E}" type="presOf" srcId="{F81830C9-C5B9-49A8-BF57-04B02C6D98AD}" destId="{EF1A06AA-BF9F-4BBD-A61E-42729B047F79}" srcOrd="1" destOrd="0" presId="urn:microsoft.com/office/officeart/2005/8/layout/orgChart1"/>
    <dgm:cxn modelId="{FB3F7E83-0128-4063-AE0C-CE3C3EAB1520}" type="presOf" srcId="{142467F5-228B-42CF-827C-4ACF98987379}" destId="{EC9C3097-F624-426A-B212-3B050462F799}" srcOrd="0" destOrd="0" presId="urn:microsoft.com/office/officeart/2005/8/layout/orgChart1"/>
    <dgm:cxn modelId="{BDA15A10-BD1D-4FD5-AFEE-2C6C3595BA8A}" type="presOf" srcId="{841C85C1-7A08-4E14-9696-2FBA8BC8740C}" destId="{6976B0DF-3C9A-4265-A1B3-6E056AE6053D}" srcOrd="0" destOrd="0" presId="urn:microsoft.com/office/officeart/2005/8/layout/orgChart1"/>
    <dgm:cxn modelId="{C9B7308B-B659-44AF-9D03-1C22D6BF8A3A}" srcId="{C96E5A22-A570-43E5-8EE5-0E1558A6F859}" destId="{F81830C9-C5B9-49A8-BF57-04B02C6D98AD}" srcOrd="2" destOrd="0" parTransId="{A0CE27DC-3955-4DAC-AFE4-DC2E44F67BCF}" sibTransId="{1F187132-0A02-4E8C-872B-12592F557AED}"/>
    <dgm:cxn modelId="{2ED0CFE7-AD83-4FC3-B02E-9507411E800E}" srcId="{C96E5A22-A570-43E5-8EE5-0E1558A6F859}" destId="{841C85C1-7A08-4E14-9696-2FBA8BC8740C}" srcOrd="3" destOrd="0" parTransId="{3BC594B3-FB5C-4C76-A049-E2E547D82D08}" sibTransId="{F1CF1581-518E-4BC0-B8C0-F706AFD3F125}"/>
    <dgm:cxn modelId="{532B2C6F-C969-478B-A9F8-7DF03811163C}" type="presParOf" srcId="{6CEB3827-D90B-4C15-AB29-351BE7ACE8B9}" destId="{F7D05D01-6D80-4648-9975-0590B1A82C36}" srcOrd="0" destOrd="0" presId="urn:microsoft.com/office/officeart/2005/8/layout/orgChart1"/>
    <dgm:cxn modelId="{5613DB6D-AD6B-42E3-8CAE-194428795388}" type="presParOf" srcId="{F7D05D01-6D80-4648-9975-0590B1A82C36}" destId="{0802DEFD-D5CE-49F4-871F-5ACF8D5EAF76}" srcOrd="0" destOrd="0" presId="urn:microsoft.com/office/officeart/2005/8/layout/orgChart1"/>
    <dgm:cxn modelId="{BD0DB228-C289-4CB4-9E21-C492FF58C47A}" type="presParOf" srcId="{0802DEFD-D5CE-49F4-871F-5ACF8D5EAF76}" destId="{8B105791-653E-4554-B8F9-1F7F58A96228}" srcOrd="0" destOrd="0" presId="urn:microsoft.com/office/officeart/2005/8/layout/orgChart1"/>
    <dgm:cxn modelId="{1DF82FD5-34DF-4A07-A713-1DC264A51931}" type="presParOf" srcId="{0802DEFD-D5CE-49F4-871F-5ACF8D5EAF76}" destId="{6AB951A4-45F3-4698-9787-843C631A83DD}" srcOrd="1" destOrd="0" presId="urn:microsoft.com/office/officeart/2005/8/layout/orgChart1"/>
    <dgm:cxn modelId="{F5F3BF59-15D1-4187-8285-FD812457D84E}" type="presParOf" srcId="{F7D05D01-6D80-4648-9975-0590B1A82C36}" destId="{A8EB015D-7CF8-4029-9A6C-C200CC71EF33}" srcOrd="1" destOrd="0" presId="urn:microsoft.com/office/officeart/2005/8/layout/orgChart1"/>
    <dgm:cxn modelId="{BED41212-A7C7-446C-8187-23141F3CC0DA}" type="presParOf" srcId="{A8EB015D-7CF8-4029-9A6C-C200CC71EF33}" destId="{EC9C3097-F624-426A-B212-3B050462F799}" srcOrd="0" destOrd="0" presId="urn:microsoft.com/office/officeart/2005/8/layout/orgChart1"/>
    <dgm:cxn modelId="{59D55033-597C-4D40-8DE8-71AA55532411}" type="presParOf" srcId="{A8EB015D-7CF8-4029-9A6C-C200CC71EF33}" destId="{B039DE19-0006-4755-BC1E-347F996F2F4A}" srcOrd="1" destOrd="0" presId="urn:microsoft.com/office/officeart/2005/8/layout/orgChart1"/>
    <dgm:cxn modelId="{698112CA-50CA-44D9-B68C-14FA8799ACA4}" type="presParOf" srcId="{B039DE19-0006-4755-BC1E-347F996F2F4A}" destId="{4AC09E9A-6587-42AA-BF25-F6C9A65F0F2A}" srcOrd="0" destOrd="0" presId="urn:microsoft.com/office/officeart/2005/8/layout/orgChart1"/>
    <dgm:cxn modelId="{F1A63755-E91D-45AC-8CF4-D04808ACC7E9}" type="presParOf" srcId="{4AC09E9A-6587-42AA-BF25-F6C9A65F0F2A}" destId="{CF9C877E-9852-42C5-968B-BB6B7E350F9C}" srcOrd="0" destOrd="0" presId="urn:microsoft.com/office/officeart/2005/8/layout/orgChart1"/>
    <dgm:cxn modelId="{1DE3C716-387F-45EE-944C-0636444D7CB6}" type="presParOf" srcId="{4AC09E9A-6587-42AA-BF25-F6C9A65F0F2A}" destId="{727A5CD3-0E3B-4C46-8DE7-E898397D27BC}" srcOrd="1" destOrd="0" presId="urn:microsoft.com/office/officeart/2005/8/layout/orgChart1"/>
    <dgm:cxn modelId="{1279EFBF-4777-4684-84D4-30916807B371}" type="presParOf" srcId="{B039DE19-0006-4755-BC1E-347F996F2F4A}" destId="{D9B8B92D-8937-42C1-9899-D2E0DBA7A37B}" srcOrd="1" destOrd="0" presId="urn:microsoft.com/office/officeart/2005/8/layout/orgChart1"/>
    <dgm:cxn modelId="{058F7279-C80C-4BA0-9CB6-A7F50244F847}" type="presParOf" srcId="{B039DE19-0006-4755-BC1E-347F996F2F4A}" destId="{AEC9934A-42BB-4DF1-BBF2-4E48DCE637C5}" srcOrd="2" destOrd="0" presId="urn:microsoft.com/office/officeart/2005/8/layout/orgChart1"/>
    <dgm:cxn modelId="{F54DDD28-5888-4FC1-BD4E-17E0CD355261}" type="presParOf" srcId="{A8EB015D-7CF8-4029-9A6C-C200CC71EF33}" destId="{99F62417-BC24-47D2-9E53-5D881D2255C4}" srcOrd="2" destOrd="0" presId="urn:microsoft.com/office/officeart/2005/8/layout/orgChart1"/>
    <dgm:cxn modelId="{4E0243FF-0A3A-4FD5-A188-B89BC74F712D}" type="presParOf" srcId="{A8EB015D-7CF8-4029-9A6C-C200CC71EF33}" destId="{CE01DBC2-CD90-49D5-A26D-6F97987B7A20}" srcOrd="3" destOrd="0" presId="urn:microsoft.com/office/officeart/2005/8/layout/orgChart1"/>
    <dgm:cxn modelId="{23483A1A-4F13-4F95-BB47-FD1C421E9B2E}" type="presParOf" srcId="{CE01DBC2-CD90-49D5-A26D-6F97987B7A20}" destId="{26772DD8-2C08-444D-A215-477EF69DABD6}" srcOrd="0" destOrd="0" presId="urn:microsoft.com/office/officeart/2005/8/layout/orgChart1"/>
    <dgm:cxn modelId="{EFFB09B2-2783-4164-911B-A179CCAA3285}" type="presParOf" srcId="{26772DD8-2C08-444D-A215-477EF69DABD6}" destId="{0657429C-44ED-48DE-9EB2-1BBE3CF0A9C5}" srcOrd="0" destOrd="0" presId="urn:microsoft.com/office/officeart/2005/8/layout/orgChart1"/>
    <dgm:cxn modelId="{41DD4D54-195B-4846-8B8A-C25E13EC2E79}" type="presParOf" srcId="{26772DD8-2C08-444D-A215-477EF69DABD6}" destId="{93E1EF58-03FC-492B-9386-C71523C00FB3}" srcOrd="1" destOrd="0" presId="urn:microsoft.com/office/officeart/2005/8/layout/orgChart1"/>
    <dgm:cxn modelId="{A785911F-068E-4119-9ED6-F9D66E3362B4}" type="presParOf" srcId="{CE01DBC2-CD90-49D5-A26D-6F97987B7A20}" destId="{A63F25AC-E59A-43FB-A077-84B5F027EC90}" srcOrd="1" destOrd="0" presId="urn:microsoft.com/office/officeart/2005/8/layout/orgChart1"/>
    <dgm:cxn modelId="{4EC1E623-1E68-4FC9-A939-A6BCCA58EF7E}" type="presParOf" srcId="{CE01DBC2-CD90-49D5-A26D-6F97987B7A20}" destId="{AEAFB8D5-4453-4062-AF46-4C16D25E11CA}" srcOrd="2" destOrd="0" presId="urn:microsoft.com/office/officeart/2005/8/layout/orgChart1"/>
    <dgm:cxn modelId="{A12C6AE9-20AB-49BE-9E87-0B06F517D2F0}" type="presParOf" srcId="{A8EB015D-7CF8-4029-9A6C-C200CC71EF33}" destId="{31931B82-DFC6-4635-995D-EF65006F519A}" srcOrd="4" destOrd="0" presId="urn:microsoft.com/office/officeart/2005/8/layout/orgChart1"/>
    <dgm:cxn modelId="{146F0440-7C7F-4482-B2A2-B30393F2B430}" type="presParOf" srcId="{A8EB015D-7CF8-4029-9A6C-C200CC71EF33}" destId="{B4A51EB3-6C65-4C39-B1DD-133A0A49DC5F}" srcOrd="5" destOrd="0" presId="urn:microsoft.com/office/officeart/2005/8/layout/orgChart1"/>
    <dgm:cxn modelId="{AD7CEE8B-F5D4-4DD1-BBE2-D8F819732C8F}" type="presParOf" srcId="{B4A51EB3-6C65-4C39-B1DD-133A0A49DC5F}" destId="{E5530F41-9EC6-4522-9F07-0B4A86DAF8EF}" srcOrd="0" destOrd="0" presId="urn:microsoft.com/office/officeart/2005/8/layout/orgChart1"/>
    <dgm:cxn modelId="{EAAB33D2-7E14-4E2F-88E5-00910D890C53}" type="presParOf" srcId="{E5530F41-9EC6-4522-9F07-0B4A86DAF8EF}" destId="{C5866602-D79F-4FDE-82E0-2007859ABC42}" srcOrd="0" destOrd="0" presId="urn:microsoft.com/office/officeart/2005/8/layout/orgChart1"/>
    <dgm:cxn modelId="{31F107CB-ED0E-4971-A780-2844BC6B5FA3}" type="presParOf" srcId="{E5530F41-9EC6-4522-9F07-0B4A86DAF8EF}" destId="{EF1A06AA-BF9F-4BBD-A61E-42729B047F79}" srcOrd="1" destOrd="0" presId="urn:microsoft.com/office/officeart/2005/8/layout/orgChart1"/>
    <dgm:cxn modelId="{0AE6DA0F-8DD3-4878-92BD-63D11B7117CF}" type="presParOf" srcId="{B4A51EB3-6C65-4C39-B1DD-133A0A49DC5F}" destId="{9947A2FD-2384-403B-881F-FD7AFD0AFF98}" srcOrd="1" destOrd="0" presId="urn:microsoft.com/office/officeart/2005/8/layout/orgChart1"/>
    <dgm:cxn modelId="{C3840EED-341E-48BD-A81D-F2BEED39814E}" type="presParOf" srcId="{B4A51EB3-6C65-4C39-B1DD-133A0A49DC5F}" destId="{73F0E47F-1588-4DAA-A134-8588165815AA}" srcOrd="2" destOrd="0" presId="urn:microsoft.com/office/officeart/2005/8/layout/orgChart1"/>
    <dgm:cxn modelId="{FBCBE364-94F7-4BDD-8AA0-5B223DC39E18}" type="presParOf" srcId="{A8EB015D-7CF8-4029-9A6C-C200CC71EF33}" destId="{F89AE5F0-EF81-456A-9DD1-2272E55FB9D8}" srcOrd="6" destOrd="0" presId="urn:microsoft.com/office/officeart/2005/8/layout/orgChart1"/>
    <dgm:cxn modelId="{FBA2F8EF-D203-4F59-B383-D7C4244E09E0}" type="presParOf" srcId="{A8EB015D-7CF8-4029-9A6C-C200CC71EF33}" destId="{CB4B9110-304E-4735-9FC8-3FB161E0CC0C}" srcOrd="7" destOrd="0" presId="urn:microsoft.com/office/officeart/2005/8/layout/orgChart1"/>
    <dgm:cxn modelId="{CEF9F86D-C9F5-432A-815D-F39F1A0CD81F}" type="presParOf" srcId="{CB4B9110-304E-4735-9FC8-3FB161E0CC0C}" destId="{CDFC3824-8B0F-490D-B6D2-D1A16DB60ADD}" srcOrd="0" destOrd="0" presId="urn:microsoft.com/office/officeart/2005/8/layout/orgChart1"/>
    <dgm:cxn modelId="{6C09A577-540F-4C48-8A0A-57B5A56F0266}" type="presParOf" srcId="{CDFC3824-8B0F-490D-B6D2-D1A16DB60ADD}" destId="{6976B0DF-3C9A-4265-A1B3-6E056AE6053D}" srcOrd="0" destOrd="0" presId="urn:microsoft.com/office/officeart/2005/8/layout/orgChart1"/>
    <dgm:cxn modelId="{D7FB9192-27F4-46ED-A5E2-8FE8690D9E61}" type="presParOf" srcId="{CDFC3824-8B0F-490D-B6D2-D1A16DB60ADD}" destId="{66B3AA02-6431-4D2E-99F0-56D88C218852}" srcOrd="1" destOrd="0" presId="urn:microsoft.com/office/officeart/2005/8/layout/orgChart1"/>
    <dgm:cxn modelId="{8B852571-EB0C-46B3-B467-2C32B333E4A0}" type="presParOf" srcId="{CB4B9110-304E-4735-9FC8-3FB161E0CC0C}" destId="{1A9010B0-82E2-49C2-8592-CF72318A9EEB}" srcOrd="1" destOrd="0" presId="urn:microsoft.com/office/officeart/2005/8/layout/orgChart1"/>
    <dgm:cxn modelId="{587C8321-62DF-4ADD-AC8C-D4ADF83DBDD9}" type="presParOf" srcId="{CB4B9110-304E-4735-9FC8-3FB161E0CC0C}" destId="{16829D27-72D1-4AE7-978A-A5AF94BBDCAF}" srcOrd="2" destOrd="0" presId="urn:microsoft.com/office/officeart/2005/8/layout/orgChart1"/>
    <dgm:cxn modelId="{DBF97597-5755-4430-A2BE-98C52DABF915}" type="presParOf" srcId="{F7D05D01-6D80-4648-9975-0590B1A82C36}" destId="{7687E8AF-3EBC-4AD0-9F4D-3799AD49601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D553D-5EDF-4436-8DFB-62E53EB6ACF5}" type="doc">
      <dgm:prSet loTypeId="urn:microsoft.com/office/officeart/2005/8/layout/chevron2" loCatId="list" qsTypeId="urn:microsoft.com/office/officeart/2005/8/quickstyle/simple3" qsCatId="simple" csTypeId="urn:microsoft.com/office/officeart/2005/8/colors/colorful1#4" csCatId="colorful" phldr="1"/>
      <dgm:spPr/>
      <dgm:t>
        <a:bodyPr/>
        <a:lstStyle/>
        <a:p>
          <a:endParaRPr lang="en-GB"/>
        </a:p>
      </dgm:t>
    </dgm:pt>
    <dgm:pt modelId="{42A3377D-5BDD-4FA5-BB32-852DF3D1CEDE}">
      <dgm:prSet phldrT="[Text]" custT="1"/>
      <dgm:spPr/>
      <dgm:t>
        <a:bodyPr/>
        <a:lstStyle/>
        <a:p>
          <a:r>
            <a:rPr lang="en-GB" sz="2000" dirty="0">
              <a:latin typeface="Comic Sans MS" pitchFamily="66" charset="0"/>
            </a:rPr>
            <a:t>1</a:t>
          </a:r>
        </a:p>
      </dgm:t>
    </dgm:pt>
    <dgm:pt modelId="{9CC1C520-90FC-4A7C-AE81-D4C5983FE56B}" type="parTrans" cxnId="{1F19C35D-EF59-4D5A-8B7F-C8C772368D55}">
      <dgm:prSet/>
      <dgm:spPr/>
      <dgm:t>
        <a:bodyPr/>
        <a:lstStyle/>
        <a:p>
          <a:endParaRPr lang="en-GB" sz="2800">
            <a:latin typeface="Comic Sans MS" pitchFamily="66" charset="0"/>
          </a:endParaRPr>
        </a:p>
      </dgm:t>
    </dgm:pt>
    <dgm:pt modelId="{1BC1A734-B8ED-46A7-A3A4-F61E7041BE33}" type="sibTrans" cxnId="{1F19C35D-EF59-4D5A-8B7F-C8C772368D55}">
      <dgm:prSet/>
      <dgm:spPr/>
      <dgm:t>
        <a:bodyPr/>
        <a:lstStyle/>
        <a:p>
          <a:endParaRPr lang="en-GB" sz="2800">
            <a:latin typeface="Comic Sans MS" pitchFamily="66" charset="0"/>
          </a:endParaRPr>
        </a:p>
      </dgm:t>
    </dgm:pt>
    <dgm:pt modelId="{2425224E-0575-436C-B4C6-6278E09D5E1E}">
      <dgm:prSet phldrT="[Text]" custT="1"/>
      <dgm:spPr/>
      <dgm:t>
        <a:bodyPr/>
        <a:lstStyle/>
        <a:p>
          <a:r>
            <a:rPr lang="en-GB" sz="2000" dirty="0">
              <a:latin typeface="Comic Sans MS" pitchFamily="66" charset="0"/>
            </a:rPr>
            <a:t>Look for the hazard</a:t>
          </a:r>
        </a:p>
      </dgm:t>
    </dgm:pt>
    <dgm:pt modelId="{CFE123A1-AEA8-43BD-9299-1337ABFC2856}" type="parTrans" cxnId="{63EF7DFF-CBFC-4CF6-A690-1E1DE569CEC5}">
      <dgm:prSet/>
      <dgm:spPr/>
      <dgm:t>
        <a:bodyPr/>
        <a:lstStyle/>
        <a:p>
          <a:endParaRPr lang="en-GB" sz="2800">
            <a:latin typeface="Comic Sans MS" pitchFamily="66" charset="0"/>
          </a:endParaRPr>
        </a:p>
      </dgm:t>
    </dgm:pt>
    <dgm:pt modelId="{F549A8BB-549E-499C-8FFB-BA2B7A8C2440}" type="sibTrans" cxnId="{63EF7DFF-CBFC-4CF6-A690-1E1DE569CEC5}">
      <dgm:prSet/>
      <dgm:spPr/>
      <dgm:t>
        <a:bodyPr/>
        <a:lstStyle/>
        <a:p>
          <a:endParaRPr lang="en-GB" sz="2800">
            <a:latin typeface="Comic Sans MS" pitchFamily="66" charset="0"/>
          </a:endParaRPr>
        </a:p>
      </dgm:t>
    </dgm:pt>
    <dgm:pt modelId="{F6E36313-7C7F-4BA6-B810-4A538525A964}">
      <dgm:prSet phldrT="[Text]" custT="1"/>
      <dgm:spPr/>
      <dgm:t>
        <a:bodyPr/>
        <a:lstStyle/>
        <a:p>
          <a:r>
            <a:rPr lang="en-GB" sz="2000" dirty="0">
              <a:latin typeface="Comic Sans MS" pitchFamily="66" charset="0"/>
            </a:rPr>
            <a:t>4</a:t>
          </a:r>
        </a:p>
      </dgm:t>
    </dgm:pt>
    <dgm:pt modelId="{4D83E50D-23D0-4743-81B8-9C650CB21267}" type="parTrans" cxnId="{03A0BC8E-4FD8-4FEF-9F9A-4E611DB56460}">
      <dgm:prSet/>
      <dgm:spPr/>
      <dgm:t>
        <a:bodyPr/>
        <a:lstStyle/>
        <a:p>
          <a:endParaRPr lang="en-GB" sz="2800">
            <a:latin typeface="Comic Sans MS" pitchFamily="66" charset="0"/>
          </a:endParaRPr>
        </a:p>
      </dgm:t>
    </dgm:pt>
    <dgm:pt modelId="{EA3EF1D1-D9A2-4A36-8CD6-424E9F635A0E}" type="sibTrans" cxnId="{03A0BC8E-4FD8-4FEF-9F9A-4E611DB56460}">
      <dgm:prSet/>
      <dgm:spPr/>
      <dgm:t>
        <a:bodyPr/>
        <a:lstStyle/>
        <a:p>
          <a:endParaRPr lang="en-GB" sz="2800">
            <a:latin typeface="Comic Sans MS" pitchFamily="66" charset="0"/>
          </a:endParaRPr>
        </a:p>
      </dgm:t>
    </dgm:pt>
    <dgm:pt modelId="{28F2F02A-7196-47F0-868E-7036C3846893}">
      <dgm:prSet phldrT="[Text]" custT="1"/>
      <dgm:spPr/>
      <dgm:t>
        <a:bodyPr/>
        <a:lstStyle/>
        <a:p>
          <a:r>
            <a:rPr lang="en-GB" sz="2000" dirty="0">
              <a:latin typeface="Comic Sans MS" pitchFamily="66" charset="0"/>
            </a:rPr>
            <a:t>Document your findings</a:t>
          </a:r>
        </a:p>
      </dgm:t>
    </dgm:pt>
    <dgm:pt modelId="{0821B0E1-467E-41AD-997F-028BFC28E4E5}" type="parTrans" cxnId="{C18B5660-A48C-44AD-BDF8-C0A5687C4CEA}">
      <dgm:prSet/>
      <dgm:spPr/>
      <dgm:t>
        <a:bodyPr/>
        <a:lstStyle/>
        <a:p>
          <a:endParaRPr lang="en-GB" sz="2800">
            <a:latin typeface="Comic Sans MS" pitchFamily="66" charset="0"/>
          </a:endParaRPr>
        </a:p>
      </dgm:t>
    </dgm:pt>
    <dgm:pt modelId="{40843D6B-93C1-4AB4-A008-49FD3D7C213D}" type="sibTrans" cxnId="{C18B5660-A48C-44AD-BDF8-C0A5687C4CEA}">
      <dgm:prSet/>
      <dgm:spPr/>
      <dgm:t>
        <a:bodyPr/>
        <a:lstStyle/>
        <a:p>
          <a:endParaRPr lang="en-GB" sz="2800">
            <a:latin typeface="Comic Sans MS" pitchFamily="66" charset="0"/>
          </a:endParaRPr>
        </a:p>
      </dgm:t>
    </dgm:pt>
    <dgm:pt modelId="{9FDB768F-3F58-439F-AC64-FA934C304580}">
      <dgm:prSet phldrT="[Text]" custT="1"/>
      <dgm:spPr/>
      <dgm:t>
        <a:bodyPr/>
        <a:lstStyle/>
        <a:p>
          <a:r>
            <a:rPr lang="en-GB" sz="2000" dirty="0">
              <a:latin typeface="Comic Sans MS" pitchFamily="66" charset="0"/>
            </a:rPr>
            <a:t>5</a:t>
          </a:r>
        </a:p>
      </dgm:t>
    </dgm:pt>
    <dgm:pt modelId="{BFE3BD7C-DA7B-45EF-BF2D-24D9443ADF67}" type="parTrans" cxnId="{A492D4B6-D6BE-486E-961F-956B1F508637}">
      <dgm:prSet/>
      <dgm:spPr/>
      <dgm:t>
        <a:bodyPr/>
        <a:lstStyle/>
        <a:p>
          <a:endParaRPr lang="en-GB" sz="2800">
            <a:latin typeface="Comic Sans MS" pitchFamily="66" charset="0"/>
          </a:endParaRPr>
        </a:p>
      </dgm:t>
    </dgm:pt>
    <dgm:pt modelId="{9EE0471F-27F5-4540-BFE6-47C8F477ABC7}" type="sibTrans" cxnId="{A492D4B6-D6BE-486E-961F-956B1F508637}">
      <dgm:prSet/>
      <dgm:spPr/>
      <dgm:t>
        <a:bodyPr/>
        <a:lstStyle/>
        <a:p>
          <a:endParaRPr lang="en-GB" sz="2800">
            <a:latin typeface="Comic Sans MS" pitchFamily="66" charset="0"/>
          </a:endParaRPr>
        </a:p>
      </dgm:t>
    </dgm:pt>
    <dgm:pt modelId="{46E34C59-5DFC-40E8-BCD6-5C85C7EEB546}">
      <dgm:prSet phldrT="[Text]" custT="1"/>
      <dgm:spPr/>
      <dgm:t>
        <a:bodyPr/>
        <a:lstStyle/>
        <a:p>
          <a:r>
            <a:rPr lang="en-GB" sz="2000" dirty="0">
              <a:latin typeface="Comic Sans MS" pitchFamily="66" charset="0"/>
            </a:rPr>
            <a:t>Review the position after the controls are in place and adjust if needed</a:t>
          </a:r>
        </a:p>
      </dgm:t>
    </dgm:pt>
    <dgm:pt modelId="{62028AD3-2DC0-4F7E-ACB1-F6A58D75DAC1}" type="parTrans" cxnId="{D7C97E23-9161-4662-B30A-801646C79E9B}">
      <dgm:prSet/>
      <dgm:spPr/>
      <dgm:t>
        <a:bodyPr/>
        <a:lstStyle/>
        <a:p>
          <a:endParaRPr lang="en-GB" sz="2800">
            <a:latin typeface="Comic Sans MS" pitchFamily="66" charset="0"/>
          </a:endParaRPr>
        </a:p>
      </dgm:t>
    </dgm:pt>
    <dgm:pt modelId="{F629BA07-38A9-44A6-9D9E-D07867FFBA45}" type="sibTrans" cxnId="{D7C97E23-9161-4662-B30A-801646C79E9B}">
      <dgm:prSet/>
      <dgm:spPr/>
      <dgm:t>
        <a:bodyPr/>
        <a:lstStyle/>
        <a:p>
          <a:endParaRPr lang="en-GB" sz="2800">
            <a:latin typeface="Comic Sans MS" pitchFamily="66" charset="0"/>
          </a:endParaRPr>
        </a:p>
      </dgm:t>
    </dgm:pt>
    <dgm:pt modelId="{8C375FC4-6043-48AD-9653-E3973E92E1AD}">
      <dgm:prSet custT="1"/>
      <dgm:spPr/>
      <dgm:t>
        <a:bodyPr/>
        <a:lstStyle/>
        <a:p>
          <a:r>
            <a:rPr lang="en-GB" sz="2000" dirty="0">
              <a:latin typeface="Comic Sans MS" pitchFamily="66" charset="0"/>
            </a:rPr>
            <a:t>2</a:t>
          </a:r>
        </a:p>
      </dgm:t>
    </dgm:pt>
    <dgm:pt modelId="{188E6A15-216A-4DF8-9239-1EB72F853CA4}" type="parTrans" cxnId="{5AADC869-4609-4F60-9E89-FECB4621B1B5}">
      <dgm:prSet/>
      <dgm:spPr/>
      <dgm:t>
        <a:bodyPr/>
        <a:lstStyle/>
        <a:p>
          <a:endParaRPr lang="en-GB" sz="2800">
            <a:latin typeface="Comic Sans MS" pitchFamily="66" charset="0"/>
          </a:endParaRPr>
        </a:p>
      </dgm:t>
    </dgm:pt>
    <dgm:pt modelId="{F152FE17-CCA4-4A22-94BC-777FA52E1B2D}" type="sibTrans" cxnId="{5AADC869-4609-4F60-9E89-FECB4621B1B5}">
      <dgm:prSet/>
      <dgm:spPr/>
      <dgm:t>
        <a:bodyPr/>
        <a:lstStyle/>
        <a:p>
          <a:endParaRPr lang="en-GB" sz="2800">
            <a:latin typeface="Comic Sans MS" pitchFamily="66" charset="0"/>
          </a:endParaRPr>
        </a:p>
      </dgm:t>
    </dgm:pt>
    <dgm:pt modelId="{3A2D142B-10C3-4C29-AB1D-B840BB6415A2}">
      <dgm:prSet custT="1"/>
      <dgm:spPr/>
      <dgm:t>
        <a:bodyPr/>
        <a:lstStyle/>
        <a:p>
          <a:r>
            <a:rPr lang="en-GB" sz="2000" dirty="0">
              <a:latin typeface="Comic Sans MS" pitchFamily="66" charset="0"/>
            </a:rPr>
            <a:t>3</a:t>
          </a:r>
        </a:p>
      </dgm:t>
    </dgm:pt>
    <dgm:pt modelId="{E69B26AE-26F7-410F-82E0-D59460D7269E}" type="parTrans" cxnId="{D3A152A7-EAC5-4334-8367-598156CE2FAD}">
      <dgm:prSet/>
      <dgm:spPr/>
      <dgm:t>
        <a:bodyPr/>
        <a:lstStyle/>
        <a:p>
          <a:endParaRPr lang="en-GB" sz="2800">
            <a:latin typeface="Comic Sans MS" pitchFamily="66" charset="0"/>
          </a:endParaRPr>
        </a:p>
      </dgm:t>
    </dgm:pt>
    <dgm:pt modelId="{34872223-E762-4EF1-AA97-DC56F7291F43}" type="sibTrans" cxnId="{D3A152A7-EAC5-4334-8367-598156CE2FAD}">
      <dgm:prSet/>
      <dgm:spPr/>
      <dgm:t>
        <a:bodyPr/>
        <a:lstStyle/>
        <a:p>
          <a:endParaRPr lang="en-GB" sz="2800">
            <a:latin typeface="Comic Sans MS" pitchFamily="66" charset="0"/>
          </a:endParaRPr>
        </a:p>
      </dgm:t>
    </dgm:pt>
    <dgm:pt modelId="{BEEBB86E-2510-473E-ADF2-BB62841FA734}">
      <dgm:prSet custT="1"/>
      <dgm:spPr/>
      <dgm:t>
        <a:bodyPr/>
        <a:lstStyle/>
        <a:p>
          <a:r>
            <a:rPr lang="en-GB" sz="2000" dirty="0">
              <a:latin typeface="Comic Sans MS" pitchFamily="66" charset="0"/>
            </a:rPr>
            <a:t>Decide who will be harmed and how</a:t>
          </a:r>
        </a:p>
      </dgm:t>
    </dgm:pt>
    <dgm:pt modelId="{2308501C-D327-40BB-A4F7-A06FEA837754}" type="parTrans" cxnId="{48C010E4-0004-4746-9CCF-56A144EF2186}">
      <dgm:prSet/>
      <dgm:spPr/>
      <dgm:t>
        <a:bodyPr/>
        <a:lstStyle/>
        <a:p>
          <a:endParaRPr lang="en-GB"/>
        </a:p>
      </dgm:t>
    </dgm:pt>
    <dgm:pt modelId="{49035038-1AB6-4891-BE41-549E3B073AF2}" type="sibTrans" cxnId="{48C010E4-0004-4746-9CCF-56A144EF2186}">
      <dgm:prSet/>
      <dgm:spPr/>
      <dgm:t>
        <a:bodyPr/>
        <a:lstStyle/>
        <a:p>
          <a:endParaRPr lang="en-GB"/>
        </a:p>
      </dgm:t>
    </dgm:pt>
    <dgm:pt modelId="{417B02D1-158E-4776-AF03-B6CD7F7C4A20}">
      <dgm:prSet custT="1"/>
      <dgm:spPr/>
      <dgm:t>
        <a:bodyPr/>
        <a:lstStyle/>
        <a:p>
          <a:r>
            <a:rPr lang="en-GB" sz="2000" dirty="0">
              <a:latin typeface="Comic Sans MS" pitchFamily="66" charset="0"/>
            </a:rPr>
            <a:t>Consider the risk. Put control measures in place</a:t>
          </a:r>
        </a:p>
      </dgm:t>
    </dgm:pt>
    <dgm:pt modelId="{70B4041A-5247-4586-BAC5-F0929E8A3021}" type="parTrans" cxnId="{6A867CAD-8D90-45BB-AABA-BD8857A183BF}">
      <dgm:prSet/>
      <dgm:spPr/>
      <dgm:t>
        <a:bodyPr/>
        <a:lstStyle/>
        <a:p>
          <a:endParaRPr lang="en-GB"/>
        </a:p>
      </dgm:t>
    </dgm:pt>
    <dgm:pt modelId="{46BD6C94-ECDC-4D55-AD9E-42B76A3E8A36}" type="sibTrans" cxnId="{6A867CAD-8D90-45BB-AABA-BD8857A183BF}">
      <dgm:prSet/>
      <dgm:spPr/>
      <dgm:t>
        <a:bodyPr/>
        <a:lstStyle/>
        <a:p>
          <a:endParaRPr lang="en-GB"/>
        </a:p>
      </dgm:t>
    </dgm:pt>
    <dgm:pt modelId="{1499097E-D7A4-4511-97F7-C33BC74DB0CA}" type="pres">
      <dgm:prSet presAssocID="{760D553D-5EDF-4436-8DFB-62E53EB6ACF5}" presName="linearFlow" presStyleCnt="0">
        <dgm:presLayoutVars>
          <dgm:dir/>
          <dgm:animLvl val="lvl"/>
          <dgm:resizeHandles val="exact"/>
        </dgm:presLayoutVars>
      </dgm:prSet>
      <dgm:spPr/>
      <dgm:t>
        <a:bodyPr/>
        <a:lstStyle/>
        <a:p>
          <a:endParaRPr lang="en-GB"/>
        </a:p>
      </dgm:t>
    </dgm:pt>
    <dgm:pt modelId="{7AC24359-68A0-406D-AA14-6E5E886362F1}" type="pres">
      <dgm:prSet presAssocID="{42A3377D-5BDD-4FA5-BB32-852DF3D1CEDE}" presName="composite" presStyleCnt="0"/>
      <dgm:spPr/>
    </dgm:pt>
    <dgm:pt modelId="{8B524C67-C62F-4672-956D-3AE82A66E69D}" type="pres">
      <dgm:prSet presAssocID="{42A3377D-5BDD-4FA5-BB32-852DF3D1CEDE}" presName="parentText" presStyleLbl="alignNode1" presStyleIdx="0" presStyleCnt="5">
        <dgm:presLayoutVars>
          <dgm:chMax val="1"/>
          <dgm:bulletEnabled val="1"/>
        </dgm:presLayoutVars>
      </dgm:prSet>
      <dgm:spPr/>
      <dgm:t>
        <a:bodyPr/>
        <a:lstStyle/>
        <a:p>
          <a:endParaRPr lang="en-GB"/>
        </a:p>
      </dgm:t>
    </dgm:pt>
    <dgm:pt modelId="{9A30B0E4-B694-427B-BA7B-A8E125565938}" type="pres">
      <dgm:prSet presAssocID="{42A3377D-5BDD-4FA5-BB32-852DF3D1CEDE}" presName="descendantText" presStyleLbl="alignAcc1" presStyleIdx="0" presStyleCnt="5">
        <dgm:presLayoutVars>
          <dgm:bulletEnabled val="1"/>
        </dgm:presLayoutVars>
      </dgm:prSet>
      <dgm:spPr/>
      <dgm:t>
        <a:bodyPr/>
        <a:lstStyle/>
        <a:p>
          <a:endParaRPr lang="en-GB"/>
        </a:p>
      </dgm:t>
    </dgm:pt>
    <dgm:pt modelId="{2705FD44-F8B3-45E4-B684-21A55CB84F07}" type="pres">
      <dgm:prSet presAssocID="{1BC1A734-B8ED-46A7-A3A4-F61E7041BE33}" presName="sp" presStyleCnt="0"/>
      <dgm:spPr/>
    </dgm:pt>
    <dgm:pt modelId="{A4D404A0-4C78-473F-A012-9413B6566BD1}" type="pres">
      <dgm:prSet presAssocID="{8C375FC4-6043-48AD-9653-E3973E92E1AD}" presName="composite" presStyleCnt="0"/>
      <dgm:spPr/>
    </dgm:pt>
    <dgm:pt modelId="{3EF25A1E-FD35-4D93-AD62-55B412B79A9A}" type="pres">
      <dgm:prSet presAssocID="{8C375FC4-6043-48AD-9653-E3973E92E1AD}" presName="parentText" presStyleLbl="alignNode1" presStyleIdx="1" presStyleCnt="5">
        <dgm:presLayoutVars>
          <dgm:chMax val="1"/>
          <dgm:bulletEnabled val="1"/>
        </dgm:presLayoutVars>
      </dgm:prSet>
      <dgm:spPr/>
      <dgm:t>
        <a:bodyPr/>
        <a:lstStyle/>
        <a:p>
          <a:endParaRPr lang="en-GB"/>
        </a:p>
      </dgm:t>
    </dgm:pt>
    <dgm:pt modelId="{E62C3F2B-4026-421B-B0D7-C3DC30519AF5}" type="pres">
      <dgm:prSet presAssocID="{8C375FC4-6043-48AD-9653-E3973E92E1AD}" presName="descendantText" presStyleLbl="alignAcc1" presStyleIdx="1" presStyleCnt="5">
        <dgm:presLayoutVars>
          <dgm:bulletEnabled val="1"/>
        </dgm:presLayoutVars>
      </dgm:prSet>
      <dgm:spPr/>
      <dgm:t>
        <a:bodyPr/>
        <a:lstStyle/>
        <a:p>
          <a:endParaRPr lang="en-GB"/>
        </a:p>
      </dgm:t>
    </dgm:pt>
    <dgm:pt modelId="{74585AC0-FF5A-402D-AC3E-C9F881672B1F}" type="pres">
      <dgm:prSet presAssocID="{F152FE17-CCA4-4A22-94BC-777FA52E1B2D}" presName="sp" presStyleCnt="0"/>
      <dgm:spPr/>
    </dgm:pt>
    <dgm:pt modelId="{3851B8DF-CA09-4F55-8CA2-EC96ED85448B}" type="pres">
      <dgm:prSet presAssocID="{3A2D142B-10C3-4C29-AB1D-B840BB6415A2}" presName="composite" presStyleCnt="0"/>
      <dgm:spPr/>
    </dgm:pt>
    <dgm:pt modelId="{758C3AF8-E7E2-4883-8139-C327ACBA516B}" type="pres">
      <dgm:prSet presAssocID="{3A2D142B-10C3-4C29-AB1D-B840BB6415A2}" presName="parentText" presStyleLbl="alignNode1" presStyleIdx="2" presStyleCnt="5">
        <dgm:presLayoutVars>
          <dgm:chMax val="1"/>
          <dgm:bulletEnabled val="1"/>
        </dgm:presLayoutVars>
      </dgm:prSet>
      <dgm:spPr/>
      <dgm:t>
        <a:bodyPr/>
        <a:lstStyle/>
        <a:p>
          <a:endParaRPr lang="en-GB"/>
        </a:p>
      </dgm:t>
    </dgm:pt>
    <dgm:pt modelId="{F85C08EF-F305-47FB-81DE-AC2C2D2869A3}" type="pres">
      <dgm:prSet presAssocID="{3A2D142B-10C3-4C29-AB1D-B840BB6415A2}" presName="descendantText" presStyleLbl="alignAcc1" presStyleIdx="2" presStyleCnt="5">
        <dgm:presLayoutVars>
          <dgm:bulletEnabled val="1"/>
        </dgm:presLayoutVars>
      </dgm:prSet>
      <dgm:spPr/>
      <dgm:t>
        <a:bodyPr/>
        <a:lstStyle/>
        <a:p>
          <a:endParaRPr lang="en-GB"/>
        </a:p>
      </dgm:t>
    </dgm:pt>
    <dgm:pt modelId="{A7AF28D4-B7B0-4ADD-B642-C0A14B046C06}" type="pres">
      <dgm:prSet presAssocID="{34872223-E762-4EF1-AA97-DC56F7291F43}" presName="sp" presStyleCnt="0"/>
      <dgm:spPr/>
    </dgm:pt>
    <dgm:pt modelId="{630D568D-3A70-495D-9BDD-82094BD0311B}" type="pres">
      <dgm:prSet presAssocID="{F6E36313-7C7F-4BA6-B810-4A538525A964}" presName="composite" presStyleCnt="0"/>
      <dgm:spPr/>
    </dgm:pt>
    <dgm:pt modelId="{9A1803BE-938C-4866-9FBE-745F0E6C8513}" type="pres">
      <dgm:prSet presAssocID="{F6E36313-7C7F-4BA6-B810-4A538525A964}" presName="parentText" presStyleLbl="alignNode1" presStyleIdx="3" presStyleCnt="5">
        <dgm:presLayoutVars>
          <dgm:chMax val="1"/>
          <dgm:bulletEnabled val="1"/>
        </dgm:presLayoutVars>
      </dgm:prSet>
      <dgm:spPr/>
      <dgm:t>
        <a:bodyPr/>
        <a:lstStyle/>
        <a:p>
          <a:endParaRPr lang="en-GB"/>
        </a:p>
      </dgm:t>
    </dgm:pt>
    <dgm:pt modelId="{432487F3-C64A-4FC7-930C-63B9A192A340}" type="pres">
      <dgm:prSet presAssocID="{F6E36313-7C7F-4BA6-B810-4A538525A964}" presName="descendantText" presStyleLbl="alignAcc1" presStyleIdx="3" presStyleCnt="5">
        <dgm:presLayoutVars>
          <dgm:bulletEnabled val="1"/>
        </dgm:presLayoutVars>
      </dgm:prSet>
      <dgm:spPr/>
      <dgm:t>
        <a:bodyPr/>
        <a:lstStyle/>
        <a:p>
          <a:endParaRPr lang="en-GB"/>
        </a:p>
      </dgm:t>
    </dgm:pt>
    <dgm:pt modelId="{D5F7EF06-2CC5-4568-AB9E-A40B6B202D45}" type="pres">
      <dgm:prSet presAssocID="{EA3EF1D1-D9A2-4A36-8CD6-424E9F635A0E}" presName="sp" presStyleCnt="0"/>
      <dgm:spPr/>
    </dgm:pt>
    <dgm:pt modelId="{E99BC810-E825-404C-8611-9AF28AB0B4ED}" type="pres">
      <dgm:prSet presAssocID="{9FDB768F-3F58-439F-AC64-FA934C304580}" presName="composite" presStyleCnt="0"/>
      <dgm:spPr/>
    </dgm:pt>
    <dgm:pt modelId="{30CD1BB8-468D-4FED-B953-BE62C4F6A619}" type="pres">
      <dgm:prSet presAssocID="{9FDB768F-3F58-439F-AC64-FA934C304580}" presName="parentText" presStyleLbl="alignNode1" presStyleIdx="4" presStyleCnt="5">
        <dgm:presLayoutVars>
          <dgm:chMax val="1"/>
          <dgm:bulletEnabled val="1"/>
        </dgm:presLayoutVars>
      </dgm:prSet>
      <dgm:spPr/>
      <dgm:t>
        <a:bodyPr/>
        <a:lstStyle/>
        <a:p>
          <a:endParaRPr lang="en-GB"/>
        </a:p>
      </dgm:t>
    </dgm:pt>
    <dgm:pt modelId="{92D4CCEA-F0C9-417F-9327-989D210197D6}" type="pres">
      <dgm:prSet presAssocID="{9FDB768F-3F58-439F-AC64-FA934C304580}" presName="descendantText" presStyleLbl="alignAcc1" presStyleIdx="4" presStyleCnt="5">
        <dgm:presLayoutVars>
          <dgm:bulletEnabled val="1"/>
        </dgm:presLayoutVars>
      </dgm:prSet>
      <dgm:spPr/>
      <dgm:t>
        <a:bodyPr/>
        <a:lstStyle/>
        <a:p>
          <a:endParaRPr lang="en-GB"/>
        </a:p>
      </dgm:t>
    </dgm:pt>
  </dgm:ptLst>
  <dgm:cxnLst>
    <dgm:cxn modelId="{1A1CD192-51DE-4806-9906-303CAF6B2528}" type="presOf" srcId="{9FDB768F-3F58-439F-AC64-FA934C304580}" destId="{30CD1BB8-468D-4FED-B953-BE62C4F6A619}" srcOrd="0" destOrd="0" presId="urn:microsoft.com/office/officeart/2005/8/layout/chevron2"/>
    <dgm:cxn modelId="{03A0BC8E-4FD8-4FEF-9F9A-4E611DB56460}" srcId="{760D553D-5EDF-4436-8DFB-62E53EB6ACF5}" destId="{F6E36313-7C7F-4BA6-B810-4A538525A964}" srcOrd="3" destOrd="0" parTransId="{4D83E50D-23D0-4743-81B8-9C650CB21267}" sibTransId="{EA3EF1D1-D9A2-4A36-8CD6-424E9F635A0E}"/>
    <dgm:cxn modelId="{4516DB0B-3AEC-47F7-94DC-DB96C70FFF96}" type="presOf" srcId="{3A2D142B-10C3-4C29-AB1D-B840BB6415A2}" destId="{758C3AF8-E7E2-4883-8139-C327ACBA516B}" srcOrd="0" destOrd="0" presId="urn:microsoft.com/office/officeart/2005/8/layout/chevron2"/>
    <dgm:cxn modelId="{A492D4B6-D6BE-486E-961F-956B1F508637}" srcId="{760D553D-5EDF-4436-8DFB-62E53EB6ACF5}" destId="{9FDB768F-3F58-439F-AC64-FA934C304580}" srcOrd="4" destOrd="0" parTransId="{BFE3BD7C-DA7B-45EF-BF2D-24D9443ADF67}" sibTransId="{9EE0471F-27F5-4540-BFE6-47C8F477ABC7}"/>
    <dgm:cxn modelId="{D3A152A7-EAC5-4334-8367-598156CE2FAD}" srcId="{760D553D-5EDF-4436-8DFB-62E53EB6ACF5}" destId="{3A2D142B-10C3-4C29-AB1D-B840BB6415A2}" srcOrd="2" destOrd="0" parTransId="{E69B26AE-26F7-410F-82E0-D59460D7269E}" sibTransId="{34872223-E762-4EF1-AA97-DC56F7291F43}"/>
    <dgm:cxn modelId="{22DF9536-CEBF-454B-944F-A1AEC43BE3C9}" type="presOf" srcId="{417B02D1-158E-4776-AF03-B6CD7F7C4A20}" destId="{F85C08EF-F305-47FB-81DE-AC2C2D2869A3}" srcOrd="0" destOrd="0" presId="urn:microsoft.com/office/officeart/2005/8/layout/chevron2"/>
    <dgm:cxn modelId="{657D1F79-58BE-4926-B98D-9A87E4C6B163}" type="presOf" srcId="{760D553D-5EDF-4436-8DFB-62E53EB6ACF5}" destId="{1499097E-D7A4-4511-97F7-C33BC74DB0CA}" srcOrd="0" destOrd="0" presId="urn:microsoft.com/office/officeart/2005/8/layout/chevron2"/>
    <dgm:cxn modelId="{63EF7DFF-CBFC-4CF6-A690-1E1DE569CEC5}" srcId="{42A3377D-5BDD-4FA5-BB32-852DF3D1CEDE}" destId="{2425224E-0575-436C-B4C6-6278E09D5E1E}" srcOrd="0" destOrd="0" parTransId="{CFE123A1-AEA8-43BD-9299-1337ABFC2856}" sibTransId="{F549A8BB-549E-499C-8FFB-BA2B7A8C2440}"/>
    <dgm:cxn modelId="{F2DA239D-187E-4B08-8D4B-B2F4DB21B6E7}" type="presOf" srcId="{28F2F02A-7196-47F0-868E-7036C3846893}" destId="{432487F3-C64A-4FC7-930C-63B9A192A340}" srcOrd="0" destOrd="0" presId="urn:microsoft.com/office/officeart/2005/8/layout/chevron2"/>
    <dgm:cxn modelId="{DBA1E160-489B-436F-BAC4-9585178D40F7}" type="presOf" srcId="{BEEBB86E-2510-473E-ADF2-BB62841FA734}" destId="{E62C3F2B-4026-421B-B0D7-C3DC30519AF5}" srcOrd="0" destOrd="0" presId="urn:microsoft.com/office/officeart/2005/8/layout/chevron2"/>
    <dgm:cxn modelId="{D5C8E5E5-36A1-4CB5-8BB4-073212B02CA9}" type="presOf" srcId="{42A3377D-5BDD-4FA5-BB32-852DF3D1CEDE}" destId="{8B524C67-C62F-4672-956D-3AE82A66E69D}" srcOrd="0" destOrd="0" presId="urn:microsoft.com/office/officeart/2005/8/layout/chevron2"/>
    <dgm:cxn modelId="{5AADC869-4609-4F60-9E89-FECB4621B1B5}" srcId="{760D553D-5EDF-4436-8DFB-62E53EB6ACF5}" destId="{8C375FC4-6043-48AD-9653-E3973E92E1AD}" srcOrd="1" destOrd="0" parTransId="{188E6A15-216A-4DF8-9239-1EB72F853CA4}" sibTransId="{F152FE17-CCA4-4A22-94BC-777FA52E1B2D}"/>
    <dgm:cxn modelId="{FE3178E8-C2B7-4324-8E11-6179979B343A}" type="presOf" srcId="{2425224E-0575-436C-B4C6-6278E09D5E1E}" destId="{9A30B0E4-B694-427B-BA7B-A8E125565938}" srcOrd="0" destOrd="0" presId="urn:microsoft.com/office/officeart/2005/8/layout/chevron2"/>
    <dgm:cxn modelId="{A412C68A-F5C2-4526-8BB7-22B5E5E77C87}" type="presOf" srcId="{46E34C59-5DFC-40E8-BCD6-5C85C7EEB546}" destId="{92D4CCEA-F0C9-417F-9327-989D210197D6}" srcOrd="0" destOrd="0" presId="urn:microsoft.com/office/officeart/2005/8/layout/chevron2"/>
    <dgm:cxn modelId="{D9110CAC-0F9C-4FBD-B9A7-BBD2AD6C312C}" type="presOf" srcId="{F6E36313-7C7F-4BA6-B810-4A538525A964}" destId="{9A1803BE-938C-4866-9FBE-745F0E6C8513}" srcOrd="0" destOrd="0" presId="urn:microsoft.com/office/officeart/2005/8/layout/chevron2"/>
    <dgm:cxn modelId="{8647EFFD-8C78-4BC7-8594-8926F7992C01}" type="presOf" srcId="{8C375FC4-6043-48AD-9653-E3973E92E1AD}" destId="{3EF25A1E-FD35-4D93-AD62-55B412B79A9A}" srcOrd="0" destOrd="0" presId="urn:microsoft.com/office/officeart/2005/8/layout/chevron2"/>
    <dgm:cxn modelId="{6A867CAD-8D90-45BB-AABA-BD8857A183BF}" srcId="{3A2D142B-10C3-4C29-AB1D-B840BB6415A2}" destId="{417B02D1-158E-4776-AF03-B6CD7F7C4A20}" srcOrd="0" destOrd="0" parTransId="{70B4041A-5247-4586-BAC5-F0929E8A3021}" sibTransId="{46BD6C94-ECDC-4D55-AD9E-42B76A3E8A36}"/>
    <dgm:cxn modelId="{1F19C35D-EF59-4D5A-8B7F-C8C772368D55}" srcId="{760D553D-5EDF-4436-8DFB-62E53EB6ACF5}" destId="{42A3377D-5BDD-4FA5-BB32-852DF3D1CEDE}" srcOrd="0" destOrd="0" parTransId="{9CC1C520-90FC-4A7C-AE81-D4C5983FE56B}" sibTransId="{1BC1A734-B8ED-46A7-A3A4-F61E7041BE33}"/>
    <dgm:cxn modelId="{48C010E4-0004-4746-9CCF-56A144EF2186}" srcId="{8C375FC4-6043-48AD-9653-E3973E92E1AD}" destId="{BEEBB86E-2510-473E-ADF2-BB62841FA734}" srcOrd="0" destOrd="0" parTransId="{2308501C-D327-40BB-A4F7-A06FEA837754}" sibTransId="{49035038-1AB6-4891-BE41-549E3B073AF2}"/>
    <dgm:cxn modelId="{D7C97E23-9161-4662-B30A-801646C79E9B}" srcId="{9FDB768F-3F58-439F-AC64-FA934C304580}" destId="{46E34C59-5DFC-40E8-BCD6-5C85C7EEB546}" srcOrd="0" destOrd="0" parTransId="{62028AD3-2DC0-4F7E-ACB1-F6A58D75DAC1}" sibTransId="{F629BA07-38A9-44A6-9D9E-D07867FFBA45}"/>
    <dgm:cxn modelId="{C18B5660-A48C-44AD-BDF8-C0A5687C4CEA}" srcId="{F6E36313-7C7F-4BA6-B810-4A538525A964}" destId="{28F2F02A-7196-47F0-868E-7036C3846893}" srcOrd="0" destOrd="0" parTransId="{0821B0E1-467E-41AD-997F-028BFC28E4E5}" sibTransId="{40843D6B-93C1-4AB4-A008-49FD3D7C213D}"/>
    <dgm:cxn modelId="{A50A85D1-CA57-44BB-8F95-351B49B43B15}" type="presParOf" srcId="{1499097E-D7A4-4511-97F7-C33BC74DB0CA}" destId="{7AC24359-68A0-406D-AA14-6E5E886362F1}" srcOrd="0" destOrd="0" presId="urn:microsoft.com/office/officeart/2005/8/layout/chevron2"/>
    <dgm:cxn modelId="{27B1E487-71BF-4846-B490-2D127C2B707E}" type="presParOf" srcId="{7AC24359-68A0-406D-AA14-6E5E886362F1}" destId="{8B524C67-C62F-4672-956D-3AE82A66E69D}" srcOrd="0" destOrd="0" presId="urn:microsoft.com/office/officeart/2005/8/layout/chevron2"/>
    <dgm:cxn modelId="{76CBAA69-F298-4E2B-8528-ADE6A47BE197}" type="presParOf" srcId="{7AC24359-68A0-406D-AA14-6E5E886362F1}" destId="{9A30B0E4-B694-427B-BA7B-A8E125565938}" srcOrd="1" destOrd="0" presId="urn:microsoft.com/office/officeart/2005/8/layout/chevron2"/>
    <dgm:cxn modelId="{8A9729F1-D5EE-4DD6-9D5E-2F71A638EEB0}" type="presParOf" srcId="{1499097E-D7A4-4511-97F7-C33BC74DB0CA}" destId="{2705FD44-F8B3-45E4-B684-21A55CB84F07}" srcOrd="1" destOrd="0" presId="urn:microsoft.com/office/officeart/2005/8/layout/chevron2"/>
    <dgm:cxn modelId="{03C7668D-7767-4FEA-B54F-0A02245D7159}" type="presParOf" srcId="{1499097E-D7A4-4511-97F7-C33BC74DB0CA}" destId="{A4D404A0-4C78-473F-A012-9413B6566BD1}" srcOrd="2" destOrd="0" presId="urn:microsoft.com/office/officeart/2005/8/layout/chevron2"/>
    <dgm:cxn modelId="{9D89C504-39D9-407F-87CC-2125A5E31DB5}" type="presParOf" srcId="{A4D404A0-4C78-473F-A012-9413B6566BD1}" destId="{3EF25A1E-FD35-4D93-AD62-55B412B79A9A}" srcOrd="0" destOrd="0" presId="urn:microsoft.com/office/officeart/2005/8/layout/chevron2"/>
    <dgm:cxn modelId="{58E7A2E4-98CB-4235-9F7E-9806ACDD5D3A}" type="presParOf" srcId="{A4D404A0-4C78-473F-A012-9413B6566BD1}" destId="{E62C3F2B-4026-421B-B0D7-C3DC30519AF5}" srcOrd="1" destOrd="0" presId="urn:microsoft.com/office/officeart/2005/8/layout/chevron2"/>
    <dgm:cxn modelId="{B8E3E7F6-37F6-4134-B3C8-6052B456ECB2}" type="presParOf" srcId="{1499097E-D7A4-4511-97F7-C33BC74DB0CA}" destId="{74585AC0-FF5A-402D-AC3E-C9F881672B1F}" srcOrd="3" destOrd="0" presId="urn:microsoft.com/office/officeart/2005/8/layout/chevron2"/>
    <dgm:cxn modelId="{324618DB-5134-4652-ABD9-5927984182C0}" type="presParOf" srcId="{1499097E-D7A4-4511-97F7-C33BC74DB0CA}" destId="{3851B8DF-CA09-4F55-8CA2-EC96ED85448B}" srcOrd="4" destOrd="0" presId="urn:microsoft.com/office/officeart/2005/8/layout/chevron2"/>
    <dgm:cxn modelId="{4CBA5FE3-2548-4A65-BEEE-B0DF1CFC09D2}" type="presParOf" srcId="{3851B8DF-CA09-4F55-8CA2-EC96ED85448B}" destId="{758C3AF8-E7E2-4883-8139-C327ACBA516B}" srcOrd="0" destOrd="0" presId="urn:microsoft.com/office/officeart/2005/8/layout/chevron2"/>
    <dgm:cxn modelId="{109CABEB-7B4E-40E9-8BFB-5C4E1E587607}" type="presParOf" srcId="{3851B8DF-CA09-4F55-8CA2-EC96ED85448B}" destId="{F85C08EF-F305-47FB-81DE-AC2C2D2869A3}" srcOrd="1" destOrd="0" presId="urn:microsoft.com/office/officeart/2005/8/layout/chevron2"/>
    <dgm:cxn modelId="{ACF677EA-7522-474F-A8B6-4EF477E97A33}" type="presParOf" srcId="{1499097E-D7A4-4511-97F7-C33BC74DB0CA}" destId="{A7AF28D4-B7B0-4ADD-B642-C0A14B046C06}" srcOrd="5" destOrd="0" presId="urn:microsoft.com/office/officeart/2005/8/layout/chevron2"/>
    <dgm:cxn modelId="{4DEA09A8-E401-41C9-84DA-EB9637E73A9F}" type="presParOf" srcId="{1499097E-D7A4-4511-97F7-C33BC74DB0CA}" destId="{630D568D-3A70-495D-9BDD-82094BD0311B}" srcOrd="6" destOrd="0" presId="urn:microsoft.com/office/officeart/2005/8/layout/chevron2"/>
    <dgm:cxn modelId="{67EB17DE-2EC5-4156-A9C2-77C6012D13FC}" type="presParOf" srcId="{630D568D-3A70-495D-9BDD-82094BD0311B}" destId="{9A1803BE-938C-4866-9FBE-745F0E6C8513}" srcOrd="0" destOrd="0" presId="urn:microsoft.com/office/officeart/2005/8/layout/chevron2"/>
    <dgm:cxn modelId="{75320839-5BFA-432D-9C55-42D66FBD6654}" type="presParOf" srcId="{630D568D-3A70-495D-9BDD-82094BD0311B}" destId="{432487F3-C64A-4FC7-930C-63B9A192A340}" srcOrd="1" destOrd="0" presId="urn:microsoft.com/office/officeart/2005/8/layout/chevron2"/>
    <dgm:cxn modelId="{582D2CC6-2C9B-415E-AA2B-8262FBD1594A}" type="presParOf" srcId="{1499097E-D7A4-4511-97F7-C33BC74DB0CA}" destId="{D5F7EF06-2CC5-4568-AB9E-A40B6B202D45}" srcOrd="7" destOrd="0" presId="urn:microsoft.com/office/officeart/2005/8/layout/chevron2"/>
    <dgm:cxn modelId="{4B064270-C6ED-4129-A99C-AD895A7D1C7C}" type="presParOf" srcId="{1499097E-D7A4-4511-97F7-C33BC74DB0CA}" destId="{E99BC810-E825-404C-8611-9AF28AB0B4ED}" srcOrd="8" destOrd="0" presId="urn:microsoft.com/office/officeart/2005/8/layout/chevron2"/>
    <dgm:cxn modelId="{4CC8AB70-53A0-41A2-9DA0-6B4A18F6F8E3}" type="presParOf" srcId="{E99BC810-E825-404C-8611-9AF28AB0B4ED}" destId="{30CD1BB8-468D-4FED-B953-BE62C4F6A619}" srcOrd="0" destOrd="0" presId="urn:microsoft.com/office/officeart/2005/8/layout/chevron2"/>
    <dgm:cxn modelId="{68C2FF65-20A6-4D86-AC71-EE2038E43203}" type="presParOf" srcId="{E99BC810-E825-404C-8611-9AF28AB0B4ED}" destId="{92D4CCEA-F0C9-417F-9327-989D210197D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AE5F0-EF81-456A-9DD1-2272E55FB9D8}">
      <dsp:nvSpPr>
        <dsp:cNvPr id="0" name=""/>
        <dsp:cNvSpPr/>
      </dsp:nvSpPr>
      <dsp:spPr>
        <a:xfrm>
          <a:off x="4392488" y="1019694"/>
          <a:ext cx="3342711" cy="91440"/>
        </a:xfrm>
        <a:custGeom>
          <a:avLst/>
          <a:gdLst/>
          <a:ahLst/>
          <a:cxnLst/>
          <a:rect l="0" t="0" r="0" b="0"/>
          <a:pathLst>
            <a:path>
              <a:moveTo>
                <a:pt x="0" y="45720"/>
              </a:moveTo>
              <a:lnTo>
                <a:pt x="0" y="78258"/>
              </a:lnTo>
              <a:lnTo>
                <a:pt x="3342711" y="78258"/>
              </a:lnTo>
              <a:lnTo>
                <a:pt x="3342711" y="109328"/>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1931B82-DFC6-4635-995D-EF65006F519A}">
      <dsp:nvSpPr>
        <dsp:cNvPr id="0" name=""/>
        <dsp:cNvSpPr/>
      </dsp:nvSpPr>
      <dsp:spPr>
        <a:xfrm>
          <a:off x="4392488" y="1019694"/>
          <a:ext cx="1138169" cy="91440"/>
        </a:xfrm>
        <a:custGeom>
          <a:avLst/>
          <a:gdLst/>
          <a:ahLst/>
          <a:cxnLst/>
          <a:rect l="0" t="0" r="0" b="0"/>
          <a:pathLst>
            <a:path>
              <a:moveTo>
                <a:pt x="0" y="45720"/>
              </a:moveTo>
              <a:lnTo>
                <a:pt x="0" y="78258"/>
              </a:lnTo>
              <a:lnTo>
                <a:pt x="1138169" y="78258"/>
              </a:lnTo>
              <a:lnTo>
                <a:pt x="1138169" y="109328"/>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9F62417-BC24-47D2-9E53-5D881D2255C4}">
      <dsp:nvSpPr>
        <dsp:cNvPr id="0" name=""/>
        <dsp:cNvSpPr/>
      </dsp:nvSpPr>
      <dsp:spPr>
        <a:xfrm>
          <a:off x="3319216" y="1019694"/>
          <a:ext cx="1073271" cy="91440"/>
        </a:xfrm>
        <a:custGeom>
          <a:avLst/>
          <a:gdLst/>
          <a:ahLst/>
          <a:cxnLst/>
          <a:rect l="0" t="0" r="0" b="0"/>
          <a:pathLst>
            <a:path>
              <a:moveTo>
                <a:pt x="1073271" y="45720"/>
              </a:moveTo>
              <a:lnTo>
                <a:pt x="1073271" y="78258"/>
              </a:lnTo>
              <a:lnTo>
                <a:pt x="0" y="78258"/>
              </a:lnTo>
              <a:lnTo>
                <a:pt x="0" y="109328"/>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C9C3097-F624-426A-B212-3B050462F799}">
      <dsp:nvSpPr>
        <dsp:cNvPr id="0" name=""/>
        <dsp:cNvSpPr/>
      </dsp:nvSpPr>
      <dsp:spPr>
        <a:xfrm>
          <a:off x="1063898" y="1019694"/>
          <a:ext cx="3328589" cy="91440"/>
        </a:xfrm>
        <a:custGeom>
          <a:avLst/>
          <a:gdLst/>
          <a:ahLst/>
          <a:cxnLst/>
          <a:rect l="0" t="0" r="0" b="0"/>
          <a:pathLst>
            <a:path>
              <a:moveTo>
                <a:pt x="3328589" y="45720"/>
              </a:moveTo>
              <a:lnTo>
                <a:pt x="3328589" y="76792"/>
              </a:lnTo>
              <a:lnTo>
                <a:pt x="0" y="76792"/>
              </a:lnTo>
              <a:lnTo>
                <a:pt x="0" y="107862"/>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B105791-653E-4554-B8F9-1F7F58A96228}">
      <dsp:nvSpPr>
        <dsp:cNvPr id="0" name=""/>
        <dsp:cNvSpPr/>
      </dsp:nvSpPr>
      <dsp:spPr>
        <a:xfrm>
          <a:off x="1773506" y="1467"/>
          <a:ext cx="5237962" cy="1063947"/>
        </a:xfrm>
        <a:prstGeom prst="rect">
          <a:avLst/>
        </a:prstGeom>
        <a:solidFill>
          <a:srgbClr val="FF7C80"/>
        </a:solidFill>
        <a:ln w="28575">
          <a:solidFill>
            <a:schemeClr val="tx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a:solidFill>
                <a:srgbClr val="000000"/>
              </a:solidFill>
              <a:latin typeface="Comic Sans MS" pitchFamily="66" charset="0"/>
            </a:rPr>
            <a:t>Health &amp; Safety at Work Act 1974</a:t>
          </a:r>
        </a:p>
        <a:p>
          <a:pPr lvl="0" algn="ctr" defTabSz="889000">
            <a:lnSpc>
              <a:spcPct val="90000"/>
            </a:lnSpc>
            <a:spcBef>
              <a:spcPct val="0"/>
            </a:spcBef>
            <a:spcAft>
              <a:spcPct val="35000"/>
            </a:spcAft>
          </a:pPr>
          <a:r>
            <a:rPr lang="en-GB" sz="2000" kern="1200" dirty="0">
              <a:solidFill>
                <a:srgbClr val="000000"/>
              </a:solidFill>
              <a:latin typeface="Comic Sans MS" pitchFamily="66" charset="0"/>
            </a:rPr>
            <a:t>An ‘umbrella’ to all other legislation we must follow</a:t>
          </a:r>
        </a:p>
      </dsp:txBody>
      <dsp:txXfrm>
        <a:off x="1773506" y="1467"/>
        <a:ext cx="5237962" cy="1063947"/>
      </dsp:txXfrm>
    </dsp:sp>
    <dsp:sp modelId="{CF9C877E-9852-42C5-968B-BB6B7E350F9C}">
      <dsp:nvSpPr>
        <dsp:cNvPr id="0" name=""/>
        <dsp:cNvSpPr/>
      </dsp:nvSpPr>
      <dsp:spPr>
        <a:xfrm>
          <a:off x="0" y="1127557"/>
          <a:ext cx="2127796" cy="2959111"/>
        </a:xfrm>
        <a:prstGeom prst="rect">
          <a:avLst/>
        </a:prstGeom>
        <a:solidFill>
          <a:schemeClr val="accent2">
            <a:lumMod val="40000"/>
            <a:lumOff val="60000"/>
          </a:schemeClr>
        </a:solidFill>
        <a:ln w="28575">
          <a:solidFill>
            <a:schemeClr val="tx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GB" sz="2400" kern="1200" dirty="0">
            <a:solidFill>
              <a:srgbClr val="FFFF00"/>
            </a:solidFill>
            <a:latin typeface="Comic Sans MS" pitchFamily="66" charset="0"/>
          </a:endParaRPr>
        </a:p>
      </dsp:txBody>
      <dsp:txXfrm>
        <a:off x="0" y="1127557"/>
        <a:ext cx="2127796" cy="2959111"/>
      </dsp:txXfrm>
    </dsp:sp>
    <dsp:sp modelId="{0657429C-44ED-48DE-9EB2-1BBE3CF0A9C5}">
      <dsp:nvSpPr>
        <dsp:cNvPr id="0" name=""/>
        <dsp:cNvSpPr/>
      </dsp:nvSpPr>
      <dsp:spPr>
        <a:xfrm>
          <a:off x="2310999" y="1129023"/>
          <a:ext cx="2016433" cy="2959111"/>
        </a:xfrm>
        <a:prstGeom prst="rect">
          <a:avLst/>
        </a:prstGeom>
        <a:solidFill>
          <a:schemeClr val="accent2">
            <a:lumMod val="40000"/>
            <a:lumOff val="60000"/>
          </a:schemeClr>
        </a:solidFill>
        <a:ln w="28575">
          <a:solidFill>
            <a:schemeClr val="tx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GB" sz="6500" kern="1200" dirty="0"/>
        </a:p>
      </dsp:txBody>
      <dsp:txXfrm>
        <a:off x="2310999" y="1129023"/>
        <a:ext cx="2016433" cy="2959111"/>
      </dsp:txXfrm>
    </dsp:sp>
    <dsp:sp modelId="{C5866602-D79F-4FDE-82E0-2007859ABC42}">
      <dsp:nvSpPr>
        <dsp:cNvPr id="0" name=""/>
        <dsp:cNvSpPr/>
      </dsp:nvSpPr>
      <dsp:spPr>
        <a:xfrm>
          <a:off x="4399233" y="1129023"/>
          <a:ext cx="2262847" cy="2959111"/>
        </a:xfrm>
        <a:prstGeom prst="rect">
          <a:avLst/>
        </a:prstGeom>
        <a:solidFill>
          <a:schemeClr val="accent2">
            <a:lumMod val="40000"/>
            <a:lumOff val="60000"/>
          </a:schemeClr>
        </a:solidFill>
        <a:ln w="28575">
          <a:solidFill>
            <a:schemeClr val="tx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GB" sz="6500" kern="1200" dirty="0"/>
        </a:p>
      </dsp:txBody>
      <dsp:txXfrm>
        <a:off x="4399233" y="1129023"/>
        <a:ext cx="2262847" cy="2959111"/>
      </dsp:txXfrm>
    </dsp:sp>
    <dsp:sp modelId="{6976B0DF-3C9A-4265-A1B3-6E056AE6053D}">
      <dsp:nvSpPr>
        <dsp:cNvPr id="0" name=""/>
        <dsp:cNvSpPr/>
      </dsp:nvSpPr>
      <dsp:spPr>
        <a:xfrm>
          <a:off x="6779968" y="1129023"/>
          <a:ext cx="1910461" cy="2959111"/>
        </a:xfrm>
        <a:prstGeom prst="rect">
          <a:avLst/>
        </a:prstGeom>
        <a:solidFill>
          <a:schemeClr val="accent2">
            <a:lumMod val="40000"/>
            <a:lumOff val="60000"/>
          </a:schemeClr>
        </a:solidFill>
        <a:ln w="28575">
          <a:solidFill>
            <a:schemeClr val="tx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GB" sz="6500" kern="1200" dirty="0"/>
        </a:p>
      </dsp:txBody>
      <dsp:txXfrm>
        <a:off x="6779968" y="1129023"/>
        <a:ext cx="1910461" cy="2959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24C67-C62F-4672-956D-3AE82A66E69D}">
      <dsp:nvSpPr>
        <dsp:cNvPr id="0" name=""/>
        <dsp:cNvSpPr/>
      </dsp:nvSpPr>
      <dsp:spPr>
        <a:xfrm rot="5400000">
          <a:off x="-141282" y="144123"/>
          <a:ext cx="941881" cy="659317"/>
        </a:xfrm>
        <a:prstGeom prst="chevron">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w="9525" cap="flat" cmpd="sng" algn="ctr">
          <a:solidFill>
            <a:schemeClr val="accent2">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latin typeface="Comic Sans MS" pitchFamily="66" charset="0"/>
            </a:rPr>
            <a:t>1</a:t>
          </a:r>
        </a:p>
      </dsp:txBody>
      <dsp:txXfrm rot="-5400000">
        <a:off x="1" y="332500"/>
        <a:ext cx="659317" cy="282564"/>
      </dsp:txXfrm>
    </dsp:sp>
    <dsp:sp modelId="{9A30B0E4-B694-427B-BA7B-A8E125565938}">
      <dsp:nvSpPr>
        <dsp:cNvPr id="0" name=""/>
        <dsp:cNvSpPr/>
      </dsp:nvSpPr>
      <dsp:spPr>
        <a:xfrm rot="5400000">
          <a:off x="4138186" y="-3476028"/>
          <a:ext cx="612544" cy="757028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omic Sans MS" pitchFamily="66" charset="0"/>
            </a:rPr>
            <a:t>Look for the hazard</a:t>
          </a:r>
        </a:p>
      </dsp:txBody>
      <dsp:txXfrm rot="-5400000">
        <a:off x="659317" y="32743"/>
        <a:ext cx="7540380" cy="552740"/>
      </dsp:txXfrm>
    </dsp:sp>
    <dsp:sp modelId="{3EF25A1E-FD35-4D93-AD62-55B412B79A9A}">
      <dsp:nvSpPr>
        <dsp:cNvPr id="0" name=""/>
        <dsp:cNvSpPr/>
      </dsp:nvSpPr>
      <dsp:spPr>
        <a:xfrm rot="5400000">
          <a:off x="-141282" y="966979"/>
          <a:ext cx="941881" cy="659317"/>
        </a:xfrm>
        <a:prstGeom prst="chevron">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w="9525"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latin typeface="Comic Sans MS" pitchFamily="66" charset="0"/>
            </a:rPr>
            <a:t>2</a:t>
          </a:r>
        </a:p>
      </dsp:txBody>
      <dsp:txXfrm rot="-5400000">
        <a:off x="1" y="1155356"/>
        <a:ext cx="659317" cy="282564"/>
      </dsp:txXfrm>
    </dsp:sp>
    <dsp:sp modelId="{E62C3F2B-4026-421B-B0D7-C3DC30519AF5}">
      <dsp:nvSpPr>
        <dsp:cNvPr id="0" name=""/>
        <dsp:cNvSpPr/>
      </dsp:nvSpPr>
      <dsp:spPr>
        <a:xfrm rot="5400000">
          <a:off x="4138347" y="-2653332"/>
          <a:ext cx="612223" cy="757028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omic Sans MS" pitchFamily="66" charset="0"/>
            </a:rPr>
            <a:t>Decide who will be harmed and how</a:t>
          </a:r>
        </a:p>
      </dsp:txBody>
      <dsp:txXfrm rot="-5400000">
        <a:off x="659318" y="855583"/>
        <a:ext cx="7540396" cy="552451"/>
      </dsp:txXfrm>
    </dsp:sp>
    <dsp:sp modelId="{758C3AF8-E7E2-4883-8139-C327ACBA516B}">
      <dsp:nvSpPr>
        <dsp:cNvPr id="0" name=""/>
        <dsp:cNvSpPr/>
      </dsp:nvSpPr>
      <dsp:spPr>
        <a:xfrm rot="5400000">
          <a:off x="-141282" y="1789835"/>
          <a:ext cx="941881" cy="659317"/>
        </a:xfrm>
        <a:prstGeom prst="chevron">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w="9525" cap="flat" cmpd="sng" algn="ctr">
          <a:solidFill>
            <a:schemeClr val="accent4">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latin typeface="Comic Sans MS" pitchFamily="66" charset="0"/>
            </a:rPr>
            <a:t>3</a:t>
          </a:r>
        </a:p>
      </dsp:txBody>
      <dsp:txXfrm rot="-5400000">
        <a:off x="1" y="1978212"/>
        <a:ext cx="659317" cy="282564"/>
      </dsp:txXfrm>
    </dsp:sp>
    <dsp:sp modelId="{F85C08EF-F305-47FB-81DE-AC2C2D2869A3}">
      <dsp:nvSpPr>
        <dsp:cNvPr id="0" name=""/>
        <dsp:cNvSpPr/>
      </dsp:nvSpPr>
      <dsp:spPr>
        <a:xfrm rot="5400000">
          <a:off x="4138347" y="-1830476"/>
          <a:ext cx="612223" cy="7570282"/>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omic Sans MS" pitchFamily="66" charset="0"/>
            </a:rPr>
            <a:t>Consider the risk. Put control measures in place</a:t>
          </a:r>
        </a:p>
      </dsp:txBody>
      <dsp:txXfrm rot="-5400000">
        <a:off x="659318" y="1678439"/>
        <a:ext cx="7540396" cy="552451"/>
      </dsp:txXfrm>
    </dsp:sp>
    <dsp:sp modelId="{9A1803BE-938C-4866-9FBE-745F0E6C8513}">
      <dsp:nvSpPr>
        <dsp:cNvPr id="0" name=""/>
        <dsp:cNvSpPr/>
      </dsp:nvSpPr>
      <dsp:spPr>
        <a:xfrm rot="5400000">
          <a:off x="-141282" y="2612691"/>
          <a:ext cx="941881" cy="659317"/>
        </a:xfrm>
        <a:prstGeom prst="chevron">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w="9525" cap="flat" cmpd="sng" algn="ctr">
          <a:solidFill>
            <a:schemeClr val="accent5">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latin typeface="Comic Sans MS" pitchFamily="66" charset="0"/>
            </a:rPr>
            <a:t>4</a:t>
          </a:r>
        </a:p>
      </dsp:txBody>
      <dsp:txXfrm rot="-5400000">
        <a:off x="1" y="2801068"/>
        <a:ext cx="659317" cy="282564"/>
      </dsp:txXfrm>
    </dsp:sp>
    <dsp:sp modelId="{432487F3-C64A-4FC7-930C-63B9A192A340}">
      <dsp:nvSpPr>
        <dsp:cNvPr id="0" name=""/>
        <dsp:cNvSpPr/>
      </dsp:nvSpPr>
      <dsp:spPr>
        <a:xfrm rot="5400000">
          <a:off x="4138347" y="-1007620"/>
          <a:ext cx="612223" cy="7570282"/>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omic Sans MS" pitchFamily="66" charset="0"/>
            </a:rPr>
            <a:t>Document your findings</a:t>
          </a:r>
        </a:p>
      </dsp:txBody>
      <dsp:txXfrm rot="-5400000">
        <a:off x="659318" y="2501295"/>
        <a:ext cx="7540396" cy="552451"/>
      </dsp:txXfrm>
    </dsp:sp>
    <dsp:sp modelId="{30CD1BB8-468D-4FED-B953-BE62C4F6A619}">
      <dsp:nvSpPr>
        <dsp:cNvPr id="0" name=""/>
        <dsp:cNvSpPr/>
      </dsp:nvSpPr>
      <dsp:spPr>
        <a:xfrm rot="5400000">
          <a:off x="-141282" y="3435547"/>
          <a:ext cx="941881" cy="659317"/>
        </a:xfrm>
        <a:prstGeom prst="chevron">
          <a:avLst/>
        </a:prstGeom>
        <a:gradFill rotWithShape="0">
          <a:gsLst>
            <a:gs pos="0">
              <a:schemeClr val="accent6">
                <a:hueOff val="0"/>
                <a:satOff val="0"/>
                <a:lumOff val="0"/>
                <a:alphaOff val="0"/>
                <a:tint val="70000"/>
                <a:satMod val="130000"/>
              </a:schemeClr>
            </a:gs>
            <a:gs pos="43000">
              <a:schemeClr val="accent6">
                <a:hueOff val="0"/>
                <a:satOff val="0"/>
                <a:lumOff val="0"/>
                <a:alphaOff val="0"/>
                <a:tint val="44000"/>
                <a:satMod val="165000"/>
              </a:schemeClr>
            </a:gs>
            <a:gs pos="93000">
              <a:schemeClr val="accent6">
                <a:hueOff val="0"/>
                <a:satOff val="0"/>
                <a:lumOff val="0"/>
                <a:alphaOff val="0"/>
                <a:tint val="15000"/>
                <a:satMod val="165000"/>
              </a:schemeClr>
            </a:gs>
            <a:gs pos="100000">
              <a:schemeClr val="accent6">
                <a:hueOff val="0"/>
                <a:satOff val="0"/>
                <a:lumOff val="0"/>
                <a:alphaOff val="0"/>
                <a:tint val="5000"/>
                <a:satMod val="250000"/>
              </a:schemeClr>
            </a:gs>
          </a:gsLst>
          <a:path path="circle">
            <a:fillToRect l="50000" t="130000" r="50000" b="-30000"/>
          </a:path>
        </a:gradFill>
        <a:ln w="9525" cap="flat" cmpd="sng" algn="ctr">
          <a:solidFill>
            <a:schemeClr val="accent6">
              <a:hueOff val="0"/>
              <a:satOff val="0"/>
              <a:lumOff val="0"/>
              <a:alphaOff val="0"/>
            </a:schemeClr>
          </a:solidFill>
          <a:prstDash val="solid"/>
        </a:ln>
        <a:effectLst>
          <a:outerShdw blurRad="57150" dist="38100" dir="5400000" algn="ctr" rotWithShape="0">
            <a:schemeClr val="accent6">
              <a:hueOff val="0"/>
              <a:satOff val="0"/>
              <a:lumOff val="0"/>
              <a:alphaOff val="0"/>
              <a:shade val="9000"/>
              <a:satMod val="105000"/>
              <a:alpha val="4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latin typeface="Comic Sans MS" pitchFamily="66" charset="0"/>
            </a:rPr>
            <a:t>5</a:t>
          </a:r>
        </a:p>
      </dsp:txBody>
      <dsp:txXfrm rot="-5400000">
        <a:off x="1" y="3623924"/>
        <a:ext cx="659317" cy="282564"/>
      </dsp:txXfrm>
    </dsp:sp>
    <dsp:sp modelId="{92D4CCEA-F0C9-417F-9327-989D210197D6}">
      <dsp:nvSpPr>
        <dsp:cNvPr id="0" name=""/>
        <dsp:cNvSpPr/>
      </dsp:nvSpPr>
      <dsp:spPr>
        <a:xfrm rot="5400000">
          <a:off x="4138347" y="-184764"/>
          <a:ext cx="612223" cy="7570282"/>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omic Sans MS" pitchFamily="66" charset="0"/>
            </a:rPr>
            <a:t>Review the position after the controls are in place and adjust if needed</a:t>
          </a:r>
        </a:p>
      </dsp:txBody>
      <dsp:txXfrm rot="-5400000">
        <a:off x="659318" y="3324151"/>
        <a:ext cx="7540396" cy="5524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6F69E5-C290-4CBB-ACBF-80A208295F8F}" type="datetimeFigureOut">
              <a:rPr lang="en-US" smtClean="0"/>
              <a:pPr/>
              <a:t>1/26/2017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33672-C7D5-4D76-A0BC-C5B0B6419E0A}" type="slidenum">
              <a:rPr lang="en-GB" smtClean="0"/>
              <a:pPr/>
              <a:t>‹#›</a:t>
            </a:fld>
            <a:endParaRPr lang="en-GB"/>
          </a:p>
        </p:txBody>
      </p:sp>
    </p:spTree>
    <p:extLst>
      <p:ext uri="{BB962C8B-B14F-4D97-AF65-F5344CB8AC3E}">
        <p14:creationId xmlns:p14="http://schemas.microsoft.com/office/powerpoint/2010/main" val="335835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Intro slide</a:t>
            </a:r>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702987EF-3F5E-4DC9-A603-653584AB64B2}" type="slidenum">
              <a:rPr lang="en-GB" smtClean="0"/>
              <a:pPr/>
              <a:t>1</a:t>
            </a:fld>
            <a:endParaRPr lang="en-GB" dirty="0"/>
          </a:p>
        </p:txBody>
      </p:sp>
    </p:spTree>
    <p:extLst>
      <p:ext uri="{BB962C8B-B14F-4D97-AF65-F5344CB8AC3E}">
        <p14:creationId xmlns:p14="http://schemas.microsoft.com/office/powerpoint/2010/main" val="2534773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On to</a:t>
            </a:r>
            <a:r>
              <a:rPr lang="en-GB" b="1" baseline="0" dirty="0"/>
              <a:t> Manual Handling</a:t>
            </a:r>
          </a:p>
          <a:p>
            <a:endParaRPr lang="en-GB" baseline="0" dirty="0"/>
          </a:p>
          <a:p>
            <a:r>
              <a:rPr lang="en-GB" baseline="0" dirty="0"/>
              <a:t>Biggest single cause of injury is incorrect lifting...mention points on page 20 of tribal book.</a:t>
            </a:r>
          </a:p>
          <a:p>
            <a:endParaRPr lang="en-GB" baseline="0" dirty="0"/>
          </a:p>
          <a:p>
            <a:r>
              <a:rPr lang="en-GB" baseline="0" dirty="0"/>
              <a:t>So good risk management  will try to design out as much lifting as possible or provision of other mechanical aids where possible.</a:t>
            </a:r>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702987EF-3F5E-4DC9-A603-653584AB64B2}" type="slidenum">
              <a:rPr lang="en-GB" smtClean="0"/>
              <a:pPr/>
              <a:t>17</a:t>
            </a:fld>
            <a:endParaRPr lang="en-GB" dirty="0"/>
          </a:p>
        </p:txBody>
      </p:sp>
    </p:spTree>
    <p:extLst>
      <p:ext uri="{BB962C8B-B14F-4D97-AF65-F5344CB8AC3E}">
        <p14:creationId xmlns:p14="http://schemas.microsoft.com/office/powerpoint/2010/main" val="86865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Talk through</a:t>
            </a:r>
            <a:r>
              <a:rPr lang="en-GB" baseline="0" dirty="0"/>
              <a:t> this slide using points on page 21. </a:t>
            </a:r>
            <a:r>
              <a:rPr lang="en-GB" b="1" baseline="0" dirty="0"/>
              <a:t>and complete assignment 8</a:t>
            </a:r>
          </a:p>
          <a:p>
            <a:endParaRPr lang="en-GB" baseline="0" dirty="0"/>
          </a:p>
          <a:p>
            <a:r>
              <a:rPr lang="en-GB" baseline="0" dirty="0"/>
              <a:t>You may want to refer to TILE  mentioned in unit 5</a:t>
            </a:r>
          </a:p>
          <a:p>
            <a:endParaRPr lang="en-GB" baseline="0" dirty="0"/>
          </a:p>
          <a:p>
            <a:r>
              <a:rPr lang="en-GB" baseline="0" dirty="0"/>
              <a:t>T; Task </a:t>
            </a:r>
          </a:p>
          <a:p>
            <a:r>
              <a:rPr lang="en-GB" baseline="0" dirty="0"/>
              <a:t> </a:t>
            </a:r>
          </a:p>
          <a:p>
            <a:r>
              <a:rPr lang="en-GB" baseline="0" dirty="0"/>
              <a:t>I; individual</a:t>
            </a:r>
          </a:p>
          <a:p>
            <a:endParaRPr lang="en-GB" baseline="0" dirty="0"/>
          </a:p>
          <a:p>
            <a:r>
              <a:rPr lang="en-GB" baseline="0" dirty="0"/>
              <a:t>L; Load</a:t>
            </a:r>
          </a:p>
          <a:p>
            <a:endParaRPr lang="en-GB" baseline="0" dirty="0"/>
          </a:p>
          <a:p>
            <a:r>
              <a:rPr lang="en-GB" baseline="0" dirty="0"/>
              <a:t>E; Environment</a:t>
            </a:r>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702987EF-3F5E-4DC9-A603-653584AB64B2}" type="slidenum">
              <a:rPr lang="en-GB" smtClean="0"/>
              <a:pPr/>
              <a:t>18</a:t>
            </a:fld>
            <a:endParaRPr lang="en-GB" dirty="0"/>
          </a:p>
        </p:txBody>
      </p:sp>
    </p:spTree>
    <p:extLst>
      <p:ext uri="{BB962C8B-B14F-4D97-AF65-F5344CB8AC3E}">
        <p14:creationId xmlns:p14="http://schemas.microsoft.com/office/powerpoint/2010/main" val="2208071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Talk through</a:t>
            </a:r>
            <a:r>
              <a:rPr lang="en-GB" baseline="0" dirty="0"/>
              <a:t> this slide using points on page 21. </a:t>
            </a:r>
            <a:r>
              <a:rPr lang="en-GB" b="1" baseline="0" dirty="0"/>
              <a:t>and complete assignment 8</a:t>
            </a:r>
          </a:p>
          <a:p>
            <a:endParaRPr lang="en-GB" baseline="0" dirty="0"/>
          </a:p>
          <a:p>
            <a:r>
              <a:rPr lang="en-GB" baseline="0" dirty="0"/>
              <a:t>You may want to refer to TILE  mentioned in unit 5</a:t>
            </a:r>
          </a:p>
          <a:p>
            <a:endParaRPr lang="en-GB" baseline="0" dirty="0"/>
          </a:p>
          <a:p>
            <a:r>
              <a:rPr lang="en-GB" baseline="0" dirty="0"/>
              <a:t>T; Task </a:t>
            </a:r>
          </a:p>
          <a:p>
            <a:r>
              <a:rPr lang="en-GB" baseline="0" dirty="0"/>
              <a:t> </a:t>
            </a:r>
          </a:p>
          <a:p>
            <a:r>
              <a:rPr lang="en-GB" baseline="0" dirty="0"/>
              <a:t>I; individual</a:t>
            </a:r>
          </a:p>
          <a:p>
            <a:endParaRPr lang="en-GB" baseline="0" dirty="0"/>
          </a:p>
          <a:p>
            <a:r>
              <a:rPr lang="en-GB" baseline="0" dirty="0"/>
              <a:t>L; Load</a:t>
            </a:r>
          </a:p>
          <a:p>
            <a:endParaRPr lang="en-GB" baseline="0" dirty="0"/>
          </a:p>
          <a:p>
            <a:r>
              <a:rPr lang="en-GB" baseline="0" dirty="0"/>
              <a:t>E; Environment</a:t>
            </a:r>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702987EF-3F5E-4DC9-A603-653584AB64B2}" type="slidenum">
              <a:rPr lang="en-GB" smtClean="0"/>
              <a:pPr/>
              <a:t>19</a:t>
            </a:fld>
            <a:endParaRPr lang="en-GB" dirty="0"/>
          </a:p>
        </p:txBody>
      </p:sp>
    </p:spTree>
    <p:extLst>
      <p:ext uri="{BB962C8B-B14F-4D97-AF65-F5344CB8AC3E}">
        <p14:creationId xmlns:p14="http://schemas.microsoft.com/office/powerpoint/2010/main" val="343955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Some</a:t>
            </a:r>
            <a:r>
              <a:rPr lang="en-GB" b="1" baseline="0" dirty="0"/>
              <a:t> possible options to help with lifting/manual handling.</a:t>
            </a:r>
          </a:p>
          <a:p>
            <a:endParaRPr lang="en-GB" b="1" baseline="0" dirty="0"/>
          </a:p>
          <a:p>
            <a:r>
              <a:rPr lang="en-GB" b="0" baseline="0" dirty="0"/>
              <a:t>Use this as  a discussion slide and then as groups to consider </a:t>
            </a:r>
            <a:r>
              <a:rPr lang="en-GB" b="1" baseline="0" dirty="0"/>
              <a:t>activity 6 </a:t>
            </a:r>
            <a:r>
              <a:rPr lang="en-GB" b="0" baseline="0" dirty="0"/>
              <a:t>on page20- can they think of any thing else?</a:t>
            </a:r>
          </a:p>
          <a:p>
            <a:endParaRPr lang="en-GB" b="0" baseline="0" dirty="0"/>
          </a:p>
          <a:p>
            <a:r>
              <a:rPr lang="en-GB" b="0" i="1" u="sng" baseline="0" dirty="0"/>
              <a:t>Key thought here-is only use equipment you have been trained to use!!</a:t>
            </a:r>
          </a:p>
          <a:p>
            <a:endParaRPr lang="en-GB" b="0" i="1" u="sng" baseline="0" dirty="0"/>
          </a:p>
          <a:p>
            <a:r>
              <a:rPr lang="en-GB" b="1" i="0" u="none" baseline="0" dirty="0"/>
              <a:t>But it might just come down to having to do it yourself....so get someone to help if necessary but what is good practice...next slide....</a:t>
            </a:r>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702987EF-3F5E-4DC9-A603-653584AB64B2}" type="slidenum">
              <a:rPr lang="en-GB" smtClean="0"/>
              <a:pPr/>
              <a:t>20</a:t>
            </a:fld>
            <a:endParaRPr lang="en-GB" dirty="0"/>
          </a:p>
        </p:txBody>
      </p:sp>
    </p:spTree>
    <p:extLst>
      <p:ext uri="{BB962C8B-B14F-4D97-AF65-F5344CB8AC3E}">
        <p14:creationId xmlns:p14="http://schemas.microsoft.com/office/powerpoint/2010/main" val="358533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a:latin typeface="Times New Roman" pitchFamily="18" charset="0"/>
            </a:endParaRPr>
          </a:p>
        </p:txBody>
      </p:sp>
      <p:sp>
        <p:nvSpPr>
          <p:cNvPr id="27652" name="Slide Number Placeholder 3"/>
          <p:cNvSpPr>
            <a:spLocks noGrp="1"/>
          </p:cNvSpPr>
          <p:nvPr>
            <p:ph type="sldNum" sz="quarter" idx="5"/>
          </p:nvPr>
        </p:nvSpPr>
        <p:spPr>
          <a:noFill/>
        </p:spPr>
        <p:txBody>
          <a:bodyPr/>
          <a:lstStyle/>
          <a:p>
            <a:fld id="{1E4115A1-CB21-4D05-8964-A24E11B21BE3}" type="slidenum">
              <a:rPr lang="en-GB" smtClean="0">
                <a:latin typeface="Times New Roman" pitchFamily="18" charset="0"/>
              </a:rPr>
              <a:pPr/>
              <a:t>3</a:t>
            </a:fld>
            <a:endParaRPr lang="en-GB">
              <a:latin typeface="Times New Roman" pitchFamily="18" charset="0"/>
            </a:endParaRPr>
          </a:p>
        </p:txBody>
      </p:sp>
    </p:spTree>
    <p:extLst>
      <p:ext uri="{BB962C8B-B14F-4D97-AF65-F5344CB8AC3E}">
        <p14:creationId xmlns:p14="http://schemas.microsoft.com/office/powerpoint/2010/main" val="379071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Highlight aims</a:t>
            </a:r>
            <a:r>
              <a:rPr lang="en-GB" baseline="0" dirty="0"/>
              <a:t> and objectives-cover these 3 main types as an overview</a:t>
            </a:r>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702987EF-3F5E-4DC9-A603-653584AB64B2}" type="slidenum">
              <a:rPr lang="en-GB" smtClean="0"/>
              <a:pPr/>
              <a:t>4</a:t>
            </a:fld>
            <a:endParaRPr lang="en-GB" dirty="0"/>
          </a:p>
        </p:txBody>
      </p:sp>
    </p:spTree>
    <p:extLst>
      <p:ext uri="{BB962C8B-B14F-4D97-AF65-F5344CB8AC3E}">
        <p14:creationId xmlns:p14="http://schemas.microsoft.com/office/powerpoint/2010/main" val="150947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Typical notice seen where chemicals</a:t>
            </a:r>
            <a:r>
              <a:rPr lang="en-GB" baseline="0" dirty="0"/>
              <a:t> are used.</a:t>
            </a:r>
          </a:p>
          <a:p>
            <a:endParaRPr lang="en-GB" baseline="0" dirty="0"/>
          </a:p>
          <a:p>
            <a:r>
              <a:rPr lang="en-GB" baseline="0" dirty="0"/>
              <a:t>Highlight employers responsibilities and employees too...................cover pages 8/9</a:t>
            </a:r>
          </a:p>
          <a:p>
            <a:endParaRPr lang="en-GB" baseline="0" dirty="0"/>
          </a:p>
          <a:p>
            <a:r>
              <a:rPr lang="en-GB" b="1" baseline="0" dirty="0"/>
              <a:t>Key messages are...risk assessments, control, safe storage, training a “data sheet” and where appropriate safe disposal.</a:t>
            </a:r>
            <a:endParaRPr lang="en-GB" b="1"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702987EF-3F5E-4DC9-A603-653584AB64B2}" type="slidenum">
              <a:rPr lang="en-GB" smtClean="0"/>
              <a:pPr/>
              <a:t>5</a:t>
            </a:fld>
            <a:endParaRPr lang="en-GB" dirty="0"/>
          </a:p>
        </p:txBody>
      </p:sp>
    </p:spTree>
    <p:extLst>
      <p:ext uri="{BB962C8B-B14F-4D97-AF65-F5344CB8AC3E}">
        <p14:creationId xmlns:p14="http://schemas.microsoft.com/office/powerpoint/2010/main" val="62454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Typical notice seen where chemicals</a:t>
            </a:r>
            <a:r>
              <a:rPr lang="en-GB" baseline="0" dirty="0"/>
              <a:t> are used.</a:t>
            </a:r>
          </a:p>
          <a:p>
            <a:endParaRPr lang="en-GB" baseline="0" dirty="0"/>
          </a:p>
          <a:p>
            <a:r>
              <a:rPr lang="en-GB" baseline="0" dirty="0"/>
              <a:t>Highlight employers responsibilities and employees too...................cover pages 8/9</a:t>
            </a:r>
          </a:p>
          <a:p>
            <a:endParaRPr lang="en-GB" baseline="0" dirty="0"/>
          </a:p>
          <a:p>
            <a:r>
              <a:rPr lang="en-GB" b="1" baseline="0" dirty="0"/>
              <a:t>Key messages are...risk assessments, control, safe storage, training a “data sheet” and where appropriate safe disposal.</a:t>
            </a:r>
            <a:endParaRPr lang="en-GB" b="1"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702987EF-3F5E-4DC9-A603-653584AB64B2}" type="slidenum">
              <a:rPr lang="en-GB" smtClean="0"/>
              <a:pPr/>
              <a:t>11</a:t>
            </a:fld>
            <a:endParaRPr lang="en-GB" dirty="0"/>
          </a:p>
        </p:txBody>
      </p:sp>
    </p:spTree>
    <p:extLst>
      <p:ext uri="{BB962C8B-B14F-4D97-AF65-F5344CB8AC3E}">
        <p14:creationId xmlns:p14="http://schemas.microsoft.com/office/powerpoint/2010/main" val="54636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Use this</a:t>
            </a:r>
            <a:r>
              <a:rPr lang="en-GB" baseline="0" dirty="0"/>
              <a:t> slide to intro Fire section-page 17</a:t>
            </a:r>
          </a:p>
          <a:p>
            <a:endParaRPr lang="en-GB" baseline="0" dirty="0"/>
          </a:p>
          <a:p>
            <a:r>
              <a:rPr lang="en-GB" baseline="0" dirty="0"/>
              <a:t>Stating obvious but fire is one of the most serious risks to safety for retail stores not to measure closure and all its attendant issues.</a:t>
            </a:r>
          </a:p>
          <a:p>
            <a:endParaRPr lang="en-GB" baseline="0" dirty="0"/>
          </a:p>
          <a:p>
            <a:r>
              <a:rPr lang="en-GB" b="1" baseline="0" dirty="0"/>
              <a:t>Ask  Q what 3 things are needed to start a fire.....next slide</a:t>
            </a:r>
            <a:endParaRPr lang="en-GB" b="1"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702987EF-3F5E-4DC9-A603-653584AB64B2}" type="slidenum">
              <a:rPr lang="en-GB" smtClean="0"/>
              <a:pPr/>
              <a:t>13</a:t>
            </a:fld>
            <a:endParaRPr lang="en-GB" dirty="0"/>
          </a:p>
        </p:txBody>
      </p:sp>
    </p:spTree>
    <p:extLst>
      <p:ext uri="{BB962C8B-B14F-4D97-AF65-F5344CB8AC3E}">
        <p14:creationId xmlns:p14="http://schemas.microsoft.com/office/powerpoint/2010/main" val="2842181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Use this</a:t>
            </a:r>
            <a:r>
              <a:rPr lang="en-GB" baseline="0" dirty="0"/>
              <a:t> slide to intro Fire section-page 17</a:t>
            </a:r>
          </a:p>
          <a:p>
            <a:endParaRPr lang="en-GB" baseline="0" dirty="0"/>
          </a:p>
          <a:p>
            <a:r>
              <a:rPr lang="en-GB" baseline="0" dirty="0"/>
              <a:t>Stating obvious but fire is one of the most serious risks to safety for retail stores not to measure closure and all its attendant issues.</a:t>
            </a:r>
          </a:p>
          <a:p>
            <a:endParaRPr lang="en-GB" baseline="0" dirty="0"/>
          </a:p>
          <a:p>
            <a:r>
              <a:rPr lang="en-GB" b="1" baseline="0" dirty="0"/>
              <a:t>Ask  Q what 3 things are needed to start a fire.....next slide</a:t>
            </a:r>
            <a:endParaRPr lang="en-GB" b="1"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702987EF-3F5E-4DC9-A603-653584AB64B2}" type="slidenum">
              <a:rPr lang="en-GB" smtClean="0"/>
              <a:pPr/>
              <a:t>14</a:t>
            </a:fld>
            <a:endParaRPr lang="en-GB" dirty="0"/>
          </a:p>
        </p:txBody>
      </p:sp>
    </p:spTree>
    <p:extLst>
      <p:ext uri="{BB962C8B-B14F-4D97-AF65-F5344CB8AC3E}">
        <p14:creationId xmlns:p14="http://schemas.microsoft.com/office/powerpoint/2010/main" val="428862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This is</a:t>
            </a:r>
            <a:r>
              <a:rPr lang="en-GB" b="1" baseline="0" dirty="0"/>
              <a:t> more extensive than the tribal book but you can enlarge as necessary.</a:t>
            </a:r>
          </a:p>
          <a:p>
            <a:endParaRPr lang="en-GB" baseline="0" dirty="0"/>
          </a:p>
          <a:p>
            <a:r>
              <a:rPr lang="en-GB" baseline="0" dirty="0"/>
              <a:t>Note wet chemical generally used in places with fryers..</a:t>
            </a:r>
            <a:r>
              <a:rPr lang="en-GB" baseline="0" dirty="0" err="1"/>
              <a:t>ie</a:t>
            </a:r>
            <a:r>
              <a:rPr lang="en-GB" baseline="0" dirty="0"/>
              <a:t> fish and chip shops.</a:t>
            </a:r>
          </a:p>
          <a:p>
            <a:endParaRPr lang="en-GB" baseline="0" dirty="0"/>
          </a:p>
          <a:p>
            <a:r>
              <a:rPr lang="en-GB" baseline="0" dirty="0"/>
              <a:t>Note also powder one marked * -not be used for electrical fires over 1000 volts.</a:t>
            </a:r>
          </a:p>
          <a:p>
            <a:endParaRPr lang="en-GB" baseline="0" dirty="0"/>
          </a:p>
          <a:p>
            <a:r>
              <a:rPr lang="en-GB" baseline="0" dirty="0"/>
              <a:t>Note Awareness one thing...but usage..only if trained and safe to do so.</a:t>
            </a:r>
          </a:p>
          <a:p>
            <a:endParaRPr lang="en-GB" b="1" baseline="0" dirty="0"/>
          </a:p>
          <a:p>
            <a:r>
              <a:rPr lang="en-GB" b="1" baseline="0" dirty="0"/>
              <a:t>Cover points at top of page 20</a:t>
            </a:r>
          </a:p>
          <a:p>
            <a:endParaRPr lang="en-GB" baseline="0" dirty="0"/>
          </a:p>
          <a:p>
            <a:r>
              <a:rPr lang="en-GB" baseline="0" dirty="0"/>
              <a:t>Message must always be... evacuation and saving lives is preferable to having  a go and being put at risk.</a:t>
            </a:r>
          </a:p>
          <a:p>
            <a:endParaRPr lang="en-GB" b="1" baseline="0" dirty="0"/>
          </a:p>
          <a:p>
            <a:r>
              <a:rPr lang="en-GB" b="1" baseline="0" dirty="0"/>
              <a:t>Complete Assignment 7</a:t>
            </a:r>
            <a:endParaRPr lang="en-GB" b="1"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702987EF-3F5E-4DC9-A603-653584AB64B2}" type="slidenum">
              <a:rPr lang="en-GB" smtClean="0"/>
              <a:pPr/>
              <a:t>15</a:t>
            </a:fld>
            <a:endParaRPr lang="en-GB" dirty="0"/>
          </a:p>
        </p:txBody>
      </p:sp>
    </p:spTree>
    <p:extLst>
      <p:ext uri="{BB962C8B-B14F-4D97-AF65-F5344CB8AC3E}">
        <p14:creationId xmlns:p14="http://schemas.microsoft.com/office/powerpoint/2010/main" val="335839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This is</a:t>
            </a:r>
            <a:r>
              <a:rPr lang="en-GB" b="1" baseline="0" dirty="0"/>
              <a:t> more extensive than the tribal book but you can enlarge as necessary.</a:t>
            </a:r>
          </a:p>
          <a:p>
            <a:endParaRPr lang="en-GB" baseline="0" dirty="0"/>
          </a:p>
          <a:p>
            <a:r>
              <a:rPr lang="en-GB" baseline="0" dirty="0"/>
              <a:t>Note wet chemical generally used in places with fryers..</a:t>
            </a:r>
            <a:r>
              <a:rPr lang="en-GB" baseline="0" dirty="0" err="1"/>
              <a:t>ie</a:t>
            </a:r>
            <a:r>
              <a:rPr lang="en-GB" baseline="0" dirty="0"/>
              <a:t> fish and chip shops.</a:t>
            </a:r>
          </a:p>
          <a:p>
            <a:endParaRPr lang="en-GB" baseline="0" dirty="0"/>
          </a:p>
          <a:p>
            <a:r>
              <a:rPr lang="en-GB" baseline="0" dirty="0"/>
              <a:t>Note also powder one marked * -not be used for electrical fires over 1000 volts.</a:t>
            </a:r>
          </a:p>
          <a:p>
            <a:endParaRPr lang="en-GB" baseline="0" dirty="0"/>
          </a:p>
          <a:p>
            <a:r>
              <a:rPr lang="en-GB" baseline="0" dirty="0"/>
              <a:t>Note Awareness one thing...but usage..only if trained and safe to do so.</a:t>
            </a:r>
          </a:p>
          <a:p>
            <a:endParaRPr lang="en-GB" b="1" baseline="0" dirty="0"/>
          </a:p>
          <a:p>
            <a:r>
              <a:rPr lang="en-GB" b="1" baseline="0" dirty="0"/>
              <a:t>Cover points at top of page 20</a:t>
            </a:r>
          </a:p>
          <a:p>
            <a:endParaRPr lang="en-GB" baseline="0" dirty="0"/>
          </a:p>
          <a:p>
            <a:r>
              <a:rPr lang="en-GB" baseline="0" dirty="0"/>
              <a:t>Message must always be... evacuation and saving lives is preferable to having  a go and being put at risk.</a:t>
            </a:r>
          </a:p>
          <a:p>
            <a:endParaRPr lang="en-GB" b="1" baseline="0" dirty="0"/>
          </a:p>
          <a:p>
            <a:r>
              <a:rPr lang="en-GB" b="1" baseline="0" dirty="0"/>
              <a:t>Complete Assignment 7</a:t>
            </a:r>
            <a:endParaRPr lang="en-GB" b="1"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702987EF-3F5E-4DC9-A603-653584AB64B2}" type="slidenum">
              <a:rPr lang="en-GB" smtClean="0"/>
              <a:pPr/>
              <a:t>16</a:t>
            </a:fld>
            <a:endParaRPr lang="en-GB" dirty="0"/>
          </a:p>
        </p:txBody>
      </p:sp>
    </p:spTree>
    <p:extLst>
      <p:ext uri="{BB962C8B-B14F-4D97-AF65-F5344CB8AC3E}">
        <p14:creationId xmlns:p14="http://schemas.microsoft.com/office/powerpoint/2010/main" val="412864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7C82811-2C8B-4966-B03C-985FC7DD3C41}" type="datetime1">
              <a:rPr lang="en-US" smtClean="0"/>
              <a:t>1/26/2017</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ABCA6DBB-6E8F-4C10-9995-F31F713E5F9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B454DF-D153-4A84-8078-678A7D3B4573}" type="datetime1">
              <a:rPr lang="en-US" smtClean="0"/>
              <a:t>1/26/2017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CA6DBB-6E8F-4C10-9995-F31F713E5F9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07BB92-2CAB-4B73-B225-093BF064345A}" type="datetime1">
              <a:rPr lang="en-US" smtClean="0"/>
              <a:t>1/26/2017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CA6DBB-6E8F-4C10-9995-F31F713E5F9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E5AEE7-3640-48BD-B918-656DA2480D8E}" type="datetime1">
              <a:rPr lang="en-US" smtClean="0"/>
              <a:t>1/26/2017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CA6DBB-6E8F-4C10-9995-F31F713E5F9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0A500CC-DE3B-4AE8-A252-639EA39A7F76}" type="datetime1">
              <a:rPr lang="en-US" smtClean="0"/>
              <a:t>1/26/2017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CA6DBB-6E8F-4C10-9995-F31F713E5F9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07FBCD3-CEE1-47D8-8DEC-29F910C1AB35}" type="datetime1">
              <a:rPr lang="en-US" smtClean="0"/>
              <a:t>1/26/2017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CA6DBB-6E8F-4C10-9995-F31F713E5F9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245E821-208D-4D69-9828-A87694D4DC65}" type="datetime1">
              <a:rPr lang="en-US" smtClean="0"/>
              <a:t>1/26/2017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CA6DBB-6E8F-4C10-9995-F31F713E5F9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36287FA-37DB-4586-95B7-C4E57C59D957}" type="datetime1">
              <a:rPr lang="en-US" smtClean="0"/>
              <a:t>1/26/2017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CA6DBB-6E8F-4C10-9995-F31F713E5F9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39496-1AE0-4085-8DAB-AC59BD80221B}" type="datetime1">
              <a:rPr lang="en-US" smtClean="0"/>
              <a:t>1/26/2017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CA6DBB-6E8F-4C10-9995-F31F713E5F9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AE4C02-73E7-4A7F-BA76-A2584AAA284C}" type="datetime1">
              <a:rPr lang="en-US" smtClean="0"/>
              <a:t>1/26/2017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CA6DBB-6E8F-4C10-9995-F31F713E5F9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6A87F07-438F-4366-8FC9-C78C506B2852}" type="datetime1">
              <a:rPr lang="en-US" smtClean="0"/>
              <a:t>1/26/2017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ABCA6DBB-6E8F-4C10-9995-F31F713E5F9F}"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DF14313-B9C4-4F80-A598-C8C88884A4EB}" type="datetime1">
              <a:rPr lang="en-US" smtClean="0"/>
              <a:t>1/26/2017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BCA6DBB-6E8F-4C10-9995-F31F713E5F9F}"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MhGUkWAA9W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2.gif"/><Relationship Id="rId4" Type="http://schemas.openxmlformats.org/officeDocument/2006/relationships/hyperlink" Target="https://www.youtube.com/watch?v=RuhroEh31i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929390"/>
            <a:ext cx="7772400" cy="1780108"/>
          </a:xfrm>
        </p:spPr>
        <p:txBody>
          <a:bodyPr>
            <a:normAutofit/>
          </a:bodyPr>
          <a:lstStyle/>
          <a:p>
            <a:pPr algn="ctr"/>
            <a:r>
              <a:rPr lang="en-GB" sz="4000" dirty="0">
                <a:latin typeface="Comic Sans MS" pitchFamily="66" charset="0"/>
              </a:rPr>
              <a:t>Complying With Regulations &amp; Safety requirements</a:t>
            </a:r>
            <a:r>
              <a:rPr lang="en-GB" dirty="0">
                <a:latin typeface="Comic Sans MS" pitchFamily="66" charset="0"/>
              </a:rPr>
              <a:t>,</a:t>
            </a:r>
          </a:p>
        </p:txBody>
      </p:sp>
      <p:sp>
        <p:nvSpPr>
          <p:cNvPr id="3" name="Subtitle 2"/>
          <p:cNvSpPr>
            <a:spLocks noGrp="1"/>
          </p:cNvSpPr>
          <p:nvPr>
            <p:ph type="subTitle" idx="1"/>
          </p:nvPr>
        </p:nvSpPr>
        <p:spPr>
          <a:xfrm>
            <a:off x="928662" y="4786322"/>
            <a:ext cx="7286676" cy="1761232"/>
          </a:xfrm>
        </p:spPr>
        <p:txBody>
          <a:bodyPr>
            <a:normAutofit/>
          </a:bodyPr>
          <a:lstStyle/>
          <a:p>
            <a:pPr algn="ctr"/>
            <a:r>
              <a:rPr lang="en-US" sz="4000" dirty="0">
                <a:solidFill>
                  <a:schemeClr val="tx1"/>
                </a:solidFill>
                <a:latin typeface="Comic Sans MS" pitchFamily="66" charset="0"/>
              </a:rPr>
              <a:t>How to deal  with specific Safety regulations</a:t>
            </a:r>
          </a:p>
        </p:txBody>
      </p:sp>
      <p:sp>
        <p:nvSpPr>
          <p:cNvPr id="6" name="Slide Number Placeholder 5"/>
          <p:cNvSpPr>
            <a:spLocks noGrp="1"/>
          </p:cNvSpPr>
          <p:nvPr>
            <p:ph type="sldNum" sz="quarter" idx="12"/>
          </p:nvPr>
        </p:nvSpPr>
        <p:spPr/>
        <p:txBody>
          <a:bodyPr/>
          <a:lstStyle/>
          <a:p>
            <a:fld id="{E8313578-914A-44EA-94B0-F58A7DFE9FBC}" type="slidenum">
              <a:rPr lang="en-GB" smtClean="0"/>
              <a:pPr/>
              <a:t>1</a:t>
            </a:fld>
            <a:endParaRPr lang="en-GB" dirty="0"/>
          </a:p>
        </p:txBody>
      </p:sp>
      <p:pic>
        <p:nvPicPr>
          <p:cNvPr id="1026" name="Picture 2" descr="C:\Users\jtj admin\AppData\Local\Microsoft\Windows\INetCache\IE\XYFRWLHF\MC900013390[1].wmf"/>
          <p:cNvPicPr>
            <a:picLocks noChangeAspect="1" noChangeArrowheads="1"/>
          </p:cNvPicPr>
          <p:nvPr/>
        </p:nvPicPr>
        <p:blipFill>
          <a:blip r:embed="rId3"/>
          <a:srcRect/>
          <a:stretch>
            <a:fillRect/>
          </a:stretch>
        </p:blipFill>
        <p:spPr bwMode="auto">
          <a:xfrm>
            <a:off x="500034" y="2428868"/>
            <a:ext cx="1214446" cy="2472904"/>
          </a:xfrm>
          <a:prstGeom prst="rect">
            <a:avLst/>
          </a:prstGeom>
          <a:noFill/>
        </p:spPr>
      </p:pic>
      <p:pic>
        <p:nvPicPr>
          <p:cNvPr id="1027" name="Picture 3" descr="C:\Users\jtj admin\AppData\Local\Microsoft\Windows\INetCache\IE\GGYQ7K6D\MC900434750[1].png"/>
          <p:cNvPicPr>
            <a:picLocks noChangeAspect="1" noChangeArrowheads="1"/>
          </p:cNvPicPr>
          <p:nvPr/>
        </p:nvPicPr>
        <p:blipFill>
          <a:blip r:embed="rId4"/>
          <a:srcRect/>
          <a:stretch>
            <a:fillRect/>
          </a:stretch>
        </p:blipFill>
        <p:spPr bwMode="auto">
          <a:xfrm>
            <a:off x="3071802" y="2714620"/>
            <a:ext cx="2285714" cy="2285714"/>
          </a:xfrm>
          <a:prstGeom prst="rect">
            <a:avLst/>
          </a:prstGeom>
          <a:noFill/>
        </p:spPr>
      </p:pic>
      <p:pic>
        <p:nvPicPr>
          <p:cNvPr id="4" name="Picture 2" descr="E:\Pictures\Pictures\jtj\imagesZV7UQBRU.jpg"/>
          <p:cNvPicPr>
            <a:picLocks noChangeAspect="1" noChangeArrowheads="1"/>
          </p:cNvPicPr>
          <p:nvPr/>
        </p:nvPicPr>
        <p:blipFill>
          <a:blip r:embed="rId5"/>
          <a:srcRect/>
          <a:stretch>
            <a:fillRect/>
          </a:stretch>
        </p:blipFill>
        <p:spPr bwMode="auto">
          <a:xfrm>
            <a:off x="5857884" y="2786058"/>
            <a:ext cx="2514600" cy="1819275"/>
          </a:xfrm>
          <a:prstGeom prst="rect">
            <a:avLst/>
          </a:prstGeom>
          <a:noFill/>
        </p:spPr>
      </p:pic>
      <p:pic>
        <p:nvPicPr>
          <p:cNvPr id="7" name="Picture 6"/>
          <p:cNvPicPr>
            <a:picLocks noChangeAspect="1"/>
          </p:cNvPicPr>
          <p:nvPr/>
        </p:nvPicPr>
        <p:blipFill>
          <a:blip r:embed="rId6"/>
          <a:stretch>
            <a:fillRect/>
          </a:stretch>
        </p:blipFill>
        <p:spPr>
          <a:xfrm>
            <a:off x="7914962" y="65821"/>
            <a:ext cx="1143571" cy="1143571"/>
          </a:xfrm>
          <a:prstGeom prst="rect">
            <a:avLst/>
          </a:prstGeom>
        </p:spPr>
      </p:pic>
    </p:spTree>
    <p:extLst>
      <p:ext uri="{BB962C8B-B14F-4D97-AF65-F5344CB8AC3E}">
        <p14:creationId xmlns:p14="http://schemas.microsoft.com/office/powerpoint/2010/main" val="22671910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AIDSIGN4"/>
          <p:cNvPicPr preferRelativeResize="0">
            <a:picLocks noGrp="1" noChangeArrowheads="1"/>
          </p:cNvPicPr>
          <p:nvPr>
            <p:ph type="title"/>
          </p:nvPr>
        </p:nvPicPr>
        <p:blipFill>
          <a:blip r:embed="rId2"/>
          <a:srcRect/>
          <a:stretch>
            <a:fillRect/>
          </a:stretch>
        </p:blipFill>
        <p:spPr>
          <a:xfrm>
            <a:off x="179388" y="188913"/>
            <a:ext cx="1079500" cy="1620837"/>
          </a:xfrm>
          <a:noFill/>
        </p:spPr>
      </p:pic>
      <p:pic>
        <p:nvPicPr>
          <p:cNvPr id="35843" name="Picture 3" descr="FAIDSIGN1"/>
          <p:cNvPicPr preferRelativeResize="0">
            <a:picLocks noGrp="1" noChangeArrowheads="1"/>
          </p:cNvPicPr>
          <p:nvPr>
            <p:ph type="body" idx="1"/>
          </p:nvPr>
        </p:nvPicPr>
        <p:blipFill>
          <a:blip r:embed="rId3"/>
          <a:srcRect/>
          <a:stretch>
            <a:fillRect/>
          </a:stretch>
        </p:blipFill>
        <p:spPr>
          <a:xfrm>
            <a:off x="250825" y="2060575"/>
            <a:ext cx="4638675" cy="4191000"/>
          </a:xfrm>
          <a:noFill/>
        </p:spPr>
      </p:pic>
      <p:pic>
        <p:nvPicPr>
          <p:cNvPr id="35844" name="Picture 4" descr="FAIDSIGN7"/>
          <p:cNvPicPr preferRelativeResize="0">
            <a:picLocks noChangeArrowheads="1"/>
          </p:cNvPicPr>
          <p:nvPr/>
        </p:nvPicPr>
        <p:blipFill>
          <a:blip r:embed="rId4"/>
          <a:srcRect/>
          <a:stretch>
            <a:fillRect/>
          </a:stretch>
        </p:blipFill>
        <p:spPr bwMode="auto">
          <a:xfrm>
            <a:off x="6447478" y="59497"/>
            <a:ext cx="1441450" cy="2339975"/>
          </a:xfrm>
          <a:prstGeom prst="rect">
            <a:avLst/>
          </a:prstGeom>
          <a:noFill/>
          <a:ln w="0" algn="in">
            <a:noFill/>
            <a:miter lim="800000"/>
            <a:headEnd/>
            <a:tailEnd/>
          </a:ln>
        </p:spPr>
      </p:pic>
      <p:pic>
        <p:nvPicPr>
          <p:cNvPr id="35845" name="Picture 5" descr="FAIDSIGN5"/>
          <p:cNvPicPr preferRelativeResize="0">
            <a:picLocks noChangeArrowheads="1"/>
          </p:cNvPicPr>
          <p:nvPr/>
        </p:nvPicPr>
        <p:blipFill>
          <a:blip r:embed="rId5"/>
          <a:srcRect/>
          <a:stretch>
            <a:fillRect/>
          </a:stretch>
        </p:blipFill>
        <p:spPr bwMode="auto">
          <a:xfrm>
            <a:off x="7993063" y="4560888"/>
            <a:ext cx="1150937" cy="2305050"/>
          </a:xfrm>
          <a:prstGeom prst="rect">
            <a:avLst/>
          </a:prstGeom>
          <a:noFill/>
          <a:ln w="0" algn="in">
            <a:noFill/>
            <a:miter lim="800000"/>
            <a:headEnd/>
            <a:tailEnd/>
          </a:ln>
        </p:spPr>
      </p:pic>
      <p:sp>
        <p:nvSpPr>
          <p:cNvPr id="227334" name="Rectangle 6"/>
          <p:cNvSpPr>
            <a:spLocks noChangeArrowheads="1"/>
          </p:cNvSpPr>
          <p:nvPr/>
        </p:nvSpPr>
        <p:spPr bwMode="auto">
          <a:xfrm>
            <a:off x="2627313" y="188913"/>
            <a:ext cx="3784600" cy="549275"/>
          </a:xfrm>
          <a:prstGeom prst="rect">
            <a:avLst/>
          </a:prstGeom>
          <a:noFill/>
          <a:ln w="9525">
            <a:noFill/>
            <a:miter lim="800000"/>
            <a:headEnd/>
            <a:tailEnd/>
          </a:ln>
          <a:effectLst/>
        </p:spPr>
        <p:txBody>
          <a:bodyPr wrap="none" lIns="0" tIns="0" rIns="0" bIns="0" anchor="ctr">
            <a:spAutoFit/>
          </a:bodyPr>
          <a:lstStyle/>
          <a:p>
            <a:pPr eaLnBrk="1" hangingPunct="1">
              <a:defRPr/>
            </a:pPr>
            <a:r>
              <a:rPr lang="en-GB" sz="3600" b="1">
                <a:solidFill>
                  <a:srgbClr val="FFFF00"/>
                </a:solidFill>
                <a:effectLst>
                  <a:outerShdw blurRad="38100" dist="38100" dir="2700000" algn="tl">
                    <a:srgbClr val="000000"/>
                  </a:outerShdw>
                </a:effectLst>
                <a:latin typeface="Arial" charset="0"/>
              </a:rPr>
              <a:t>FIRST AID SIGNS</a:t>
            </a:r>
          </a:p>
        </p:txBody>
      </p:sp>
      <p:sp>
        <p:nvSpPr>
          <p:cNvPr id="227335" name="Text Box 7"/>
          <p:cNvSpPr txBox="1">
            <a:spLocks noChangeArrowheads="1"/>
          </p:cNvSpPr>
          <p:nvPr/>
        </p:nvSpPr>
        <p:spPr bwMode="auto">
          <a:xfrm>
            <a:off x="1547813" y="908050"/>
            <a:ext cx="4608512" cy="519113"/>
          </a:xfrm>
          <a:prstGeom prst="rect">
            <a:avLst/>
          </a:prstGeom>
          <a:noFill/>
          <a:ln w="9525">
            <a:noFill/>
            <a:miter lim="800000"/>
            <a:headEnd/>
            <a:tailEnd/>
          </a:ln>
          <a:effectLst/>
        </p:spPr>
        <p:txBody>
          <a:bodyPr>
            <a:spAutoFit/>
          </a:bodyPr>
          <a:lstStyle/>
          <a:p>
            <a:pPr algn="ctr" eaLnBrk="1" hangingPunct="1">
              <a:spcBef>
                <a:spcPct val="50000"/>
              </a:spcBef>
              <a:defRPr/>
            </a:pPr>
            <a:r>
              <a:rPr lang="en-GB" sz="2800" dirty="0">
                <a:latin typeface="Arial" charset="0"/>
              </a:rPr>
              <a:t>Location chosen carefully</a:t>
            </a:r>
            <a:endParaRPr lang="en-US" sz="2800" dirty="0">
              <a:latin typeface="Arial" charset="0"/>
            </a:endParaRPr>
          </a:p>
        </p:txBody>
      </p:sp>
      <p:sp>
        <p:nvSpPr>
          <p:cNvPr id="227336" name="Text Box 8"/>
          <p:cNvSpPr txBox="1">
            <a:spLocks noChangeArrowheads="1"/>
          </p:cNvSpPr>
          <p:nvPr/>
        </p:nvSpPr>
        <p:spPr bwMode="auto">
          <a:xfrm>
            <a:off x="4859338" y="2565400"/>
            <a:ext cx="4284662" cy="519113"/>
          </a:xfrm>
          <a:prstGeom prst="rect">
            <a:avLst/>
          </a:prstGeom>
          <a:noFill/>
          <a:ln w="9525">
            <a:noFill/>
            <a:miter lim="800000"/>
            <a:headEnd/>
            <a:tailEnd/>
          </a:ln>
          <a:effectLst/>
        </p:spPr>
        <p:txBody>
          <a:bodyPr>
            <a:spAutoFit/>
          </a:bodyPr>
          <a:lstStyle/>
          <a:p>
            <a:pPr algn="ctr" eaLnBrk="1" hangingPunct="1">
              <a:spcBef>
                <a:spcPct val="50000"/>
              </a:spcBef>
              <a:defRPr/>
            </a:pPr>
            <a:r>
              <a:rPr lang="en-US" sz="2800" dirty="0">
                <a:latin typeface="Arial" charset="0"/>
              </a:rPr>
              <a:t>Prominent - green/white</a:t>
            </a:r>
          </a:p>
        </p:txBody>
      </p:sp>
      <p:sp>
        <p:nvSpPr>
          <p:cNvPr id="227337" name="Text Box 9"/>
          <p:cNvSpPr txBox="1">
            <a:spLocks noChangeArrowheads="1"/>
          </p:cNvSpPr>
          <p:nvPr/>
        </p:nvSpPr>
        <p:spPr bwMode="auto">
          <a:xfrm>
            <a:off x="4859338" y="3500438"/>
            <a:ext cx="4284662" cy="519112"/>
          </a:xfrm>
          <a:prstGeom prst="rect">
            <a:avLst/>
          </a:prstGeom>
          <a:noFill/>
          <a:ln w="9525">
            <a:noFill/>
            <a:miter lim="800000"/>
            <a:headEnd/>
            <a:tailEnd/>
          </a:ln>
          <a:effectLst/>
        </p:spPr>
        <p:txBody>
          <a:bodyPr>
            <a:spAutoFit/>
          </a:bodyPr>
          <a:lstStyle/>
          <a:p>
            <a:pPr eaLnBrk="1" hangingPunct="1">
              <a:defRPr/>
            </a:pPr>
            <a:r>
              <a:rPr lang="en-US" sz="2800" dirty="0">
                <a:latin typeface="Arial" charset="0"/>
              </a:rPr>
              <a:t>Durable - normally vinyl</a:t>
            </a:r>
          </a:p>
        </p:txBody>
      </p:sp>
      <p:sp>
        <p:nvSpPr>
          <p:cNvPr id="227338" name="Text Box 10"/>
          <p:cNvSpPr txBox="1">
            <a:spLocks noChangeArrowheads="1"/>
          </p:cNvSpPr>
          <p:nvPr/>
        </p:nvSpPr>
        <p:spPr bwMode="auto">
          <a:xfrm>
            <a:off x="5003800" y="5084763"/>
            <a:ext cx="2592388" cy="1373187"/>
          </a:xfrm>
          <a:prstGeom prst="rect">
            <a:avLst/>
          </a:prstGeom>
          <a:noFill/>
          <a:ln w="9525">
            <a:noFill/>
            <a:miter lim="800000"/>
            <a:headEnd/>
            <a:tailEnd/>
          </a:ln>
          <a:effectLst/>
        </p:spPr>
        <p:txBody>
          <a:bodyPr>
            <a:spAutoFit/>
          </a:bodyPr>
          <a:lstStyle/>
          <a:p>
            <a:pPr algn="ctr" eaLnBrk="1" hangingPunct="1">
              <a:spcBef>
                <a:spcPct val="50000"/>
              </a:spcBef>
              <a:defRPr/>
            </a:pPr>
            <a:r>
              <a:rPr lang="en-US" sz="2800" dirty="0">
                <a:latin typeface="Arial" charset="0"/>
              </a:rPr>
              <a:t>Must comply with sign regulations</a:t>
            </a:r>
          </a:p>
        </p:txBody>
      </p:sp>
      <p:sp>
        <p:nvSpPr>
          <p:cNvPr id="2" name="Slide Number Placeholder 1"/>
          <p:cNvSpPr>
            <a:spLocks noGrp="1"/>
          </p:cNvSpPr>
          <p:nvPr>
            <p:ph type="sldNum" sz="quarter" idx="12"/>
          </p:nvPr>
        </p:nvSpPr>
        <p:spPr/>
        <p:txBody>
          <a:bodyPr/>
          <a:lstStyle/>
          <a:p>
            <a:fld id="{ABCA6DBB-6E8F-4C10-9995-F31F713E5F9F}" type="slidenum">
              <a:rPr lang="en-GB" smtClean="0"/>
              <a:pPr/>
              <a:t>10</a:t>
            </a:fld>
            <a:endParaRPr lang="en-GB"/>
          </a:p>
        </p:txBody>
      </p:sp>
      <p:pic>
        <p:nvPicPr>
          <p:cNvPr id="13" name="Picture 12"/>
          <p:cNvPicPr>
            <a:picLocks noChangeAspect="1"/>
          </p:cNvPicPr>
          <p:nvPr/>
        </p:nvPicPr>
        <p:blipFill>
          <a:blip r:embed="rId6"/>
          <a:stretch>
            <a:fillRect/>
          </a:stretch>
        </p:blipFill>
        <p:spPr>
          <a:xfrm>
            <a:off x="7914962" y="65821"/>
            <a:ext cx="1143571" cy="1143571"/>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4362"/>
            <a:ext cx="8229600" cy="1143000"/>
          </a:xfrm>
        </p:spPr>
        <p:txBody>
          <a:bodyPr>
            <a:normAutofit/>
          </a:bodyPr>
          <a:lstStyle/>
          <a:p>
            <a:r>
              <a:rPr lang="en-GB" sz="3600" u="sng" dirty="0">
                <a:latin typeface="Comic Sans MS" pitchFamily="66" charset="0"/>
              </a:rPr>
              <a:t>What are Risk assessments? </a:t>
            </a:r>
            <a:r>
              <a:rPr lang="en-GB" sz="2000" u="sng" dirty="0">
                <a:latin typeface="Comic Sans MS" pitchFamily="66" charset="0"/>
              </a:rPr>
              <a:t>=TC,NVQ,ERR</a:t>
            </a:r>
            <a:endParaRPr lang="en-GB" sz="3600" u="sng" dirty="0">
              <a:latin typeface="Comic Sans MS" pitchFamily="66" charset="0"/>
            </a:endParaRPr>
          </a:p>
        </p:txBody>
      </p:sp>
      <p:graphicFrame>
        <p:nvGraphicFramePr>
          <p:cNvPr id="6" name="Diagram 5"/>
          <p:cNvGraphicFramePr/>
          <p:nvPr/>
        </p:nvGraphicFramePr>
        <p:xfrm>
          <a:off x="457201" y="2117362"/>
          <a:ext cx="8229600" cy="4238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1213945" y="2148894"/>
            <a:ext cx="2822027" cy="5312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ounded Rectangle 7"/>
          <p:cNvSpPr/>
          <p:nvPr/>
        </p:nvSpPr>
        <p:spPr>
          <a:xfrm>
            <a:off x="1213945" y="2995444"/>
            <a:ext cx="4587765" cy="5312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ounded Rectangle 8"/>
          <p:cNvSpPr/>
          <p:nvPr/>
        </p:nvSpPr>
        <p:spPr>
          <a:xfrm>
            <a:off x="1213945" y="3814782"/>
            <a:ext cx="6085489" cy="5312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ounded Rectangle 9"/>
          <p:cNvSpPr/>
          <p:nvPr/>
        </p:nvSpPr>
        <p:spPr>
          <a:xfrm>
            <a:off x="1213945" y="4635058"/>
            <a:ext cx="3247696" cy="5312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ounded Rectangle 10"/>
          <p:cNvSpPr/>
          <p:nvPr/>
        </p:nvSpPr>
        <p:spPr>
          <a:xfrm>
            <a:off x="1213945" y="5454397"/>
            <a:ext cx="7078717" cy="5312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ABCA6DBB-6E8F-4C10-9995-F31F713E5F9F}" type="slidenum">
              <a:rPr lang="en-GB" smtClean="0"/>
              <a:pPr/>
              <a:t>11</a:t>
            </a:fld>
            <a:endParaRPr lang="en-GB"/>
          </a:p>
        </p:txBody>
      </p:sp>
      <p:pic>
        <p:nvPicPr>
          <p:cNvPr id="13" name="Picture 12"/>
          <p:cNvPicPr>
            <a:picLocks noChangeAspect="1"/>
          </p:cNvPicPr>
          <p:nvPr/>
        </p:nvPicPr>
        <p:blipFill>
          <a:blip r:embed="rId8"/>
          <a:stretch>
            <a:fillRect/>
          </a:stretch>
        </p:blipFill>
        <p:spPr>
          <a:xfrm>
            <a:off x="7914962" y="65821"/>
            <a:ext cx="1143571" cy="11435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ic Sans MS" pitchFamily="66" charset="0"/>
              </a:rPr>
              <a:t> Risk Rating Chart.</a:t>
            </a:r>
          </a:p>
        </p:txBody>
      </p:sp>
      <p:pic>
        <p:nvPicPr>
          <p:cNvPr id="6" name="Content Placeholder 5" descr="Risk Scoring matrix.jpg"/>
          <p:cNvPicPr>
            <a:picLocks noGrp="1" noChangeAspect="1"/>
          </p:cNvPicPr>
          <p:nvPr>
            <p:ph idx="1"/>
          </p:nvPr>
        </p:nvPicPr>
        <p:blipFill>
          <a:blip r:embed="rId2"/>
          <a:stretch>
            <a:fillRect/>
          </a:stretch>
        </p:blipFill>
        <p:spPr>
          <a:xfrm>
            <a:off x="457200" y="2293749"/>
            <a:ext cx="8229600" cy="3672265"/>
          </a:xfrm>
        </p:spPr>
      </p:pic>
      <p:sp>
        <p:nvSpPr>
          <p:cNvPr id="3" name="Slide Number Placeholder 2"/>
          <p:cNvSpPr>
            <a:spLocks noGrp="1"/>
          </p:cNvSpPr>
          <p:nvPr>
            <p:ph type="sldNum" sz="quarter" idx="12"/>
          </p:nvPr>
        </p:nvSpPr>
        <p:spPr/>
        <p:txBody>
          <a:bodyPr/>
          <a:lstStyle/>
          <a:p>
            <a:fld id="{ABCA6DBB-6E8F-4C10-9995-F31F713E5F9F}" type="slidenum">
              <a:rPr lang="en-GB" smtClean="0"/>
              <a:pPr/>
              <a:t>12</a:t>
            </a:fld>
            <a:endParaRPr lang="en-GB"/>
          </a:p>
        </p:txBody>
      </p:sp>
      <p:pic>
        <p:nvPicPr>
          <p:cNvPr id="7" name="Picture 6"/>
          <p:cNvPicPr>
            <a:picLocks noChangeAspect="1"/>
          </p:cNvPicPr>
          <p:nvPr/>
        </p:nvPicPr>
        <p:blipFill>
          <a:blip r:embed="rId3"/>
          <a:stretch>
            <a:fillRect/>
          </a:stretch>
        </p:blipFill>
        <p:spPr>
          <a:xfrm>
            <a:off x="7914962" y="65821"/>
            <a:ext cx="1143571" cy="114357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7091"/>
            <a:ext cx="8229600" cy="1143000"/>
          </a:xfrm>
        </p:spPr>
        <p:txBody>
          <a:bodyPr>
            <a:normAutofit/>
          </a:bodyPr>
          <a:lstStyle/>
          <a:p>
            <a:pPr algn="ctr"/>
            <a:r>
              <a:rPr lang="en-GB" sz="3600" u="sng" dirty="0">
                <a:latin typeface="Comic Sans MS" pitchFamily="66" charset="0"/>
              </a:rPr>
              <a:t>The risk of fire </a:t>
            </a:r>
            <a:r>
              <a:rPr lang="en-GB" sz="2800" u="sng" dirty="0" smtClean="0">
                <a:latin typeface="Comic Sans MS" pitchFamily="66" charset="0"/>
              </a:rPr>
              <a:t>QCF</a:t>
            </a:r>
            <a:r>
              <a:rPr lang="en-GB" sz="2800" u="sng" dirty="0" smtClean="0">
                <a:latin typeface="Comic Sans MS" pitchFamily="66" charset="0"/>
              </a:rPr>
              <a:t>, </a:t>
            </a:r>
            <a:r>
              <a:rPr lang="en-GB" sz="2800" u="sng" dirty="0">
                <a:latin typeface="Comic Sans MS" pitchFamily="66" charset="0"/>
              </a:rPr>
              <a:t>TC</a:t>
            </a:r>
            <a:r>
              <a:rPr lang="en-GB" sz="3600" u="sng" dirty="0">
                <a:latin typeface="Comic Sans MS" pitchFamily="66" charset="0"/>
              </a:rPr>
              <a:t> </a:t>
            </a:r>
          </a:p>
        </p:txBody>
      </p:sp>
      <p:pic>
        <p:nvPicPr>
          <p:cNvPr id="1028" name="Picture 4" descr="C:\Users\colin b\Pictures\fire.gif"/>
          <p:cNvPicPr>
            <a:picLocks noGrp="1" noChangeAspect="1" noChangeArrowheads="1"/>
          </p:cNvPicPr>
          <p:nvPr>
            <p:ph sz="half" idx="1"/>
          </p:nvPr>
        </p:nvPicPr>
        <p:blipFill>
          <a:blip r:embed="rId3" cstate="print"/>
          <a:stretch>
            <a:fillRect/>
          </a:stretch>
        </p:blipFill>
        <p:spPr bwMode="auto">
          <a:xfrm>
            <a:off x="457200" y="3039632"/>
            <a:ext cx="2971792" cy="2620870"/>
          </a:xfrm>
          <a:prstGeom prst="rect">
            <a:avLst/>
          </a:prstGeom>
          <a:noFill/>
        </p:spPr>
      </p:pic>
      <p:sp>
        <p:nvSpPr>
          <p:cNvPr id="8" name="Content Placeholder 7"/>
          <p:cNvSpPr>
            <a:spLocks noGrp="1"/>
          </p:cNvSpPr>
          <p:nvPr>
            <p:ph sz="half" idx="2"/>
          </p:nvPr>
        </p:nvSpPr>
        <p:spPr>
          <a:xfrm>
            <a:off x="3428992" y="2774731"/>
            <a:ext cx="5490156" cy="3099820"/>
          </a:xfrm>
        </p:spPr>
        <p:txBody>
          <a:bodyPr>
            <a:noAutofit/>
          </a:bodyPr>
          <a:lstStyle/>
          <a:p>
            <a:pPr marL="457200" lvl="0" indent="-457200">
              <a:buFont typeface="+mj-lt"/>
              <a:buAutoNum type="arabicPeriod"/>
            </a:pPr>
            <a:r>
              <a:rPr lang="en-GB" dirty="0">
                <a:latin typeface="Comic Sans MS" pitchFamily="66" charset="0"/>
              </a:rPr>
              <a:t>Escape routes</a:t>
            </a:r>
          </a:p>
          <a:p>
            <a:pPr marL="457200" lvl="0" indent="-457200">
              <a:buFont typeface="+mj-lt"/>
              <a:buAutoNum type="arabicPeriod"/>
            </a:pPr>
            <a:endParaRPr lang="en-GB" dirty="0">
              <a:latin typeface="Comic Sans MS" pitchFamily="66" charset="0"/>
            </a:endParaRPr>
          </a:p>
          <a:p>
            <a:pPr marL="457200" lvl="0" indent="-457200">
              <a:buFont typeface="+mj-lt"/>
              <a:buAutoNum type="arabicPeriod"/>
            </a:pPr>
            <a:r>
              <a:rPr lang="en-GB" dirty="0">
                <a:latin typeface="Comic Sans MS" pitchFamily="66" charset="0"/>
              </a:rPr>
              <a:t>Suitable equipment to fight fires</a:t>
            </a:r>
          </a:p>
          <a:p>
            <a:pPr marL="457200" lvl="0" indent="-457200">
              <a:buFont typeface="+mj-lt"/>
              <a:buAutoNum type="arabicPeriod"/>
            </a:pPr>
            <a:endParaRPr lang="en-GB" dirty="0">
              <a:latin typeface="Comic Sans MS" pitchFamily="66" charset="0"/>
            </a:endParaRPr>
          </a:p>
          <a:p>
            <a:pPr marL="457200" lvl="0" indent="-457200">
              <a:buFont typeface="+mj-lt"/>
              <a:buAutoNum type="arabicPeriod"/>
            </a:pPr>
            <a:r>
              <a:rPr lang="en-GB" dirty="0">
                <a:latin typeface="Comic Sans MS" pitchFamily="66" charset="0"/>
              </a:rPr>
              <a:t>A warning system</a:t>
            </a:r>
          </a:p>
        </p:txBody>
      </p:sp>
      <p:sp>
        <p:nvSpPr>
          <p:cNvPr id="7" name="TextBox 6"/>
          <p:cNvSpPr txBox="1"/>
          <p:nvPr/>
        </p:nvSpPr>
        <p:spPr>
          <a:xfrm>
            <a:off x="457200" y="1905479"/>
            <a:ext cx="7929618" cy="461665"/>
          </a:xfrm>
          <a:prstGeom prst="rect">
            <a:avLst/>
          </a:prstGeom>
          <a:noFill/>
        </p:spPr>
        <p:txBody>
          <a:bodyPr wrap="square" rtlCol="0">
            <a:spAutoFit/>
          </a:bodyPr>
          <a:lstStyle/>
          <a:p>
            <a:r>
              <a:rPr lang="en-GB" sz="2400" dirty="0">
                <a:latin typeface="Comic Sans MS" pitchFamily="66" charset="0"/>
              </a:rPr>
              <a:t>Protective measures that employers must put in place:</a:t>
            </a:r>
          </a:p>
        </p:txBody>
      </p:sp>
      <p:sp>
        <p:nvSpPr>
          <p:cNvPr id="2" name="Slide Number Placeholder 1"/>
          <p:cNvSpPr>
            <a:spLocks noGrp="1"/>
          </p:cNvSpPr>
          <p:nvPr>
            <p:ph type="sldNum" sz="quarter" idx="12"/>
          </p:nvPr>
        </p:nvSpPr>
        <p:spPr/>
        <p:txBody>
          <a:bodyPr/>
          <a:lstStyle/>
          <a:p>
            <a:fld id="{ABCA6DBB-6E8F-4C10-9995-F31F713E5F9F}" type="slidenum">
              <a:rPr lang="en-GB" smtClean="0"/>
              <a:pPr/>
              <a:t>13</a:t>
            </a:fld>
            <a:endParaRPr lang="en-GB"/>
          </a:p>
        </p:txBody>
      </p:sp>
      <p:pic>
        <p:nvPicPr>
          <p:cNvPr id="10" name="Picture 9"/>
          <p:cNvPicPr>
            <a:picLocks noChangeAspect="1"/>
          </p:cNvPicPr>
          <p:nvPr/>
        </p:nvPicPr>
        <p:blipFill>
          <a:blip r:embed="rId4"/>
          <a:stretch>
            <a:fillRect/>
          </a:stretch>
        </p:blipFill>
        <p:spPr>
          <a:xfrm>
            <a:off x="7914962" y="65821"/>
            <a:ext cx="1143571" cy="11435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checkerboard(across)">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process-heating.com/ext/resources/PH/Home/Images/ph0811_comb02_FireTriangle_lg.jpg"/>
          <p:cNvPicPr>
            <a:picLocks noChangeAspect="1" noChangeArrowheads="1"/>
          </p:cNvPicPr>
          <p:nvPr/>
        </p:nvPicPr>
        <p:blipFill>
          <a:blip r:embed="rId3"/>
          <a:srcRect/>
          <a:stretch>
            <a:fillRect/>
          </a:stretch>
        </p:blipFill>
        <p:spPr bwMode="auto">
          <a:xfrm>
            <a:off x="22933" y="2305589"/>
            <a:ext cx="4472867" cy="3820574"/>
          </a:xfrm>
          <a:prstGeom prst="rect">
            <a:avLst/>
          </a:prstGeom>
          <a:noFill/>
        </p:spPr>
      </p:pic>
      <p:sp>
        <p:nvSpPr>
          <p:cNvPr id="6" name="Title 5"/>
          <p:cNvSpPr>
            <a:spLocks noGrp="1"/>
          </p:cNvSpPr>
          <p:nvPr>
            <p:ph type="title"/>
          </p:nvPr>
        </p:nvSpPr>
        <p:spPr>
          <a:xfrm>
            <a:off x="457200" y="917091"/>
            <a:ext cx="8229600" cy="1143000"/>
          </a:xfrm>
        </p:spPr>
        <p:txBody>
          <a:bodyPr>
            <a:normAutofit/>
          </a:bodyPr>
          <a:lstStyle/>
          <a:p>
            <a:pPr algn="ctr"/>
            <a:r>
              <a:rPr lang="en-GB" sz="3600" u="sng" dirty="0">
                <a:latin typeface="Comic Sans MS" pitchFamily="66" charset="0"/>
              </a:rPr>
              <a:t>The risk of fire </a:t>
            </a:r>
          </a:p>
        </p:txBody>
      </p:sp>
      <p:sp>
        <p:nvSpPr>
          <p:cNvPr id="8" name="Content Placeholder 7"/>
          <p:cNvSpPr>
            <a:spLocks noGrp="1"/>
          </p:cNvSpPr>
          <p:nvPr>
            <p:ph sz="half" idx="2"/>
          </p:nvPr>
        </p:nvSpPr>
        <p:spPr>
          <a:xfrm>
            <a:off x="3428992" y="2554013"/>
            <a:ext cx="5490156" cy="3320537"/>
          </a:xfrm>
        </p:spPr>
        <p:txBody>
          <a:bodyPr>
            <a:noAutofit/>
          </a:bodyPr>
          <a:lstStyle/>
          <a:p>
            <a:pPr marL="457200" lvl="0" indent="-457200">
              <a:buFont typeface="+mj-lt"/>
              <a:buAutoNum type="arabicPeriod"/>
            </a:pPr>
            <a:r>
              <a:rPr lang="en-GB" sz="2400" dirty="0">
                <a:latin typeface="Comic Sans MS" pitchFamily="66" charset="0"/>
              </a:rPr>
              <a:t>Ensure that fire doors are kept closed</a:t>
            </a:r>
          </a:p>
          <a:p>
            <a:pPr marL="457200" lvl="0" indent="-457200">
              <a:buFont typeface="+mj-lt"/>
              <a:buAutoNum type="arabicPeriod"/>
            </a:pPr>
            <a:r>
              <a:rPr lang="en-GB" sz="2400" dirty="0">
                <a:latin typeface="Comic Sans MS" pitchFamily="66" charset="0"/>
              </a:rPr>
              <a:t>Fire exits should be clearly signed and clear of obstructions</a:t>
            </a:r>
          </a:p>
          <a:p>
            <a:pPr marL="457200" lvl="0" indent="-457200">
              <a:buFont typeface="+mj-lt"/>
              <a:buAutoNum type="arabicPeriod"/>
            </a:pPr>
            <a:r>
              <a:rPr lang="en-GB" sz="2400" dirty="0">
                <a:latin typeface="Comic Sans MS" pitchFamily="66" charset="0"/>
              </a:rPr>
              <a:t>Smoke detectors are an early warning system </a:t>
            </a:r>
          </a:p>
          <a:p>
            <a:pPr marL="457200" lvl="0" indent="-457200">
              <a:buFont typeface="+mj-lt"/>
              <a:buAutoNum type="arabicPeriod"/>
            </a:pPr>
            <a:r>
              <a:rPr lang="en-GB" sz="2400" dirty="0">
                <a:latin typeface="Comic Sans MS" pitchFamily="66" charset="0"/>
              </a:rPr>
              <a:t>Fire extinguishers can be used to put out small fires</a:t>
            </a:r>
          </a:p>
        </p:txBody>
      </p:sp>
      <p:sp>
        <p:nvSpPr>
          <p:cNvPr id="5" name="Slide Number Placeholder 4"/>
          <p:cNvSpPr>
            <a:spLocks noGrp="1"/>
          </p:cNvSpPr>
          <p:nvPr>
            <p:ph type="sldNum" sz="quarter" idx="12"/>
          </p:nvPr>
        </p:nvSpPr>
        <p:spPr/>
        <p:txBody>
          <a:bodyPr/>
          <a:lstStyle/>
          <a:p>
            <a:fld id="{E8313578-914A-44EA-94B0-F58A7DFE9FBC}" type="slidenum">
              <a:rPr lang="en-GB" smtClean="0"/>
              <a:pPr/>
              <a:t>14</a:t>
            </a:fld>
            <a:endParaRPr lang="en-GB" dirty="0"/>
          </a:p>
        </p:txBody>
      </p:sp>
      <p:sp>
        <p:nvSpPr>
          <p:cNvPr id="7" name="TextBox 6"/>
          <p:cNvSpPr txBox="1"/>
          <p:nvPr/>
        </p:nvSpPr>
        <p:spPr>
          <a:xfrm>
            <a:off x="457200" y="1905479"/>
            <a:ext cx="7929618" cy="461665"/>
          </a:xfrm>
          <a:prstGeom prst="rect">
            <a:avLst/>
          </a:prstGeom>
          <a:noFill/>
        </p:spPr>
        <p:txBody>
          <a:bodyPr wrap="square" rtlCol="0">
            <a:spAutoFit/>
          </a:bodyPr>
          <a:lstStyle/>
          <a:p>
            <a:r>
              <a:rPr lang="en-GB" sz="2400" dirty="0">
                <a:latin typeface="Comic Sans MS" pitchFamily="66" charset="0"/>
              </a:rPr>
              <a:t>What can you do to reduce the risk of fire? </a:t>
            </a:r>
          </a:p>
        </p:txBody>
      </p:sp>
      <p:pic>
        <p:nvPicPr>
          <p:cNvPr id="10" name="Picture 9"/>
          <p:cNvPicPr>
            <a:picLocks noChangeAspect="1"/>
          </p:cNvPicPr>
          <p:nvPr/>
        </p:nvPicPr>
        <p:blipFill>
          <a:blip r:embed="rId4"/>
          <a:stretch>
            <a:fillRect/>
          </a:stretch>
        </p:blipFill>
        <p:spPr>
          <a:xfrm>
            <a:off x="7914962" y="65821"/>
            <a:ext cx="1143571" cy="11435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04824"/>
            <a:ext cx="8229600" cy="850106"/>
          </a:xfrm>
        </p:spPr>
        <p:txBody>
          <a:bodyPr>
            <a:normAutofit/>
          </a:bodyPr>
          <a:lstStyle/>
          <a:p>
            <a:r>
              <a:rPr lang="en-GB" sz="3600" u="sng" dirty="0">
                <a:latin typeface="Comic Sans MS" pitchFamily="66" charset="0"/>
              </a:rPr>
              <a:t>Fire extinguishers</a:t>
            </a:r>
          </a:p>
        </p:txBody>
      </p:sp>
      <p:sp>
        <p:nvSpPr>
          <p:cNvPr id="6" name="Slide Number Placeholder 5"/>
          <p:cNvSpPr>
            <a:spLocks noGrp="1"/>
          </p:cNvSpPr>
          <p:nvPr>
            <p:ph type="sldNum" sz="quarter" idx="12"/>
          </p:nvPr>
        </p:nvSpPr>
        <p:spPr/>
        <p:txBody>
          <a:bodyPr/>
          <a:lstStyle/>
          <a:p>
            <a:fld id="{E8313578-914A-44EA-94B0-F58A7DFE9FBC}" type="slidenum">
              <a:rPr lang="en-GB" smtClean="0"/>
              <a:pPr/>
              <a:t>15</a:t>
            </a:fld>
            <a:endParaRPr lang="en-GB" dirty="0"/>
          </a:p>
        </p:txBody>
      </p:sp>
      <p:sp>
        <p:nvSpPr>
          <p:cNvPr id="5" name="Content Placeholder 4"/>
          <p:cNvSpPr>
            <a:spLocks noGrp="1"/>
          </p:cNvSpPr>
          <p:nvPr>
            <p:ph idx="1"/>
          </p:nvPr>
        </p:nvSpPr>
        <p:spPr>
          <a:xfrm>
            <a:off x="457200" y="2060812"/>
            <a:ext cx="8229600" cy="4065351"/>
          </a:xfrm>
        </p:spPr>
        <p:txBody>
          <a:bodyPr>
            <a:normAutofit/>
          </a:bodyPr>
          <a:lstStyle/>
          <a:p>
            <a:endParaRPr lang="en-GB" dirty="0"/>
          </a:p>
          <a:p>
            <a:endParaRPr lang="en-GB" dirty="0"/>
          </a:p>
          <a:p>
            <a:endParaRPr lang="en-GB" dirty="0"/>
          </a:p>
          <a:p>
            <a:endParaRPr lang="en-GB" dirty="0"/>
          </a:p>
          <a:p>
            <a:pPr marL="0" indent="0">
              <a:buNone/>
            </a:pPr>
            <a:r>
              <a:rPr lang="en-GB" sz="2800" dirty="0">
                <a:latin typeface="Comic Sans MS" pitchFamily="66" charset="0"/>
              </a:rPr>
              <a:t>  Decide the colour and contents of each fire extinguisher and which types of fire they should or should not be used on </a:t>
            </a:r>
          </a:p>
        </p:txBody>
      </p:sp>
      <p:pic>
        <p:nvPicPr>
          <p:cNvPr id="38914" name="Picture 2" descr="http://www.shieldsystems.co.uk/imagenew/fire_ex.JPG"/>
          <p:cNvPicPr>
            <a:picLocks noChangeAspect="1" noChangeArrowheads="1"/>
          </p:cNvPicPr>
          <p:nvPr/>
        </p:nvPicPr>
        <p:blipFill>
          <a:blip r:embed="rId3"/>
          <a:srcRect/>
          <a:stretch>
            <a:fillRect/>
          </a:stretch>
        </p:blipFill>
        <p:spPr bwMode="auto">
          <a:xfrm>
            <a:off x="2189091" y="2060812"/>
            <a:ext cx="4857750" cy="1828800"/>
          </a:xfrm>
          <a:prstGeom prst="rect">
            <a:avLst/>
          </a:prstGeom>
          <a:noFill/>
        </p:spPr>
      </p:pic>
      <p:pic>
        <p:nvPicPr>
          <p:cNvPr id="9" name="Picture 8"/>
          <p:cNvPicPr>
            <a:picLocks noChangeAspect="1"/>
          </p:cNvPicPr>
          <p:nvPr/>
        </p:nvPicPr>
        <p:blipFill>
          <a:blip r:embed="rId4"/>
          <a:stretch>
            <a:fillRect/>
          </a:stretch>
        </p:blipFill>
        <p:spPr>
          <a:xfrm>
            <a:off x="7914962" y="65821"/>
            <a:ext cx="1143571" cy="1143571"/>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8638" y="909551"/>
            <a:ext cx="8229600" cy="850106"/>
          </a:xfrm>
        </p:spPr>
        <p:txBody>
          <a:bodyPr>
            <a:normAutofit/>
          </a:bodyPr>
          <a:lstStyle/>
          <a:p>
            <a:r>
              <a:rPr lang="en-GB" sz="3600" u="sng" dirty="0">
                <a:latin typeface="Comic Sans MS" pitchFamily="66" charset="0"/>
              </a:rPr>
              <a:t>Fire extinguishers </a:t>
            </a:r>
          </a:p>
        </p:txBody>
      </p:sp>
      <p:sp>
        <p:nvSpPr>
          <p:cNvPr id="6" name="Slide Number Placeholder 5"/>
          <p:cNvSpPr>
            <a:spLocks noGrp="1"/>
          </p:cNvSpPr>
          <p:nvPr>
            <p:ph type="sldNum" sz="quarter" idx="12"/>
          </p:nvPr>
        </p:nvSpPr>
        <p:spPr/>
        <p:txBody>
          <a:bodyPr/>
          <a:lstStyle/>
          <a:p>
            <a:fld id="{E8313578-914A-44EA-94B0-F58A7DFE9FBC}" type="slidenum">
              <a:rPr lang="en-GB" smtClean="0"/>
              <a:pPr/>
              <a:t>16</a:t>
            </a:fld>
            <a:endParaRPr lang="en-GB" dirty="0"/>
          </a:p>
        </p:txBody>
      </p:sp>
      <p:graphicFrame>
        <p:nvGraphicFramePr>
          <p:cNvPr id="8" name="Content Placeholder 7"/>
          <p:cNvGraphicFramePr>
            <a:graphicFrameLocks noGrp="1"/>
          </p:cNvGraphicFramePr>
          <p:nvPr>
            <p:ph idx="1"/>
          </p:nvPr>
        </p:nvGraphicFramePr>
        <p:xfrm>
          <a:off x="457200" y="1703470"/>
          <a:ext cx="8229600" cy="4771035"/>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936104">
                <a:tc>
                  <a:txBody>
                    <a:bodyPr/>
                    <a:lstStyle/>
                    <a:p>
                      <a:pPr algn="ctr"/>
                      <a:r>
                        <a:rPr lang="en-GB" dirty="0">
                          <a:latin typeface="Comic Sans MS" pitchFamily="66" charset="0"/>
                        </a:rPr>
                        <a:t>Colour of label</a:t>
                      </a:r>
                    </a:p>
                  </a:txBody>
                  <a:tcPr anchor="ctr"/>
                </a:tc>
                <a:tc>
                  <a:txBody>
                    <a:bodyPr/>
                    <a:lstStyle/>
                    <a:p>
                      <a:pPr algn="ctr"/>
                      <a:r>
                        <a:rPr lang="en-GB" dirty="0">
                          <a:latin typeface="Comic Sans MS" pitchFamily="66" charset="0"/>
                        </a:rPr>
                        <a:t>Contents</a:t>
                      </a:r>
                    </a:p>
                  </a:txBody>
                  <a:tcPr anchor="ctr"/>
                </a:tc>
                <a:tc>
                  <a:txBody>
                    <a:bodyPr/>
                    <a:lstStyle/>
                    <a:p>
                      <a:pPr algn="ctr"/>
                      <a:r>
                        <a:rPr lang="en-GB" dirty="0">
                          <a:latin typeface="Comic Sans MS" pitchFamily="66" charset="0"/>
                        </a:rPr>
                        <a:t>Used for</a:t>
                      </a:r>
                    </a:p>
                  </a:txBody>
                  <a:tcPr anchor="ctr"/>
                </a:tc>
                <a:tc>
                  <a:txBody>
                    <a:bodyPr/>
                    <a:lstStyle/>
                    <a:p>
                      <a:pPr algn="ctr"/>
                      <a:r>
                        <a:rPr lang="en-GB" dirty="0">
                          <a:latin typeface="Comic Sans MS" pitchFamily="66" charset="0"/>
                        </a:rPr>
                        <a:t>NOT to be used for</a:t>
                      </a:r>
                    </a:p>
                  </a:txBody>
                  <a:tcPr anchor="ctr"/>
                </a:tc>
                <a:extLst>
                  <a:ext uri="{0D108BD9-81ED-4DB2-BD59-A6C34878D82A}">
                    <a16:rowId xmlns:a16="http://schemas.microsoft.com/office/drawing/2014/main" xmlns="" val="10000"/>
                  </a:ext>
                </a:extLst>
              </a:tr>
              <a:tr h="817411">
                <a:tc>
                  <a:txBody>
                    <a:bodyPr/>
                    <a:lstStyle/>
                    <a:p>
                      <a:pPr algn="ctr"/>
                      <a:r>
                        <a:rPr lang="en-GB" dirty="0">
                          <a:latin typeface="Comic Sans MS" pitchFamily="66" charset="0"/>
                        </a:rPr>
                        <a:t>Red</a:t>
                      </a:r>
                    </a:p>
                  </a:txBody>
                  <a:tcPr anchor="ctr"/>
                </a:tc>
                <a:tc>
                  <a:txBody>
                    <a:bodyPr/>
                    <a:lstStyle/>
                    <a:p>
                      <a:r>
                        <a:rPr lang="en-GB" dirty="0">
                          <a:latin typeface="Comic Sans MS" pitchFamily="66" charset="0"/>
                        </a:rPr>
                        <a:t>Water</a:t>
                      </a:r>
                    </a:p>
                  </a:txBody>
                  <a:tcPr anchor="ctr"/>
                </a:tc>
                <a:tc>
                  <a:txBody>
                    <a:bodyPr/>
                    <a:lstStyle/>
                    <a:p>
                      <a:r>
                        <a:rPr lang="en-GB" dirty="0">
                          <a:latin typeface="Comic Sans MS" pitchFamily="66" charset="0"/>
                        </a:rPr>
                        <a:t>Paper, wood or cardboard fires</a:t>
                      </a:r>
                    </a:p>
                  </a:txBody>
                  <a:tcPr anchor="ctr"/>
                </a:tc>
                <a:tc>
                  <a:txBody>
                    <a:bodyPr/>
                    <a:lstStyle/>
                    <a:p>
                      <a:r>
                        <a:rPr lang="en-GB" dirty="0">
                          <a:latin typeface="Comic Sans MS" pitchFamily="66" charset="0"/>
                        </a:rPr>
                        <a:t>Electrical fires or fires caused by flammable</a:t>
                      </a:r>
                      <a:r>
                        <a:rPr lang="en-GB" baseline="0" dirty="0">
                          <a:latin typeface="Comic Sans MS" pitchFamily="66" charset="0"/>
                        </a:rPr>
                        <a:t> liquids</a:t>
                      </a:r>
                      <a:endParaRPr lang="en-GB" dirty="0">
                        <a:latin typeface="Comic Sans MS" pitchFamily="66" charset="0"/>
                      </a:endParaRPr>
                    </a:p>
                  </a:txBody>
                  <a:tcPr anchor="ctr"/>
                </a:tc>
                <a:extLst>
                  <a:ext uri="{0D108BD9-81ED-4DB2-BD59-A6C34878D82A}">
                    <a16:rowId xmlns:a16="http://schemas.microsoft.com/office/drawing/2014/main" xmlns="" val="10001"/>
                  </a:ext>
                </a:extLst>
              </a:tr>
              <a:tr h="817411">
                <a:tc>
                  <a:txBody>
                    <a:bodyPr/>
                    <a:lstStyle/>
                    <a:p>
                      <a:pPr algn="ctr"/>
                      <a:r>
                        <a:rPr lang="en-GB" dirty="0">
                          <a:latin typeface="Comic Sans MS" pitchFamily="66" charset="0"/>
                        </a:rPr>
                        <a:t>Blue</a:t>
                      </a:r>
                    </a:p>
                  </a:txBody>
                  <a:tcPr anchor="ctr"/>
                </a:tc>
                <a:tc>
                  <a:txBody>
                    <a:bodyPr/>
                    <a:lstStyle/>
                    <a:p>
                      <a:r>
                        <a:rPr lang="en-GB" dirty="0">
                          <a:latin typeface="Comic Sans MS" pitchFamily="66" charset="0"/>
                        </a:rPr>
                        <a:t>Powder</a:t>
                      </a:r>
                    </a:p>
                  </a:txBody>
                  <a:tcPr anchor="ctr"/>
                </a:tc>
                <a:tc>
                  <a:txBody>
                    <a:bodyPr/>
                    <a:lstStyle/>
                    <a:p>
                      <a:r>
                        <a:rPr lang="en-GB" dirty="0">
                          <a:latin typeface="Comic Sans MS" pitchFamily="66" charset="0"/>
                        </a:rPr>
                        <a:t>Gas or burning liquids</a:t>
                      </a:r>
                    </a:p>
                  </a:txBody>
                  <a:tcPr anchor="ctr"/>
                </a:tc>
                <a:tc>
                  <a:txBody>
                    <a:bodyPr/>
                    <a:lstStyle/>
                    <a:p>
                      <a:r>
                        <a:rPr lang="en-GB" dirty="0">
                          <a:latin typeface="Comic Sans MS" pitchFamily="66" charset="0"/>
                        </a:rPr>
                        <a:t>Electrical fires over 1000</a:t>
                      </a:r>
                      <a:r>
                        <a:rPr lang="en-GB" baseline="0" dirty="0">
                          <a:latin typeface="Comic Sans MS" pitchFamily="66" charset="0"/>
                        </a:rPr>
                        <a:t> volts</a:t>
                      </a:r>
                      <a:endParaRPr lang="en-GB" dirty="0">
                        <a:latin typeface="Comic Sans MS" pitchFamily="66" charset="0"/>
                      </a:endParaRPr>
                    </a:p>
                  </a:txBody>
                  <a:tcPr anchor="ctr"/>
                </a:tc>
                <a:extLst>
                  <a:ext uri="{0D108BD9-81ED-4DB2-BD59-A6C34878D82A}">
                    <a16:rowId xmlns:a16="http://schemas.microsoft.com/office/drawing/2014/main" xmlns="" val="10002"/>
                  </a:ext>
                </a:extLst>
              </a:tr>
              <a:tr h="817411">
                <a:tc>
                  <a:txBody>
                    <a:bodyPr/>
                    <a:lstStyle/>
                    <a:p>
                      <a:pPr algn="ctr"/>
                      <a:r>
                        <a:rPr lang="en-GB" dirty="0">
                          <a:latin typeface="Comic Sans MS" pitchFamily="66" charset="0"/>
                        </a:rPr>
                        <a:t>Black</a:t>
                      </a:r>
                    </a:p>
                  </a:txBody>
                  <a:tcPr anchor="ctr"/>
                </a:tc>
                <a:tc>
                  <a:txBody>
                    <a:bodyPr/>
                    <a:lstStyle/>
                    <a:p>
                      <a:r>
                        <a:rPr lang="en-GB" dirty="0">
                          <a:latin typeface="Comic Sans MS" pitchFamily="66" charset="0"/>
                        </a:rPr>
                        <a:t>Carbon</a:t>
                      </a:r>
                      <a:r>
                        <a:rPr lang="en-GB" baseline="0" dirty="0">
                          <a:latin typeface="Comic Sans MS" pitchFamily="66" charset="0"/>
                        </a:rPr>
                        <a:t> dioxide (CO2)</a:t>
                      </a:r>
                      <a:endParaRPr lang="en-GB" dirty="0">
                        <a:latin typeface="Comic Sans MS" pitchFamily="66" charset="0"/>
                      </a:endParaRPr>
                    </a:p>
                  </a:txBody>
                  <a:tcPr anchor="ctr"/>
                </a:tc>
                <a:tc>
                  <a:txBody>
                    <a:bodyPr/>
                    <a:lstStyle/>
                    <a:p>
                      <a:r>
                        <a:rPr lang="en-GB" dirty="0">
                          <a:latin typeface="Comic Sans MS" pitchFamily="66" charset="0"/>
                        </a:rPr>
                        <a:t>Electrical</a:t>
                      </a:r>
                      <a:r>
                        <a:rPr lang="en-GB" baseline="0" dirty="0">
                          <a:latin typeface="Comic Sans MS" pitchFamily="66" charset="0"/>
                        </a:rPr>
                        <a:t> fires or burning liquids</a:t>
                      </a:r>
                      <a:endParaRPr lang="en-GB" dirty="0">
                        <a:latin typeface="Comic Sans MS" pitchFamily="66" charset="0"/>
                      </a:endParaRPr>
                    </a:p>
                  </a:txBody>
                  <a:tcPr anchor="ctr"/>
                </a:tc>
                <a:tc>
                  <a:txBody>
                    <a:bodyPr/>
                    <a:lstStyle/>
                    <a:p>
                      <a:r>
                        <a:rPr lang="en-GB" dirty="0">
                          <a:latin typeface="Comic Sans MS" pitchFamily="66" charset="0"/>
                        </a:rPr>
                        <a:t>Loose paper fires or in a confined</a:t>
                      </a:r>
                      <a:r>
                        <a:rPr lang="en-GB" baseline="0" dirty="0">
                          <a:latin typeface="Comic Sans MS" pitchFamily="66" charset="0"/>
                        </a:rPr>
                        <a:t> space</a:t>
                      </a:r>
                      <a:endParaRPr lang="en-GB" dirty="0">
                        <a:latin typeface="Comic Sans MS" pitchFamily="66" charset="0"/>
                      </a:endParaRPr>
                    </a:p>
                  </a:txBody>
                  <a:tcPr anchor="ctr"/>
                </a:tc>
                <a:extLst>
                  <a:ext uri="{0D108BD9-81ED-4DB2-BD59-A6C34878D82A}">
                    <a16:rowId xmlns:a16="http://schemas.microsoft.com/office/drawing/2014/main" xmlns="" val="10003"/>
                  </a:ext>
                </a:extLst>
              </a:tr>
              <a:tr h="817411">
                <a:tc>
                  <a:txBody>
                    <a:bodyPr/>
                    <a:lstStyle/>
                    <a:p>
                      <a:pPr algn="ctr"/>
                      <a:r>
                        <a:rPr lang="en-GB" dirty="0">
                          <a:latin typeface="Comic Sans MS" pitchFamily="66" charset="0"/>
                        </a:rPr>
                        <a:t>Cream</a:t>
                      </a:r>
                    </a:p>
                  </a:txBody>
                  <a:tcPr anchor="ctr"/>
                </a:tc>
                <a:tc>
                  <a:txBody>
                    <a:bodyPr/>
                    <a:lstStyle/>
                    <a:p>
                      <a:r>
                        <a:rPr lang="en-GB" dirty="0">
                          <a:latin typeface="Comic Sans MS" pitchFamily="66" charset="0"/>
                        </a:rPr>
                        <a:t>Foam</a:t>
                      </a:r>
                    </a:p>
                  </a:txBody>
                  <a:tcPr anchor="ctr"/>
                </a:tc>
                <a:tc>
                  <a:txBody>
                    <a:bodyPr/>
                    <a:lstStyle/>
                    <a:p>
                      <a:r>
                        <a:rPr lang="en-GB" dirty="0">
                          <a:latin typeface="Comic Sans MS" pitchFamily="66" charset="0"/>
                        </a:rPr>
                        <a:t>Fats, petrol,</a:t>
                      </a:r>
                      <a:r>
                        <a:rPr lang="en-GB" baseline="0" dirty="0">
                          <a:latin typeface="Comic Sans MS" pitchFamily="66" charset="0"/>
                        </a:rPr>
                        <a:t> thinners or paraffin </a:t>
                      </a:r>
                      <a:endParaRPr lang="en-GB" dirty="0">
                        <a:latin typeface="Comic Sans MS" pitchFamily="66" charset="0"/>
                      </a:endParaRPr>
                    </a:p>
                  </a:txBody>
                  <a:tcPr anchor="ctr"/>
                </a:tc>
                <a:tc>
                  <a:txBody>
                    <a:bodyPr/>
                    <a:lstStyle/>
                    <a:p>
                      <a:r>
                        <a:rPr lang="en-GB" dirty="0">
                          <a:latin typeface="Comic Sans MS" pitchFamily="66" charset="0"/>
                        </a:rPr>
                        <a:t>Any fire involving electricity </a:t>
                      </a:r>
                    </a:p>
                  </a:txBody>
                  <a:tcPr anchor="ctr"/>
                </a:tc>
                <a:extLst>
                  <a:ext uri="{0D108BD9-81ED-4DB2-BD59-A6C34878D82A}">
                    <a16:rowId xmlns:a16="http://schemas.microsoft.com/office/drawing/2014/main" xmlns="" val="10004"/>
                  </a:ext>
                </a:extLst>
              </a:tr>
            </a:tbl>
          </a:graphicData>
        </a:graphic>
      </p:graphicFrame>
      <p:sp>
        <p:nvSpPr>
          <p:cNvPr id="5" name="Rectangle 4"/>
          <p:cNvSpPr/>
          <p:nvPr/>
        </p:nvSpPr>
        <p:spPr>
          <a:xfrm>
            <a:off x="2571736" y="2720702"/>
            <a:ext cx="2000264" cy="10001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3438" y="2720702"/>
            <a:ext cx="2000264" cy="10001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683608" y="2673404"/>
            <a:ext cx="2000264" cy="107157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531830" y="3879476"/>
            <a:ext cx="2000264" cy="7143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572000" y="3863710"/>
            <a:ext cx="2000264" cy="7143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643702" y="3863710"/>
            <a:ext cx="2000264" cy="7143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571736" y="4720966"/>
            <a:ext cx="2000264" cy="7143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643438" y="4720966"/>
            <a:ext cx="2000264" cy="7143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686536" y="4720965"/>
            <a:ext cx="2000264" cy="89628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571736" y="5760125"/>
            <a:ext cx="2000264" cy="7143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643438" y="5617249"/>
            <a:ext cx="2000264" cy="8572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655004" y="5697061"/>
            <a:ext cx="2000264" cy="7143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a:stretch>
            <a:fillRect/>
          </a:stretch>
        </p:blipFill>
        <p:spPr>
          <a:xfrm>
            <a:off x="7914962" y="65821"/>
            <a:ext cx="1143571" cy="11435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0" nodeType="clickEffect">
                                  <p:stCondLst>
                                    <p:cond delay="0"/>
                                  </p:stCondLst>
                                  <p:childTnLst>
                                    <p:animEffect transition="out" filter="checkerboard(across)">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grpId="0" nodeType="clickEffect">
                                  <p:stCondLst>
                                    <p:cond delay="0"/>
                                  </p:stCondLst>
                                  <p:childTnLst>
                                    <p:animEffect transition="out" filter="checkerboard(across)">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xit" presetSubtype="10" fill="hold" grpId="0" nodeType="clickEffect">
                                  <p:stCondLst>
                                    <p:cond delay="0"/>
                                  </p:stCondLst>
                                  <p:childTnLst>
                                    <p:animEffect transition="out" filter="checkerboard(across)">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 presetClass="exit" presetSubtype="10" fill="hold" grpId="0" nodeType="clickEffect">
                                  <p:stCondLst>
                                    <p:cond delay="0"/>
                                  </p:stCondLst>
                                  <p:childTnLst>
                                    <p:animEffect transition="out" filter="checkerboard(across)">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 presetClass="exit" presetSubtype="10" fill="hold" grpId="0" nodeType="clickEffect">
                                  <p:stCondLst>
                                    <p:cond delay="0"/>
                                  </p:stCondLst>
                                  <p:childTnLst>
                                    <p:animEffect transition="out" filter="checkerboard(across)">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3499"/>
            <a:ext cx="8229600" cy="1143000"/>
          </a:xfrm>
        </p:spPr>
        <p:txBody>
          <a:bodyPr>
            <a:normAutofit/>
          </a:bodyPr>
          <a:lstStyle/>
          <a:p>
            <a:r>
              <a:rPr lang="en-GB" sz="3600" u="sng" dirty="0">
                <a:latin typeface="Comic Sans MS" pitchFamily="66" charset="0"/>
              </a:rPr>
              <a:t>Causes of workplace injury= F/S</a:t>
            </a:r>
          </a:p>
        </p:txBody>
      </p:sp>
      <p:grpSp>
        <p:nvGrpSpPr>
          <p:cNvPr id="3" name="Group 29"/>
          <p:cNvGrpSpPr>
            <a:grpSpLocks noGrp="1"/>
          </p:cNvGrpSpPr>
          <p:nvPr/>
        </p:nvGrpSpPr>
        <p:grpSpPr bwMode="auto">
          <a:xfrm>
            <a:off x="1572680" y="3049239"/>
            <a:ext cx="3312368" cy="2611363"/>
            <a:chOff x="1828" y="1718"/>
            <a:chExt cx="3077" cy="1287"/>
          </a:xfrm>
        </p:grpSpPr>
        <p:sp>
          <p:nvSpPr>
            <p:cNvPr id="7" name="Freeform 7"/>
            <p:cNvSpPr>
              <a:spLocks/>
            </p:cNvSpPr>
            <p:nvPr/>
          </p:nvSpPr>
          <p:spPr bwMode="auto">
            <a:xfrm>
              <a:off x="1828" y="2128"/>
              <a:ext cx="1" cy="480"/>
            </a:xfrm>
            <a:custGeom>
              <a:avLst/>
              <a:gdLst/>
              <a:ahLst/>
              <a:cxnLst>
                <a:cxn ang="0">
                  <a:pos x="0" y="28"/>
                </a:cxn>
                <a:cxn ang="0">
                  <a:pos x="0" y="22"/>
                </a:cxn>
                <a:cxn ang="0">
                  <a:pos x="0" y="11"/>
                </a:cxn>
                <a:cxn ang="0">
                  <a:pos x="0" y="6"/>
                </a:cxn>
                <a:cxn ang="0">
                  <a:pos x="0" y="0"/>
                </a:cxn>
                <a:cxn ang="0">
                  <a:pos x="0" y="451"/>
                </a:cxn>
                <a:cxn ang="0">
                  <a:pos x="0" y="457"/>
                </a:cxn>
                <a:cxn ang="0">
                  <a:pos x="0" y="462"/>
                </a:cxn>
                <a:cxn ang="0">
                  <a:pos x="0" y="473"/>
                </a:cxn>
                <a:cxn ang="0">
                  <a:pos x="0" y="479"/>
                </a:cxn>
                <a:cxn ang="0">
                  <a:pos x="0" y="28"/>
                </a:cxn>
              </a:cxnLst>
              <a:rect l="0" t="0" r="r" b="b"/>
              <a:pathLst>
                <a:path w="1" h="480">
                  <a:moveTo>
                    <a:pt x="0" y="28"/>
                  </a:moveTo>
                  <a:lnTo>
                    <a:pt x="0" y="22"/>
                  </a:lnTo>
                  <a:lnTo>
                    <a:pt x="0" y="11"/>
                  </a:lnTo>
                  <a:lnTo>
                    <a:pt x="0" y="6"/>
                  </a:lnTo>
                  <a:lnTo>
                    <a:pt x="0" y="0"/>
                  </a:lnTo>
                  <a:lnTo>
                    <a:pt x="0" y="451"/>
                  </a:lnTo>
                  <a:lnTo>
                    <a:pt x="0" y="457"/>
                  </a:lnTo>
                  <a:lnTo>
                    <a:pt x="0" y="462"/>
                  </a:lnTo>
                  <a:lnTo>
                    <a:pt x="0" y="473"/>
                  </a:lnTo>
                  <a:lnTo>
                    <a:pt x="0" y="479"/>
                  </a:lnTo>
                  <a:lnTo>
                    <a:pt x="0" y="28"/>
                  </a:lnTo>
                </a:path>
              </a:pathLst>
            </a:custGeom>
            <a:solidFill>
              <a:srgbClr val="666680"/>
            </a:solidFill>
            <a:ln w="12700" cap="rnd">
              <a:noFill/>
              <a:round/>
              <a:headEnd/>
              <a:tailEnd/>
            </a:ln>
            <a:effectLst/>
          </p:spPr>
          <p:txBody>
            <a:bodyPr/>
            <a:lstStyle/>
            <a:p>
              <a:endParaRPr lang="en-GB"/>
            </a:p>
          </p:txBody>
        </p:sp>
        <p:grpSp>
          <p:nvGrpSpPr>
            <p:cNvPr id="4" name="Group 10"/>
            <p:cNvGrpSpPr>
              <a:grpSpLocks/>
            </p:cNvGrpSpPr>
            <p:nvPr/>
          </p:nvGrpSpPr>
          <p:grpSpPr bwMode="auto">
            <a:xfrm>
              <a:off x="2043" y="1726"/>
              <a:ext cx="1375" cy="871"/>
              <a:chOff x="2043" y="1726"/>
              <a:chExt cx="1375" cy="871"/>
            </a:xfrm>
          </p:grpSpPr>
          <p:sp>
            <p:nvSpPr>
              <p:cNvPr id="27" name="Freeform 8"/>
              <p:cNvSpPr>
                <a:spLocks/>
              </p:cNvSpPr>
              <p:nvPr/>
            </p:nvSpPr>
            <p:spPr bwMode="auto">
              <a:xfrm>
                <a:off x="2043" y="1991"/>
                <a:ext cx="1375" cy="606"/>
              </a:xfrm>
              <a:custGeom>
                <a:avLst/>
                <a:gdLst/>
                <a:ahLst/>
                <a:cxnLst>
                  <a:cxn ang="0">
                    <a:pos x="1374" y="154"/>
                  </a:cxn>
                  <a:cxn ang="0">
                    <a:pos x="0" y="0"/>
                  </a:cxn>
                  <a:cxn ang="0">
                    <a:pos x="0" y="451"/>
                  </a:cxn>
                  <a:cxn ang="0">
                    <a:pos x="1374" y="605"/>
                  </a:cxn>
                  <a:cxn ang="0">
                    <a:pos x="1374" y="154"/>
                  </a:cxn>
                </a:cxnLst>
                <a:rect l="0" t="0" r="r" b="b"/>
                <a:pathLst>
                  <a:path w="1375" h="606">
                    <a:moveTo>
                      <a:pt x="1374" y="154"/>
                    </a:moveTo>
                    <a:lnTo>
                      <a:pt x="0" y="0"/>
                    </a:lnTo>
                    <a:lnTo>
                      <a:pt x="0" y="451"/>
                    </a:lnTo>
                    <a:lnTo>
                      <a:pt x="1374" y="605"/>
                    </a:lnTo>
                    <a:lnTo>
                      <a:pt x="1374" y="154"/>
                    </a:lnTo>
                  </a:path>
                </a:pathLst>
              </a:custGeom>
              <a:solidFill>
                <a:srgbClr val="CC6600"/>
              </a:solidFill>
              <a:ln w="12700" cap="rnd">
                <a:noFill/>
                <a:round/>
                <a:headEnd/>
                <a:tailEnd/>
              </a:ln>
              <a:effectLst/>
            </p:spPr>
            <p:txBody>
              <a:bodyPr/>
              <a:lstStyle/>
              <a:p>
                <a:endParaRPr lang="en-GB"/>
              </a:p>
            </p:txBody>
          </p:sp>
          <p:sp>
            <p:nvSpPr>
              <p:cNvPr id="28" name="Freeform 9"/>
              <p:cNvSpPr>
                <a:spLocks/>
              </p:cNvSpPr>
              <p:nvPr/>
            </p:nvSpPr>
            <p:spPr bwMode="auto">
              <a:xfrm>
                <a:off x="2043" y="1726"/>
                <a:ext cx="1375" cy="420"/>
              </a:xfrm>
              <a:custGeom>
                <a:avLst/>
                <a:gdLst/>
                <a:ahLst/>
                <a:cxnLst>
                  <a:cxn ang="0">
                    <a:pos x="10" y="253"/>
                  </a:cxn>
                  <a:cxn ang="0">
                    <a:pos x="30" y="242"/>
                  </a:cxn>
                  <a:cxn ang="0">
                    <a:pos x="55" y="231"/>
                  </a:cxn>
                  <a:cxn ang="0">
                    <a:pos x="80" y="215"/>
                  </a:cxn>
                  <a:cxn ang="0">
                    <a:pos x="105" y="204"/>
                  </a:cxn>
                  <a:cxn ang="0">
                    <a:pos x="130" y="193"/>
                  </a:cxn>
                  <a:cxn ang="0">
                    <a:pos x="160" y="176"/>
                  </a:cxn>
                  <a:cxn ang="0">
                    <a:pos x="191" y="165"/>
                  </a:cxn>
                  <a:cxn ang="0">
                    <a:pos x="226" y="154"/>
                  </a:cxn>
                  <a:cxn ang="0">
                    <a:pos x="256" y="143"/>
                  </a:cxn>
                  <a:cxn ang="0">
                    <a:pos x="291" y="132"/>
                  </a:cxn>
                  <a:cxn ang="0">
                    <a:pos x="326" y="121"/>
                  </a:cxn>
                  <a:cxn ang="0">
                    <a:pos x="366" y="110"/>
                  </a:cxn>
                  <a:cxn ang="0">
                    <a:pos x="401" y="105"/>
                  </a:cxn>
                  <a:cxn ang="0">
                    <a:pos x="441" y="94"/>
                  </a:cxn>
                  <a:cxn ang="0">
                    <a:pos x="481" y="83"/>
                  </a:cxn>
                  <a:cxn ang="0">
                    <a:pos x="527" y="77"/>
                  </a:cxn>
                  <a:cxn ang="0">
                    <a:pos x="567" y="66"/>
                  </a:cxn>
                  <a:cxn ang="0">
                    <a:pos x="612" y="61"/>
                  </a:cxn>
                  <a:cxn ang="0">
                    <a:pos x="657" y="50"/>
                  </a:cxn>
                  <a:cxn ang="0">
                    <a:pos x="702" y="44"/>
                  </a:cxn>
                  <a:cxn ang="0">
                    <a:pos x="747" y="39"/>
                  </a:cxn>
                  <a:cxn ang="0">
                    <a:pos x="797" y="33"/>
                  </a:cxn>
                  <a:cxn ang="0">
                    <a:pos x="842" y="28"/>
                  </a:cxn>
                  <a:cxn ang="0">
                    <a:pos x="893" y="22"/>
                  </a:cxn>
                  <a:cxn ang="0">
                    <a:pos x="943" y="17"/>
                  </a:cxn>
                  <a:cxn ang="0">
                    <a:pos x="993" y="11"/>
                  </a:cxn>
                  <a:cxn ang="0">
                    <a:pos x="1043" y="11"/>
                  </a:cxn>
                  <a:cxn ang="0">
                    <a:pos x="1093" y="6"/>
                  </a:cxn>
                  <a:cxn ang="0">
                    <a:pos x="1143" y="6"/>
                  </a:cxn>
                  <a:cxn ang="0">
                    <a:pos x="1193" y="0"/>
                  </a:cxn>
                  <a:cxn ang="0">
                    <a:pos x="1244" y="0"/>
                  </a:cxn>
                  <a:cxn ang="0">
                    <a:pos x="1299" y="0"/>
                  </a:cxn>
                  <a:cxn ang="0">
                    <a:pos x="1349" y="0"/>
                  </a:cxn>
                  <a:cxn ang="0">
                    <a:pos x="1374" y="419"/>
                  </a:cxn>
                </a:cxnLst>
                <a:rect l="0" t="0" r="r" b="b"/>
                <a:pathLst>
                  <a:path w="1375" h="420">
                    <a:moveTo>
                      <a:pt x="0" y="265"/>
                    </a:moveTo>
                    <a:lnTo>
                      <a:pt x="10" y="253"/>
                    </a:lnTo>
                    <a:lnTo>
                      <a:pt x="20" y="248"/>
                    </a:lnTo>
                    <a:lnTo>
                      <a:pt x="30" y="242"/>
                    </a:lnTo>
                    <a:lnTo>
                      <a:pt x="45" y="237"/>
                    </a:lnTo>
                    <a:lnTo>
                      <a:pt x="55" y="231"/>
                    </a:lnTo>
                    <a:lnTo>
                      <a:pt x="65" y="220"/>
                    </a:lnTo>
                    <a:lnTo>
                      <a:pt x="80" y="215"/>
                    </a:lnTo>
                    <a:lnTo>
                      <a:pt x="90" y="209"/>
                    </a:lnTo>
                    <a:lnTo>
                      <a:pt x="105" y="204"/>
                    </a:lnTo>
                    <a:lnTo>
                      <a:pt x="120" y="198"/>
                    </a:lnTo>
                    <a:lnTo>
                      <a:pt x="130" y="193"/>
                    </a:lnTo>
                    <a:lnTo>
                      <a:pt x="145" y="182"/>
                    </a:lnTo>
                    <a:lnTo>
                      <a:pt x="160" y="176"/>
                    </a:lnTo>
                    <a:lnTo>
                      <a:pt x="176" y="171"/>
                    </a:lnTo>
                    <a:lnTo>
                      <a:pt x="191" y="165"/>
                    </a:lnTo>
                    <a:lnTo>
                      <a:pt x="206" y="160"/>
                    </a:lnTo>
                    <a:lnTo>
                      <a:pt x="226" y="154"/>
                    </a:lnTo>
                    <a:lnTo>
                      <a:pt x="241" y="149"/>
                    </a:lnTo>
                    <a:lnTo>
                      <a:pt x="256" y="143"/>
                    </a:lnTo>
                    <a:lnTo>
                      <a:pt x="276" y="138"/>
                    </a:lnTo>
                    <a:lnTo>
                      <a:pt x="291" y="132"/>
                    </a:lnTo>
                    <a:lnTo>
                      <a:pt x="311" y="127"/>
                    </a:lnTo>
                    <a:lnTo>
                      <a:pt x="326" y="121"/>
                    </a:lnTo>
                    <a:lnTo>
                      <a:pt x="346" y="116"/>
                    </a:lnTo>
                    <a:lnTo>
                      <a:pt x="366" y="110"/>
                    </a:lnTo>
                    <a:lnTo>
                      <a:pt x="386" y="105"/>
                    </a:lnTo>
                    <a:lnTo>
                      <a:pt x="401" y="105"/>
                    </a:lnTo>
                    <a:lnTo>
                      <a:pt x="421" y="99"/>
                    </a:lnTo>
                    <a:lnTo>
                      <a:pt x="441" y="94"/>
                    </a:lnTo>
                    <a:lnTo>
                      <a:pt x="461" y="88"/>
                    </a:lnTo>
                    <a:lnTo>
                      <a:pt x="481" y="83"/>
                    </a:lnTo>
                    <a:lnTo>
                      <a:pt x="506" y="77"/>
                    </a:lnTo>
                    <a:lnTo>
                      <a:pt x="527" y="77"/>
                    </a:lnTo>
                    <a:lnTo>
                      <a:pt x="547" y="72"/>
                    </a:lnTo>
                    <a:lnTo>
                      <a:pt x="567" y="66"/>
                    </a:lnTo>
                    <a:lnTo>
                      <a:pt x="592" y="61"/>
                    </a:lnTo>
                    <a:lnTo>
                      <a:pt x="612" y="61"/>
                    </a:lnTo>
                    <a:lnTo>
                      <a:pt x="632" y="55"/>
                    </a:lnTo>
                    <a:lnTo>
                      <a:pt x="657" y="50"/>
                    </a:lnTo>
                    <a:lnTo>
                      <a:pt x="682" y="50"/>
                    </a:lnTo>
                    <a:lnTo>
                      <a:pt x="702" y="44"/>
                    </a:lnTo>
                    <a:lnTo>
                      <a:pt x="727" y="39"/>
                    </a:lnTo>
                    <a:lnTo>
                      <a:pt x="747" y="39"/>
                    </a:lnTo>
                    <a:lnTo>
                      <a:pt x="772" y="33"/>
                    </a:lnTo>
                    <a:lnTo>
                      <a:pt x="797" y="33"/>
                    </a:lnTo>
                    <a:lnTo>
                      <a:pt x="822" y="28"/>
                    </a:lnTo>
                    <a:lnTo>
                      <a:pt x="842" y="28"/>
                    </a:lnTo>
                    <a:lnTo>
                      <a:pt x="868" y="22"/>
                    </a:lnTo>
                    <a:lnTo>
                      <a:pt x="893" y="22"/>
                    </a:lnTo>
                    <a:lnTo>
                      <a:pt x="918" y="17"/>
                    </a:lnTo>
                    <a:lnTo>
                      <a:pt x="943" y="17"/>
                    </a:lnTo>
                    <a:lnTo>
                      <a:pt x="968" y="17"/>
                    </a:lnTo>
                    <a:lnTo>
                      <a:pt x="993" y="11"/>
                    </a:lnTo>
                    <a:lnTo>
                      <a:pt x="1018" y="11"/>
                    </a:lnTo>
                    <a:lnTo>
                      <a:pt x="1043" y="11"/>
                    </a:lnTo>
                    <a:lnTo>
                      <a:pt x="1068" y="6"/>
                    </a:lnTo>
                    <a:lnTo>
                      <a:pt x="1093" y="6"/>
                    </a:lnTo>
                    <a:lnTo>
                      <a:pt x="1118" y="6"/>
                    </a:lnTo>
                    <a:lnTo>
                      <a:pt x="1143" y="6"/>
                    </a:lnTo>
                    <a:lnTo>
                      <a:pt x="1168" y="0"/>
                    </a:lnTo>
                    <a:lnTo>
                      <a:pt x="1193" y="0"/>
                    </a:lnTo>
                    <a:lnTo>
                      <a:pt x="1219" y="0"/>
                    </a:lnTo>
                    <a:lnTo>
                      <a:pt x="1244" y="0"/>
                    </a:lnTo>
                    <a:lnTo>
                      <a:pt x="1274" y="0"/>
                    </a:lnTo>
                    <a:lnTo>
                      <a:pt x="1299" y="0"/>
                    </a:lnTo>
                    <a:lnTo>
                      <a:pt x="1324" y="0"/>
                    </a:lnTo>
                    <a:lnTo>
                      <a:pt x="1349" y="0"/>
                    </a:lnTo>
                    <a:lnTo>
                      <a:pt x="1374" y="0"/>
                    </a:lnTo>
                    <a:lnTo>
                      <a:pt x="1374" y="419"/>
                    </a:lnTo>
                    <a:lnTo>
                      <a:pt x="0" y="265"/>
                    </a:lnTo>
                  </a:path>
                </a:pathLst>
              </a:custGeom>
              <a:solidFill>
                <a:srgbClr val="FF6600"/>
              </a:solidFill>
              <a:ln w="12700" cap="rnd">
                <a:noFill/>
                <a:round/>
                <a:headEnd/>
                <a:tailEnd/>
              </a:ln>
              <a:effectLst/>
            </p:spPr>
            <p:txBody>
              <a:bodyPr/>
              <a:lstStyle/>
              <a:p>
                <a:endParaRPr lang="en-GB"/>
              </a:p>
            </p:txBody>
          </p:sp>
        </p:grpSp>
        <p:grpSp>
          <p:nvGrpSpPr>
            <p:cNvPr id="6" name="Group 13"/>
            <p:cNvGrpSpPr>
              <a:grpSpLocks/>
            </p:cNvGrpSpPr>
            <p:nvPr/>
          </p:nvGrpSpPr>
          <p:grpSpPr bwMode="auto">
            <a:xfrm>
              <a:off x="1951" y="1983"/>
              <a:ext cx="1480" cy="633"/>
              <a:chOff x="1951" y="1983"/>
              <a:chExt cx="1480" cy="633"/>
            </a:xfrm>
          </p:grpSpPr>
          <p:sp>
            <p:nvSpPr>
              <p:cNvPr id="25" name="Freeform 11"/>
              <p:cNvSpPr>
                <a:spLocks/>
              </p:cNvSpPr>
              <p:nvPr/>
            </p:nvSpPr>
            <p:spPr bwMode="auto">
              <a:xfrm>
                <a:off x="1951" y="2137"/>
                <a:ext cx="1480" cy="479"/>
              </a:xfrm>
              <a:custGeom>
                <a:avLst/>
                <a:gdLst/>
                <a:ahLst/>
                <a:cxnLst>
                  <a:cxn ang="0">
                    <a:pos x="1479" y="0"/>
                  </a:cxn>
                  <a:cxn ang="0">
                    <a:pos x="0" y="27"/>
                  </a:cxn>
                  <a:cxn ang="0">
                    <a:pos x="0" y="478"/>
                  </a:cxn>
                  <a:cxn ang="0">
                    <a:pos x="1479" y="451"/>
                  </a:cxn>
                  <a:cxn ang="0">
                    <a:pos x="1479" y="0"/>
                  </a:cxn>
                </a:cxnLst>
                <a:rect l="0" t="0" r="r" b="b"/>
                <a:pathLst>
                  <a:path w="1480" h="479">
                    <a:moveTo>
                      <a:pt x="1479" y="0"/>
                    </a:moveTo>
                    <a:lnTo>
                      <a:pt x="0" y="27"/>
                    </a:lnTo>
                    <a:lnTo>
                      <a:pt x="0" y="478"/>
                    </a:lnTo>
                    <a:lnTo>
                      <a:pt x="1479" y="451"/>
                    </a:lnTo>
                    <a:lnTo>
                      <a:pt x="1479" y="0"/>
                    </a:lnTo>
                  </a:path>
                </a:pathLst>
              </a:custGeom>
              <a:solidFill>
                <a:srgbClr val="85859D"/>
              </a:solidFill>
              <a:ln w="12700" cap="rnd">
                <a:noFill/>
                <a:round/>
                <a:headEnd/>
                <a:tailEnd/>
              </a:ln>
              <a:effectLst/>
            </p:spPr>
            <p:txBody>
              <a:bodyPr/>
              <a:lstStyle/>
              <a:p>
                <a:endParaRPr lang="en-GB"/>
              </a:p>
            </p:txBody>
          </p:sp>
          <p:sp>
            <p:nvSpPr>
              <p:cNvPr id="26" name="Freeform 12"/>
              <p:cNvSpPr>
                <a:spLocks/>
              </p:cNvSpPr>
              <p:nvPr/>
            </p:nvSpPr>
            <p:spPr bwMode="auto">
              <a:xfrm>
                <a:off x="1951" y="1983"/>
                <a:ext cx="1480" cy="188"/>
              </a:xfrm>
              <a:custGeom>
                <a:avLst/>
                <a:gdLst/>
                <a:ahLst/>
                <a:cxnLst>
                  <a:cxn ang="0">
                    <a:pos x="0" y="187"/>
                  </a:cxn>
                  <a:cxn ang="0">
                    <a:pos x="0" y="176"/>
                  </a:cxn>
                  <a:cxn ang="0">
                    <a:pos x="0" y="170"/>
                  </a:cxn>
                  <a:cxn ang="0">
                    <a:pos x="0" y="165"/>
                  </a:cxn>
                  <a:cxn ang="0">
                    <a:pos x="0" y="154"/>
                  </a:cxn>
                  <a:cxn ang="0">
                    <a:pos x="0" y="148"/>
                  </a:cxn>
                  <a:cxn ang="0">
                    <a:pos x="0" y="143"/>
                  </a:cxn>
                  <a:cxn ang="0">
                    <a:pos x="0" y="132"/>
                  </a:cxn>
                  <a:cxn ang="0">
                    <a:pos x="0" y="126"/>
                  </a:cxn>
                  <a:cxn ang="0">
                    <a:pos x="5" y="121"/>
                  </a:cxn>
                  <a:cxn ang="0">
                    <a:pos x="5" y="110"/>
                  </a:cxn>
                  <a:cxn ang="0">
                    <a:pos x="10" y="104"/>
                  </a:cxn>
                  <a:cxn ang="0">
                    <a:pos x="15" y="99"/>
                  </a:cxn>
                  <a:cxn ang="0">
                    <a:pos x="15" y="88"/>
                  </a:cxn>
                  <a:cxn ang="0">
                    <a:pos x="20" y="82"/>
                  </a:cxn>
                  <a:cxn ang="0">
                    <a:pos x="25" y="77"/>
                  </a:cxn>
                  <a:cxn ang="0">
                    <a:pos x="30" y="66"/>
                  </a:cxn>
                  <a:cxn ang="0">
                    <a:pos x="35" y="60"/>
                  </a:cxn>
                  <a:cxn ang="0">
                    <a:pos x="45" y="55"/>
                  </a:cxn>
                  <a:cxn ang="0">
                    <a:pos x="50" y="44"/>
                  </a:cxn>
                  <a:cxn ang="0">
                    <a:pos x="55" y="38"/>
                  </a:cxn>
                  <a:cxn ang="0">
                    <a:pos x="65" y="33"/>
                  </a:cxn>
                  <a:cxn ang="0">
                    <a:pos x="70" y="27"/>
                  </a:cxn>
                  <a:cxn ang="0">
                    <a:pos x="80" y="16"/>
                  </a:cxn>
                  <a:cxn ang="0">
                    <a:pos x="90" y="11"/>
                  </a:cxn>
                  <a:cxn ang="0">
                    <a:pos x="95" y="5"/>
                  </a:cxn>
                  <a:cxn ang="0">
                    <a:pos x="105" y="0"/>
                  </a:cxn>
                  <a:cxn ang="0">
                    <a:pos x="1479" y="154"/>
                  </a:cxn>
                  <a:cxn ang="0">
                    <a:pos x="0" y="187"/>
                  </a:cxn>
                </a:cxnLst>
                <a:rect l="0" t="0" r="r" b="b"/>
                <a:pathLst>
                  <a:path w="1480" h="188">
                    <a:moveTo>
                      <a:pt x="0" y="187"/>
                    </a:moveTo>
                    <a:lnTo>
                      <a:pt x="0" y="176"/>
                    </a:lnTo>
                    <a:lnTo>
                      <a:pt x="0" y="170"/>
                    </a:lnTo>
                    <a:lnTo>
                      <a:pt x="0" y="165"/>
                    </a:lnTo>
                    <a:lnTo>
                      <a:pt x="0" y="154"/>
                    </a:lnTo>
                    <a:lnTo>
                      <a:pt x="0" y="148"/>
                    </a:lnTo>
                    <a:lnTo>
                      <a:pt x="0" y="143"/>
                    </a:lnTo>
                    <a:lnTo>
                      <a:pt x="0" y="132"/>
                    </a:lnTo>
                    <a:lnTo>
                      <a:pt x="0" y="126"/>
                    </a:lnTo>
                    <a:lnTo>
                      <a:pt x="5" y="121"/>
                    </a:lnTo>
                    <a:lnTo>
                      <a:pt x="5" y="110"/>
                    </a:lnTo>
                    <a:lnTo>
                      <a:pt x="10" y="104"/>
                    </a:lnTo>
                    <a:lnTo>
                      <a:pt x="15" y="99"/>
                    </a:lnTo>
                    <a:lnTo>
                      <a:pt x="15" y="88"/>
                    </a:lnTo>
                    <a:lnTo>
                      <a:pt x="20" y="82"/>
                    </a:lnTo>
                    <a:lnTo>
                      <a:pt x="25" y="77"/>
                    </a:lnTo>
                    <a:lnTo>
                      <a:pt x="30" y="66"/>
                    </a:lnTo>
                    <a:lnTo>
                      <a:pt x="35" y="60"/>
                    </a:lnTo>
                    <a:lnTo>
                      <a:pt x="45" y="55"/>
                    </a:lnTo>
                    <a:lnTo>
                      <a:pt x="50" y="44"/>
                    </a:lnTo>
                    <a:lnTo>
                      <a:pt x="55" y="38"/>
                    </a:lnTo>
                    <a:lnTo>
                      <a:pt x="65" y="33"/>
                    </a:lnTo>
                    <a:lnTo>
                      <a:pt x="70" y="27"/>
                    </a:lnTo>
                    <a:lnTo>
                      <a:pt x="80" y="16"/>
                    </a:lnTo>
                    <a:lnTo>
                      <a:pt x="90" y="11"/>
                    </a:lnTo>
                    <a:lnTo>
                      <a:pt x="95" y="5"/>
                    </a:lnTo>
                    <a:lnTo>
                      <a:pt x="105" y="0"/>
                    </a:lnTo>
                    <a:lnTo>
                      <a:pt x="1479" y="154"/>
                    </a:lnTo>
                    <a:lnTo>
                      <a:pt x="0" y="187"/>
                    </a:lnTo>
                  </a:path>
                </a:pathLst>
              </a:custGeom>
              <a:solidFill>
                <a:srgbClr val="CCCCFF"/>
              </a:solidFill>
              <a:ln w="12700" cap="rnd">
                <a:noFill/>
                <a:round/>
                <a:headEnd/>
                <a:tailEnd/>
              </a:ln>
              <a:effectLst/>
            </p:spPr>
            <p:txBody>
              <a:bodyPr/>
              <a:lstStyle/>
              <a:p>
                <a:endParaRPr lang="en-GB"/>
              </a:p>
            </p:txBody>
          </p:sp>
        </p:grpSp>
        <p:grpSp>
          <p:nvGrpSpPr>
            <p:cNvPr id="8" name="Group 17"/>
            <p:cNvGrpSpPr>
              <a:grpSpLocks/>
            </p:cNvGrpSpPr>
            <p:nvPr/>
          </p:nvGrpSpPr>
          <p:grpSpPr bwMode="auto">
            <a:xfrm>
              <a:off x="3419" y="1718"/>
              <a:ext cx="1486" cy="1141"/>
              <a:chOff x="3419" y="1718"/>
              <a:chExt cx="1486" cy="1141"/>
            </a:xfrm>
          </p:grpSpPr>
          <p:sp>
            <p:nvSpPr>
              <p:cNvPr id="22" name="Freeform 14"/>
              <p:cNvSpPr>
                <a:spLocks/>
              </p:cNvSpPr>
              <p:nvPr/>
            </p:nvSpPr>
            <p:spPr bwMode="auto">
              <a:xfrm>
                <a:off x="4558" y="2137"/>
                <a:ext cx="347" cy="722"/>
              </a:xfrm>
              <a:custGeom>
                <a:avLst/>
                <a:gdLst/>
                <a:ahLst/>
                <a:cxnLst>
                  <a:cxn ang="0">
                    <a:pos x="346" y="5"/>
                  </a:cxn>
                  <a:cxn ang="0">
                    <a:pos x="341" y="22"/>
                  </a:cxn>
                  <a:cxn ang="0">
                    <a:pos x="341" y="33"/>
                  </a:cxn>
                  <a:cxn ang="0">
                    <a:pos x="336" y="49"/>
                  </a:cxn>
                  <a:cxn ang="0">
                    <a:pos x="326" y="66"/>
                  </a:cxn>
                  <a:cxn ang="0">
                    <a:pos x="316" y="77"/>
                  </a:cxn>
                  <a:cxn ang="0">
                    <a:pos x="306" y="93"/>
                  </a:cxn>
                  <a:cxn ang="0">
                    <a:pos x="296" y="104"/>
                  </a:cxn>
                  <a:cxn ang="0">
                    <a:pos x="281" y="121"/>
                  </a:cxn>
                  <a:cxn ang="0">
                    <a:pos x="266" y="132"/>
                  </a:cxn>
                  <a:cxn ang="0">
                    <a:pos x="246" y="148"/>
                  </a:cxn>
                  <a:cxn ang="0">
                    <a:pos x="226" y="159"/>
                  </a:cxn>
                  <a:cxn ang="0">
                    <a:pos x="206" y="176"/>
                  </a:cxn>
                  <a:cxn ang="0">
                    <a:pos x="186" y="187"/>
                  </a:cxn>
                  <a:cxn ang="0">
                    <a:pos x="160" y="203"/>
                  </a:cxn>
                  <a:cxn ang="0">
                    <a:pos x="135" y="214"/>
                  </a:cxn>
                  <a:cxn ang="0">
                    <a:pos x="105" y="225"/>
                  </a:cxn>
                  <a:cxn ang="0">
                    <a:pos x="75" y="236"/>
                  </a:cxn>
                  <a:cxn ang="0">
                    <a:pos x="45" y="247"/>
                  </a:cxn>
                  <a:cxn ang="0">
                    <a:pos x="15" y="264"/>
                  </a:cxn>
                  <a:cxn ang="0">
                    <a:pos x="0" y="721"/>
                  </a:cxn>
                  <a:cxn ang="0">
                    <a:pos x="30" y="710"/>
                  </a:cxn>
                  <a:cxn ang="0">
                    <a:pos x="60" y="694"/>
                  </a:cxn>
                  <a:cxn ang="0">
                    <a:pos x="90" y="683"/>
                  </a:cxn>
                  <a:cxn ang="0">
                    <a:pos x="120" y="672"/>
                  </a:cxn>
                  <a:cxn ang="0">
                    <a:pos x="145" y="661"/>
                  </a:cxn>
                  <a:cxn ang="0">
                    <a:pos x="170" y="644"/>
                  </a:cxn>
                  <a:cxn ang="0">
                    <a:pos x="196" y="633"/>
                  </a:cxn>
                  <a:cxn ang="0">
                    <a:pos x="216" y="622"/>
                  </a:cxn>
                  <a:cxn ang="0">
                    <a:pos x="236" y="606"/>
                  </a:cxn>
                  <a:cxn ang="0">
                    <a:pos x="256" y="595"/>
                  </a:cxn>
                  <a:cxn ang="0">
                    <a:pos x="271" y="578"/>
                  </a:cxn>
                  <a:cxn ang="0">
                    <a:pos x="286" y="567"/>
                  </a:cxn>
                  <a:cxn ang="0">
                    <a:pos x="301" y="551"/>
                  </a:cxn>
                  <a:cxn ang="0">
                    <a:pos x="311" y="540"/>
                  </a:cxn>
                  <a:cxn ang="0">
                    <a:pos x="321" y="523"/>
                  </a:cxn>
                  <a:cxn ang="0">
                    <a:pos x="331" y="506"/>
                  </a:cxn>
                  <a:cxn ang="0">
                    <a:pos x="336" y="495"/>
                  </a:cxn>
                  <a:cxn ang="0">
                    <a:pos x="341" y="478"/>
                  </a:cxn>
                  <a:cxn ang="0">
                    <a:pos x="346" y="462"/>
                  </a:cxn>
                  <a:cxn ang="0">
                    <a:pos x="346" y="451"/>
                  </a:cxn>
                </a:cxnLst>
                <a:rect l="0" t="0" r="r" b="b"/>
                <a:pathLst>
                  <a:path w="347" h="722">
                    <a:moveTo>
                      <a:pt x="346" y="0"/>
                    </a:moveTo>
                    <a:lnTo>
                      <a:pt x="346" y="5"/>
                    </a:lnTo>
                    <a:lnTo>
                      <a:pt x="346" y="11"/>
                    </a:lnTo>
                    <a:lnTo>
                      <a:pt x="341" y="22"/>
                    </a:lnTo>
                    <a:lnTo>
                      <a:pt x="341" y="27"/>
                    </a:lnTo>
                    <a:lnTo>
                      <a:pt x="341" y="33"/>
                    </a:lnTo>
                    <a:lnTo>
                      <a:pt x="336" y="44"/>
                    </a:lnTo>
                    <a:lnTo>
                      <a:pt x="336" y="49"/>
                    </a:lnTo>
                    <a:lnTo>
                      <a:pt x="331" y="55"/>
                    </a:lnTo>
                    <a:lnTo>
                      <a:pt x="326" y="66"/>
                    </a:lnTo>
                    <a:lnTo>
                      <a:pt x="321" y="71"/>
                    </a:lnTo>
                    <a:lnTo>
                      <a:pt x="316" y="77"/>
                    </a:lnTo>
                    <a:lnTo>
                      <a:pt x="311" y="88"/>
                    </a:lnTo>
                    <a:lnTo>
                      <a:pt x="306" y="93"/>
                    </a:lnTo>
                    <a:lnTo>
                      <a:pt x="301" y="99"/>
                    </a:lnTo>
                    <a:lnTo>
                      <a:pt x="296" y="104"/>
                    </a:lnTo>
                    <a:lnTo>
                      <a:pt x="286" y="115"/>
                    </a:lnTo>
                    <a:lnTo>
                      <a:pt x="281" y="121"/>
                    </a:lnTo>
                    <a:lnTo>
                      <a:pt x="271" y="126"/>
                    </a:lnTo>
                    <a:lnTo>
                      <a:pt x="266" y="132"/>
                    </a:lnTo>
                    <a:lnTo>
                      <a:pt x="256" y="143"/>
                    </a:lnTo>
                    <a:lnTo>
                      <a:pt x="246" y="148"/>
                    </a:lnTo>
                    <a:lnTo>
                      <a:pt x="236" y="154"/>
                    </a:lnTo>
                    <a:lnTo>
                      <a:pt x="226" y="159"/>
                    </a:lnTo>
                    <a:lnTo>
                      <a:pt x="216" y="170"/>
                    </a:lnTo>
                    <a:lnTo>
                      <a:pt x="206" y="176"/>
                    </a:lnTo>
                    <a:lnTo>
                      <a:pt x="196" y="181"/>
                    </a:lnTo>
                    <a:lnTo>
                      <a:pt x="186" y="187"/>
                    </a:lnTo>
                    <a:lnTo>
                      <a:pt x="170" y="192"/>
                    </a:lnTo>
                    <a:lnTo>
                      <a:pt x="160" y="203"/>
                    </a:lnTo>
                    <a:lnTo>
                      <a:pt x="145" y="209"/>
                    </a:lnTo>
                    <a:lnTo>
                      <a:pt x="135" y="214"/>
                    </a:lnTo>
                    <a:lnTo>
                      <a:pt x="120" y="220"/>
                    </a:lnTo>
                    <a:lnTo>
                      <a:pt x="105" y="225"/>
                    </a:lnTo>
                    <a:lnTo>
                      <a:pt x="90" y="231"/>
                    </a:lnTo>
                    <a:lnTo>
                      <a:pt x="75" y="236"/>
                    </a:lnTo>
                    <a:lnTo>
                      <a:pt x="60" y="242"/>
                    </a:lnTo>
                    <a:lnTo>
                      <a:pt x="45" y="247"/>
                    </a:lnTo>
                    <a:lnTo>
                      <a:pt x="30" y="258"/>
                    </a:lnTo>
                    <a:lnTo>
                      <a:pt x="15" y="264"/>
                    </a:lnTo>
                    <a:lnTo>
                      <a:pt x="0" y="269"/>
                    </a:lnTo>
                    <a:lnTo>
                      <a:pt x="0" y="721"/>
                    </a:lnTo>
                    <a:lnTo>
                      <a:pt x="15" y="716"/>
                    </a:lnTo>
                    <a:lnTo>
                      <a:pt x="30" y="710"/>
                    </a:lnTo>
                    <a:lnTo>
                      <a:pt x="45" y="699"/>
                    </a:lnTo>
                    <a:lnTo>
                      <a:pt x="60" y="694"/>
                    </a:lnTo>
                    <a:lnTo>
                      <a:pt x="75" y="688"/>
                    </a:lnTo>
                    <a:lnTo>
                      <a:pt x="90" y="683"/>
                    </a:lnTo>
                    <a:lnTo>
                      <a:pt x="105" y="677"/>
                    </a:lnTo>
                    <a:lnTo>
                      <a:pt x="120" y="672"/>
                    </a:lnTo>
                    <a:lnTo>
                      <a:pt x="135" y="666"/>
                    </a:lnTo>
                    <a:lnTo>
                      <a:pt x="145" y="661"/>
                    </a:lnTo>
                    <a:lnTo>
                      <a:pt x="160" y="655"/>
                    </a:lnTo>
                    <a:lnTo>
                      <a:pt x="170" y="644"/>
                    </a:lnTo>
                    <a:lnTo>
                      <a:pt x="186" y="639"/>
                    </a:lnTo>
                    <a:lnTo>
                      <a:pt x="196" y="633"/>
                    </a:lnTo>
                    <a:lnTo>
                      <a:pt x="206" y="628"/>
                    </a:lnTo>
                    <a:lnTo>
                      <a:pt x="216" y="622"/>
                    </a:lnTo>
                    <a:lnTo>
                      <a:pt x="226" y="611"/>
                    </a:lnTo>
                    <a:lnTo>
                      <a:pt x="236" y="606"/>
                    </a:lnTo>
                    <a:lnTo>
                      <a:pt x="246" y="600"/>
                    </a:lnTo>
                    <a:lnTo>
                      <a:pt x="256" y="595"/>
                    </a:lnTo>
                    <a:lnTo>
                      <a:pt x="266" y="584"/>
                    </a:lnTo>
                    <a:lnTo>
                      <a:pt x="271" y="578"/>
                    </a:lnTo>
                    <a:lnTo>
                      <a:pt x="281" y="573"/>
                    </a:lnTo>
                    <a:lnTo>
                      <a:pt x="286" y="567"/>
                    </a:lnTo>
                    <a:lnTo>
                      <a:pt x="296" y="556"/>
                    </a:lnTo>
                    <a:lnTo>
                      <a:pt x="301" y="551"/>
                    </a:lnTo>
                    <a:lnTo>
                      <a:pt x="306" y="545"/>
                    </a:lnTo>
                    <a:lnTo>
                      <a:pt x="311" y="540"/>
                    </a:lnTo>
                    <a:lnTo>
                      <a:pt x="316" y="529"/>
                    </a:lnTo>
                    <a:lnTo>
                      <a:pt x="321" y="523"/>
                    </a:lnTo>
                    <a:lnTo>
                      <a:pt x="326" y="518"/>
                    </a:lnTo>
                    <a:lnTo>
                      <a:pt x="331" y="506"/>
                    </a:lnTo>
                    <a:lnTo>
                      <a:pt x="336" y="500"/>
                    </a:lnTo>
                    <a:lnTo>
                      <a:pt x="336" y="495"/>
                    </a:lnTo>
                    <a:lnTo>
                      <a:pt x="341" y="484"/>
                    </a:lnTo>
                    <a:lnTo>
                      <a:pt x="341" y="478"/>
                    </a:lnTo>
                    <a:lnTo>
                      <a:pt x="341" y="473"/>
                    </a:lnTo>
                    <a:lnTo>
                      <a:pt x="346" y="462"/>
                    </a:lnTo>
                    <a:lnTo>
                      <a:pt x="346" y="456"/>
                    </a:lnTo>
                    <a:lnTo>
                      <a:pt x="346" y="451"/>
                    </a:lnTo>
                    <a:lnTo>
                      <a:pt x="346" y="0"/>
                    </a:lnTo>
                  </a:path>
                </a:pathLst>
              </a:custGeom>
              <a:solidFill>
                <a:srgbClr val="333399"/>
              </a:solidFill>
              <a:ln w="12700" cap="rnd">
                <a:noFill/>
                <a:round/>
                <a:headEnd/>
                <a:tailEnd/>
              </a:ln>
              <a:effectLst/>
            </p:spPr>
            <p:txBody>
              <a:bodyPr/>
              <a:lstStyle/>
              <a:p>
                <a:endParaRPr lang="en-GB"/>
              </a:p>
            </p:txBody>
          </p:sp>
          <p:sp>
            <p:nvSpPr>
              <p:cNvPr id="23" name="Freeform 15"/>
              <p:cNvSpPr>
                <a:spLocks/>
              </p:cNvSpPr>
              <p:nvPr/>
            </p:nvSpPr>
            <p:spPr bwMode="auto">
              <a:xfrm>
                <a:off x="3419" y="2137"/>
                <a:ext cx="1135" cy="722"/>
              </a:xfrm>
              <a:custGeom>
                <a:avLst/>
                <a:gdLst/>
                <a:ahLst/>
                <a:cxnLst>
                  <a:cxn ang="0">
                    <a:pos x="0" y="0"/>
                  </a:cxn>
                  <a:cxn ang="0">
                    <a:pos x="1134" y="269"/>
                  </a:cxn>
                  <a:cxn ang="0">
                    <a:pos x="1134" y="721"/>
                  </a:cxn>
                  <a:cxn ang="0">
                    <a:pos x="0" y="451"/>
                  </a:cxn>
                  <a:cxn ang="0">
                    <a:pos x="0" y="0"/>
                  </a:cxn>
                </a:cxnLst>
                <a:rect l="0" t="0" r="r" b="b"/>
                <a:pathLst>
                  <a:path w="1135" h="722">
                    <a:moveTo>
                      <a:pt x="0" y="0"/>
                    </a:moveTo>
                    <a:lnTo>
                      <a:pt x="1134" y="269"/>
                    </a:lnTo>
                    <a:lnTo>
                      <a:pt x="1134" y="721"/>
                    </a:lnTo>
                    <a:lnTo>
                      <a:pt x="0" y="451"/>
                    </a:lnTo>
                    <a:lnTo>
                      <a:pt x="0" y="0"/>
                    </a:lnTo>
                  </a:path>
                </a:pathLst>
              </a:custGeom>
              <a:solidFill>
                <a:srgbClr val="333399"/>
              </a:solidFill>
              <a:ln w="12700" cap="rnd">
                <a:noFill/>
                <a:round/>
                <a:headEnd/>
                <a:tailEnd/>
              </a:ln>
              <a:effectLst/>
            </p:spPr>
            <p:txBody>
              <a:bodyPr/>
              <a:lstStyle/>
              <a:p>
                <a:endParaRPr lang="en-GB"/>
              </a:p>
            </p:txBody>
          </p:sp>
          <p:sp>
            <p:nvSpPr>
              <p:cNvPr id="24" name="Freeform 16"/>
              <p:cNvSpPr>
                <a:spLocks/>
              </p:cNvSpPr>
              <p:nvPr/>
            </p:nvSpPr>
            <p:spPr bwMode="auto">
              <a:xfrm>
                <a:off x="3419" y="1718"/>
                <a:ext cx="1486" cy="689"/>
              </a:xfrm>
              <a:custGeom>
                <a:avLst/>
                <a:gdLst/>
                <a:ahLst/>
                <a:cxnLst>
                  <a:cxn ang="0">
                    <a:pos x="55" y="0"/>
                  </a:cxn>
                  <a:cxn ang="0">
                    <a:pos x="130" y="0"/>
                  </a:cxn>
                  <a:cxn ang="0">
                    <a:pos x="206" y="0"/>
                  </a:cxn>
                  <a:cxn ang="0">
                    <a:pos x="286" y="5"/>
                  </a:cxn>
                  <a:cxn ang="0">
                    <a:pos x="361" y="11"/>
                  </a:cxn>
                  <a:cxn ang="0">
                    <a:pos x="436" y="16"/>
                  </a:cxn>
                  <a:cxn ang="0">
                    <a:pos x="507" y="22"/>
                  </a:cxn>
                  <a:cxn ang="0">
                    <a:pos x="582" y="33"/>
                  </a:cxn>
                  <a:cxn ang="0">
                    <a:pos x="652" y="38"/>
                  </a:cxn>
                  <a:cxn ang="0">
                    <a:pos x="722" y="49"/>
                  </a:cxn>
                  <a:cxn ang="0">
                    <a:pos x="788" y="60"/>
                  </a:cxn>
                  <a:cxn ang="0">
                    <a:pos x="853" y="77"/>
                  </a:cxn>
                  <a:cxn ang="0">
                    <a:pos x="913" y="88"/>
                  </a:cxn>
                  <a:cxn ang="0">
                    <a:pos x="973" y="104"/>
                  </a:cxn>
                  <a:cxn ang="0">
                    <a:pos x="1033" y="115"/>
                  </a:cxn>
                  <a:cxn ang="0">
                    <a:pos x="1084" y="132"/>
                  </a:cxn>
                  <a:cxn ang="0">
                    <a:pos x="1139" y="148"/>
                  </a:cxn>
                  <a:cxn ang="0">
                    <a:pos x="1184" y="165"/>
                  </a:cxn>
                  <a:cxn ang="0">
                    <a:pos x="1229" y="181"/>
                  </a:cxn>
                  <a:cxn ang="0">
                    <a:pos x="1274" y="203"/>
                  </a:cxn>
                  <a:cxn ang="0">
                    <a:pos x="1309" y="220"/>
                  </a:cxn>
                  <a:cxn ang="0">
                    <a:pos x="1345" y="242"/>
                  </a:cxn>
                  <a:cxn ang="0">
                    <a:pos x="1375" y="265"/>
                  </a:cxn>
                  <a:cxn ang="0">
                    <a:pos x="1405" y="281"/>
                  </a:cxn>
                  <a:cxn ang="0">
                    <a:pos x="1425" y="303"/>
                  </a:cxn>
                  <a:cxn ang="0">
                    <a:pos x="1445" y="325"/>
                  </a:cxn>
                  <a:cxn ang="0">
                    <a:pos x="1460" y="347"/>
                  </a:cxn>
                  <a:cxn ang="0">
                    <a:pos x="1475" y="369"/>
                  </a:cxn>
                  <a:cxn ang="0">
                    <a:pos x="1480" y="391"/>
                  </a:cxn>
                  <a:cxn ang="0">
                    <a:pos x="1485" y="413"/>
                  </a:cxn>
                  <a:cxn ang="0">
                    <a:pos x="1485" y="435"/>
                  </a:cxn>
                  <a:cxn ang="0">
                    <a:pos x="1480" y="457"/>
                  </a:cxn>
                  <a:cxn ang="0">
                    <a:pos x="1470" y="479"/>
                  </a:cxn>
                  <a:cxn ang="0">
                    <a:pos x="1455" y="501"/>
                  </a:cxn>
                  <a:cxn ang="0">
                    <a:pos x="1440" y="523"/>
                  </a:cxn>
                  <a:cxn ang="0">
                    <a:pos x="1420" y="545"/>
                  </a:cxn>
                  <a:cxn ang="0">
                    <a:pos x="1395" y="562"/>
                  </a:cxn>
                  <a:cxn ang="0">
                    <a:pos x="1365" y="584"/>
                  </a:cxn>
                  <a:cxn ang="0">
                    <a:pos x="1334" y="606"/>
                  </a:cxn>
                  <a:cxn ang="0">
                    <a:pos x="1299" y="622"/>
                  </a:cxn>
                  <a:cxn ang="0">
                    <a:pos x="1259" y="644"/>
                  </a:cxn>
                  <a:cxn ang="0">
                    <a:pos x="1214" y="661"/>
                  </a:cxn>
                  <a:cxn ang="0">
                    <a:pos x="1169" y="677"/>
                  </a:cxn>
                  <a:cxn ang="0">
                    <a:pos x="0" y="419"/>
                  </a:cxn>
                </a:cxnLst>
                <a:rect l="0" t="0" r="r" b="b"/>
                <a:pathLst>
                  <a:path w="1486" h="689">
                    <a:moveTo>
                      <a:pt x="0" y="0"/>
                    </a:moveTo>
                    <a:lnTo>
                      <a:pt x="25" y="0"/>
                    </a:lnTo>
                    <a:lnTo>
                      <a:pt x="55" y="0"/>
                    </a:lnTo>
                    <a:lnTo>
                      <a:pt x="80" y="0"/>
                    </a:lnTo>
                    <a:lnTo>
                      <a:pt x="105" y="0"/>
                    </a:lnTo>
                    <a:lnTo>
                      <a:pt x="130" y="0"/>
                    </a:lnTo>
                    <a:lnTo>
                      <a:pt x="156" y="0"/>
                    </a:lnTo>
                    <a:lnTo>
                      <a:pt x="181" y="0"/>
                    </a:lnTo>
                    <a:lnTo>
                      <a:pt x="206" y="0"/>
                    </a:lnTo>
                    <a:lnTo>
                      <a:pt x="231" y="5"/>
                    </a:lnTo>
                    <a:lnTo>
                      <a:pt x="261" y="5"/>
                    </a:lnTo>
                    <a:lnTo>
                      <a:pt x="286" y="5"/>
                    </a:lnTo>
                    <a:lnTo>
                      <a:pt x="311" y="5"/>
                    </a:lnTo>
                    <a:lnTo>
                      <a:pt x="336" y="11"/>
                    </a:lnTo>
                    <a:lnTo>
                      <a:pt x="361" y="11"/>
                    </a:lnTo>
                    <a:lnTo>
                      <a:pt x="386" y="11"/>
                    </a:lnTo>
                    <a:lnTo>
                      <a:pt x="411" y="16"/>
                    </a:lnTo>
                    <a:lnTo>
                      <a:pt x="436" y="16"/>
                    </a:lnTo>
                    <a:lnTo>
                      <a:pt x="462" y="16"/>
                    </a:lnTo>
                    <a:lnTo>
                      <a:pt x="482" y="22"/>
                    </a:lnTo>
                    <a:lnTo>
                      <a:pt x="507" y="22"/>
                    </a:lnTo>
                    <a:lnTo>
                      <a:pt x="532" y="27"/>
                    </a:lnTo>
                    <a:lnTo>
                      <a:pt x="557" y="27"/>
                    </a:lnTo>
                    <a:lnTo>
                      <a:pt x="582" y="33"/>
                    </a:lnTo>
                    <a:lnTo>
                      <a:pt x="602" y="33"/>
                    </a:lnTo>
                    <a:lnTo>
                      <a:pt x="627" y="38"/>
                    </a:lnTo>
                    <a:lnTo>
                      <a:pt x="652" y="38"/>
                    </a:lnTo>
                    <a:lnTo>
                      <a:pt x="672" y="44"/>
                    </a:lnTo>
                    <a:lnTo>
                      <a:pt x="697" y="49"/>
                    </a:lnTo>
                    <a:lnTo>
                      <a:pt x="722" y="49"/>
                    </a:lnTo>
                    <a:lnTo>
                      <a:pt x="742" y="55"/>
                    </a:lnTo>
                    <a:lnTo>
                      <a:pt x="763" y="60"/>
                    </a:lnTo>
                    <a:lnTo>
                      <a:pt x="788" y="60"/>
                    </a:lnTo>
                    <a:lnTo>
                      <a:pt x="808" y="66"/>
                    </a:lnTo>
                    <a:lnTo>
                      <a:pt x="828" y="71"/>
                    </a:lnTo>
                    <a:lnTo>
                      <a:pt x="853" y="77"/>
                    </a:lnTo>
                    <a:lnTo>
                      <a:pt x="873" y="77"/>
                    </a:lnTo>
                    <a:lnTo>
                      <a:pt x="893" y="82"/>
                    </a:lnTo>
                    <a:lnTo>
                      <a:pt x="913" y="88"/>
                    </a:lnTo>
                    <a:lnTo>
                      <a:pt x="933" y="93"/>
                    </a:lnTo>
                    <a:lnTo>
                      <a:pt x="953" y="99"/>
                    </a:lnTo>
                    <a:lnTo>
                      <a:pt x="973" y="104"/>
                    </a:lnTo>
                    <a:lnTo>
                      <a:pt x="993" y="104"/>
                    </a:lnTo>
                    <a:lnTo>
                      <a:pt x="1013" y="110"/>
                    </a:lnTo>
                    <a:lnTo>
                      <a:pt x="1033" y="115"/>
                    </a:lnTo>
                    <a:lnTo>
                      <a:pt x="1049" y="121"/>
                    </a:lnTo>
                    <a:lnTo>
                      <a:pt x="1069" y="126"/>
                    </a:lnTo>
                    <a:lnTo>
                      <a:pt x="1084" y="132"/>
                    </a:lnTo>
                    <a:lnTo>
                      <a:pt x="1104" y="137"/>
                    </a:lnTo>
                    <a:lnTo>
                      <a:pt x="1119" y="143"/>
                    </a:lnTo>
                    <a:lnTo>
                      <a:pt x="1139" y="148"/>
                    </a:lnTo>
                    <a:lnTo>
                      <a:pt x="1154" y="154"/>
                    </a:lnTo>
                    <a:lnTo>
                      <a:pt x="1169" y="159"/>
                    </a:lnTo>
                    <a:lnTo>
                      <a:pt x="1184" y="165"/>
                    </a:lnTo>
                    <a:lnTo>
                      <a:pt x="1199" y="170"/>
                    </a:lnTo>
                    <a:lnTo>
                      <a:pt x="1214" y="176"/>
                    </a:lnTo>
                    <a:lnTo>
                      <a:pt x="1229" y="181"/>
                    </a:lnTo>
                    <a:lnTo>
                      <a:pt x="1244" y="192"/>
                    </a:lnTo>
                    <a:lnTo>
                      <a:pt x="1259" y="198"/>
                    </a:lnTo>
                    <a:lnTo>
                      <a:pt x="1274" y="203"/>
                    </a:lnTo>
                    <a:lnTo>
                      <a:pt x="1284" y="209"/>
                    </a:lnTo>
                    <a:lnTo>
                      <a:pt x="1299" y="214"/>
                    </a:lnTo>
                    <a:lnTo>
                      <a:pt x="1309" y="220"/>
                    </a:lnTo>
                    <a:lnTo>
                      <a:pt x="1324" y="231"/>
                    </a:lnTo>
                    <a:lnTo>
                      <a:pt x="1334" y="236"/>
                    </a:lnTo>
                    <a:lnTo>
                      <a:pt x="1345" y="242"/>
                    </a:lnTo>
                    <a:lnTo>
                      <a:pt x="1355" y="247"/>
                    </a:lnTo>
                    <a:lnTo>
                      <a:pt x="1365" y="253"/>
                    </a:lnTo>
                    <a:lnTo>
                      <a:pt x="1375" y="265"/>
                    </a:lnTo>
                    <a:lnTo>
                      <a:pt x="1385" y="270"/>
                    </a:lnTo>
                    <a:lnTo>
                      <a:pt x="1395" y="276"/>
                    </a:lnTo>
                    <a:lnTo>
                      <a:pt x="1405" y="281"/>
                    </a:lnTo>
                    <a:lnTo>
                      <a:pt x="1410" y="292"/>
                    </a:lnTo>
                    <a:lnTo>
                      <a:pt x="1420" y="298"/>
                    </a:lnTo>
                    <a:lnTo>
                      <a:pt x="1425" y="303"/>
                    </a:lnTo>
                    <a:lnTo>
                      <a:pt x="1435" y="309"/>
                    </a:lnTo>
                    <a:lnTo>
                      <a:pt x="1440" y="320"/>
                    </a:lnTo>
                    <a:lnTo>
                      <a:pt x="1445" y="325"/>
                    </a:lnTo>
                    <a:lnTo>
                      <a:pt x="1450" y="331"/>
                    </a:lnTo>
                    <a:lnTo>
                      <a:pt x="1455" y="342"/>
                    </a:lnTo>
                    <a:lnTo>
                      <a:pt x="1460" y="347"/>
                    </a:lnTo>
                    <a:lnTo>
                      <a:pt x="1465" y="353"/>
                    </a:lnTo>
                    <a:lnTo>
                      <a:pt x="1470" y="364"/>
                    </a:lnTo>
                    <a:lnTo>
                      <a:pt x="1475" y="369"/>
                    </a:lnTo>
                    <a:lnTo>
                      <a:pt x="1475" y="375"/>
                    </a:lnTo>
                    <a:lnTo>
                      <a:pt x="1480" y="386"/>
                    </a:lnTo>
                    <a:lnTo>
                      <a:pt x="1480" y="391"/>
                    </a:lnTo>
                    <a:lnTo>
                      <a:pt x="1480" y="397"/>
                    </a:lnTo>
                    <a:lnTo>
                      <a:pt x="1485" y="408"/>
                    </a:lnTo>
                    <a:lnTo>
                      <a:pt x="1485" y="413"/>
                    </a:lnTo>
                    <a:lnTo>
                      <a:pt x="1485" y="419"/>
                    </a:lnTo>
                    <a:lnTo>
                      <a:pt x="1485" y="430"/>
                    </a:lnTo>
                    <a:lnTo>
                      <a:pt x="1485" y="435"/>
                    </a:lnTo>
                    <a:lnTo>
                      <a:pt x="1480" y="441"/>
                    </a:lnTo>
                    <a:lnTo>
                      <a:pt x="1480" y="452"/>
                    </a:lnTo>
                    <a:lnTo>
                      <a:pt x="1480" y="457"/>
                    </a:lnTo>
                    <a:lnTo>
                      <a:pt x="1475" y="463"/>
                    </a:lnTo>
                    <a:lnTo>
                      <a:pt x="1475" y="474"/>
                    </a:lnTo>
                    <a:lnTo>
                      <a:pt x="1470" y="479"/>
                    </a:lnTo>
                    <a:lnTo>
                      <a:pt x="1465" y="485"/>
                    </a:lnTo>
                    <a:lnTo>
                      <a:pt x="1460" y="496"/>
                    </a:lnTo>
                    <a:lnTo>
                      <a:pt x="1455" y="501"/>
                    </a:lnTo>
                    <a:lnTo>
                      <a:pt x="1450" y="507"/>
                    </a:lnTo>
                    <a:lnTo>
                      <a:pt x="1445" y="512"/>
                    </a:lnTo>
                    <a:lnTo>
                      <a:pt x="1440" y="523"/>
                    </a:lnTo>
                    <a:lnTo>
                      <a:pt x="1435" y="529"/>
                    </a:lnTo>
                    <a:lnTo>
                      <a:pt x="1425" y="534"/>
                    </a:lnTo>
                    <a:lnTo>
                      <a:pt x="1420" y="545"/>
                    </a:lnTo>
                    <a:lnTo>
                      <a:pt x="1410" y="551"/>
                    </a:lnTo>
                    <a:lnTo>
                      <a:pt x="1405" y="556"/>
                    </a:lnTo>
                    <a:lnTo>
                      <a:pt x="1395" y="562"/>
                    </a:lnTo>
                    <a:lnTo>
                      <a:pt x="1385" y="573"/>
                    </a:lnTo>
                    <a:lnTo>
                      <a:pt x="1375" y="578"/>
                    </a:lnTo>
                    <a:lnTo>
                      <a:pt x="1365" y="584"/>
                    </a:lnTo>
                    <a:lnTo>
                      <a:pt x="1355" y="589"/>
                    </a:lnTo>
                    <a:lnTo>
                      <a:pt x="1345" y="600"/>
                    </a:lnTo>
                    <a:lnTo>
                      <a:pt x="1334" y="606"/>
                    </a:lnTo>
                    <a:lnTo>
                      <a:pt x="1324" y="611"/>
                    </a:lnTo>
                    <a:lnTo>
                      <a:pt x="1309" y="617"/>
                    </a:lnTo>
                    <a:lnTo>
                      <a:pt x="1299" y="622"/>
                    </a:lnTo>
                    <a:lnTo>
                      <a:pt x="1284" y="633"/>
                    </a:lnTo>
                    <a:lnTo>
                      <a:pt x="1274" y="639"/>
                    </a:lnTo>
                    <a:lnTo>
                      <a:pt x="1259" y="644"/>
                    </a:lnTo>
                    <a:lnTo>
                      <a:pt x="1244" y="650"/>
                    </a:lnTo>
                    <a:lnTo>
                      <a:pt x="1229" y="655"/>
                    </a:lnTo>
                    <a:lnTo>
                      <a:pt x="1214" y="661"/>
                    </a:lnTo>
                    <a:lnTo>
                      <a:pt x="1199" y="666"/>
                    </a:lnTo>
                    <a:lnTo>
                      <a:pt x="1184" y="672"/>
                    </a:lnTo>
                    <a:lnTo>
                      <a:pt x="1169" y="677"/>
                    </a:lnTo>
                    <a:lnTo>
                      <a:pt x="1154" y="683"/>
                    </a:lnTo>
                    <a:lnTo>
                      <a:pt x="1139" y="688"/>
                    </a:lnTo>
                    <a:lnTo>
                      <a:pt x="0" y="419"/>
                    </a:lnTo>
                    <a:lnTo>
                      <a:pt x="0" y="0"/>
                    </a:lnTo>
                  </a:path>
                </a:pathLst>
              </a:custGeom>
              <a:solidFill>
                <a:schemeClr val="accent2"/>
              </a:solidFill>
              <a:ln w="12700" cap="rnd">
                <a:noFill/>
                <a:round/>
                <a:headEnd/>
                <a:tailEnd/>
              </a:ln>
              <a:effectLst/>
            </p:spPr>
            <p:txBody>
              <a:bodyPr/>
              <a:lstStyle/>
              <a:p>
                <a:endParaRPr lang="en-GB"/>
              </a:p>
            </p:txBody>
          </p:sp>
        </p:grpSp>
        <p:grpSp>
          <p:nvGrpSpPr>
            <p:cNvPr id="9" name="Group 21"/>
            <p:cNvGrpSpPr>
              <a:grpSpLocks/>
            </p:cNvGrpSpPr>
            <p:nvPr/>
          </p:nvGrpSpPr>
          <p:grpSpPr bwMode="auto">
            <a:xfrm>
              <a:off x="1943" y="2137"/>
              <a:ext cx="1481" cy="773"/>
              <a:chOff x="1943" y="2137"/>
              <a:chExt cx="1481" cy="773"/>
            </a:xfrm>
          </p:grpSpPr>
          <p:sp>
            <p:nvSpPr>
              <p:cNvPr id="19" name="Freeform 18"/>
              <p:cNvSpPr>
                <a:spLocks/>
              </p:cNvSpPr>
              <p:nvPr/>
            </p:nvSpPr>
            <p:spPr bwMode="auto">
              <a:xfrm>
                <a:off x="1943" y="2165"/>
                <a:ext cx="528" cy="745"/>
              </a:xfrm>
              <a:custGeom>
                <a:avLst/>
                <a:gdLst/>
                <a:ahLst/>
                <a:cxnLst>
                  <a:cxn ang="0">
                    <a:pos x="507" y="286"/>
                  </a:cxn>
                  <a:cxn ang="0">
                    <a:pos x="472" y="275"/>
                  </a:cxn>
                  <a:cxn ang="0">
                    <a:pos x="432" y="264"/>
                  </a:cxn>
                  <a:cxn ang="0">
                    <a:pos x="397" y="259"/>
                  </a:cxn>
                  <a:cxn ang="0">
                    <a:pos x="361" y="248"/>
                  </a:cxn>
                  <a:cxn ang="0">
                    <a:pos x="331" y="237"/>
                  </a:cxn>
                  <a:cxn ang="0">
                    <a:pos x="296" y="220"/>
                  </a:cxn>
                  <a:cxn ang="0">
                    <a:pos x="266" y="209"/>
                  </a:cxn>
                  <a:cxn ang="0">
                    <a:pos x="236" y="198"/>
                  </a:cxn>
                  <a:cxn ang="0">
                    <a:pos x="211" y="187"/>
                  </a:cxn>
                  <a:cxn ang="0">
                    <a:pos x="186" y="176"/>
                  </a:cxn>
                  <a:cxn ang="0">
                    <a:pos x="161" y="160"/>
                  </a:cxn>
                  <a:cxn ang="0">
                    <a:pos x="136" y="149"/>
                  </a:cxn>
                  <a:cxn ang="0">
                    <a:pos x="115" y="132"/>
                  </a:cxn>
                  <a:cxn ang="0">
                    <a:pos x="95" y="121"/>
                  </a:cxn>
                  <a:cxn ang="0">
                    <a:pos x="80" y="105"/>
                  </a:cxn>
                  <a:cxn ang="0">
                    <a:pos x="65" y="94"/>
                  </a:cxn>
                  <a:cxn ang="0">
                    <a:pos x="50" y="77"/>
                  </a:cxn>
                  <a:cxn ang="0">
                    <a:pos x="35" y="66"/>
                  </a:cxn>
                  <a:cxn ang="0">
                    <a:pos x="25" y="50"/>
                  </a:cxn>
                  <a:cxn ang="0">
                    <a:pos x="15" y="39"/>
                  </a:cxn>
                  <a:cxn ang="0">
                    <a:pos x="10" y="22"/>
                  </a:cxn>
                  <a:cxn ang="0">
                    <a:pos x="5" y="6"/>
                  </a:cxn>
                  <a:cxn ang="0">
                    <a:pos x="0" y="451"/>
                  </a:cxn>
                  <a:cxn ang="0">
                    <a:pos x="5" y="468"/>
                  </a:cxn>
                  <a:cxn ang="0">
                    <a:pos x="15" y="479"/>
                  </a:cxn>
                  <a:cxn ang="0">
                    <a:pos x="20" y="496"/>
                  </a:cxn>
                  <a:cxn ang="0">
                    <a:pos x="30" y="513"/>
                  </a:cxn>
                  <a:cxn ang="0">
                    <a:pos x="45" y="524"/>
                  </a:cxn>
                  <a:cxn ang="0">
                    <a:pos x="55" y="540"/>
                  </a:cxn>
                  <a:cxn ang="0">
                    <a:pos x="70" y="551"/>
                  </a:cxn>
                  <a:cxn ang="0">
                    <a:pos x="90" y="568"/>
                  </a:cxn>
                  <a:cxn ang="0">
                    <a:pos x="105" y="579"/>
                  </a:cxn>
                  <a:cxn ang="0">
                    <a:pos x="125" y="595"/>
                  </a:cxn>
                  <a:cxn ang="0">
                    <a:pos x="151" y="606"/>
                  </a:cxn>
                  <a:cxn ang="0">
                    <a:pos x="171" y="617"/>
                  </a:cxn>
                  <a:cxn ang="0">
                    <a:pos x="196" y="634"/>
                  </a:cxn>
                  <a:cxn ang="0">
                    <a:pos x="226" y="645"/>
                  </a:cxn>
                  <a:cxn ang="0">
                    <a:pos x="251" y="656"/>
                  </a:cxn>
                  <a:cxn ang="0">
                    <a:pos x="281" y="667"/>
                  </a:cxn>
                  <a:cxn ang="0">
                    <a:pos x="311" y="683"/>
                  </a:cxn>
                  <a:cxn ang="0">
                    <a:pos x="346" y="694"/>
                  </a:cxn>
                  <a:cxn ang="0">
                    <a:pos x="381" y="705"/>
                  </a:cxn>
                  <a:cxn ang="0">
                    <a:pos x="417" y="716"/>
                  </a:cxn>
                  <a:cxn ang="0">
                    <a:pos x="452" y="722"/>
                  </a:cxn>
                  <a:cxn ang="0">
                    <a:pos x="492" y="733"/>
                  </a:cxn>
                  <a:cxn ang="0">
                    <a:pos x="527" y="744"/>
                  </a:cxn>
                </a:cxnLst>
                <a:rect l="0" t="0" r="r" b="b"/>
                <a:pathLst>
                  <a:path w="528" h="745">
                    <a:moveTo>
                      <a:pt x="527" y="292"/>
                    </a:moveTo>
                    <a:lnTo>
                      <a:pt x="507" y="286"/>
                    </a:lnTo>
                    <a:lnTo>
                      <a:pt x="492" y="281"/>
                    </a:lnTo>
                    <a:lnTo>
                      <a:pt x="472" y="275"/>
                    </a:lnTo>
                    <a:lnTo>
                      <a:pt x="452" y="270"/>
                    </a:lnTo>
                    <a:lnTo>
                      <a:pt x="432" y="264"/>
                    </a:lnTo>
                    <a:lnTo>
                      <a:pt x="417" y="264"/>
                    </a:lnTo>
                    <a:lnTo>
                      <a:pt x="397" y="259"/>
                    </a:lnTo>
                    <a:lnTo>
                      <a:pt x="381" y="253"/>
                    </a:lnTo>
                    <a:lnTo>
                      <a:pt x="361" y="248"/>
                    </a:lnTo>
                    <a:lnTo>
                      <a:pt x="346" y="242"/>
                    </a:lnTo>
                    <a:lnTo>
                      <a:pt x="331" y="237"/>
                    </a:lnTo>
                    <a:lnTo>
                      <a:pt x="311" y="231"/>
                    </a:lnTo>
                    <a:lnTo>
                      <a:pt x="296" y="220"/>
                    </a:lnTo>
                    <a:lnTo>
                      <a:pt x="281" y="215"/>
                    </a:lnTo>
                    <a:lnTo>
                      <a:pt x="266" y="209"/>
                    </a:lnTo>
                    <a:lnTo>
                      <a:pt x="251" y="204"/>
                    </a:lnTo>
                    <a:lnTo>
                      <a:pt x="236" y="198"/>
                    </a:lnTo>
                    <a:lnTo>
                      <a:pt x="226" y="193"/>
                    </a:lnTo>
                    <a:lnTo>
                      <a:pt x="211" y="187"/>
                    </a:lnTo>
                    <a:lnTo>
                      <a:pt x="196" y="182"/>
                    </a:lnTo>
                    <a:lnTo>
                      <a:pt x="186" y="176"/>
                    </a:lnTo>
                    <a:lnTo>
                      <a:pt x="171" y="165"/>
                    </a:lnTo>
                    <a:lnTo>
                      <a:pt x="161" y="160"/>
                    </a:lnTo>
                    <a:lnTo>
                      <a:pt x="151" y="154"/>
                    </a:lnTo>
                    <a:lnTo>
                      <a:pt x="136" y="149"/>
                    </a:lnTo>
                    <a:lnTo>
                      <a:pt x="125" y="143"/>
                    </a:lnTo>
                    <a:lnTo>
                      <a:pt x="115" y="132"/>
                    </a:lnTo>
                    <a:lnTo>
                      <a:pt x="105" y="127"/>
                    </a:lnTo>
                    <a:lnTo>
                      <a:pt x="95" y="121"/>
                    </a:lnTo>
                    <a:lnTo>
                      <a:pt x="90" y="116"/>
                    </a:lnTo>
                    <a:lnTo>
                      <a:pt x="80" y="105"/>
                    </a:lnTo>
                    <a:lnTo>
                      <a:pt x="70" y="99"/>
                    </a:lnTo>
                    <a:lnTo>
                      <a:pt x="65" y="94"/>
                    </a:lnTo>
                    <a:lnTo>
                      <a:pt x="55" y="88"/>
                    </a:lnTo>
                    <a:lnTo>
                      <a:pt x="50" y="77"/>
                    </a:lnTo>
                    <a:lnTo>
                      <a:pt x="45" y="72"/>
                    </a:lnTo>
                    <a:lnTo>
                      <a:pt x="35" y="66"/>
                    </a:lnTo>
                    <a:lnTo>
                      <a:pt x="30" y="61"/>
                    </a:lnTo>
                    <a:lnTo>
                      <a:pt x="25" y="50"/>
                    </a:lnTo>
                    <a:lnTo>
                      <a:pt x="20" y="44"/>
                    </a:lnTo>
                    <a:lnTo>
                      <a:pt x="15" y="39"/>
                    </a:lnTo>
                    <a:lnTo>
                      <a:pt x="15" y="28"/>
                    </a:lnTo>
                    <a:lnTo>
                      <a:pt x="10" y="22"/>
                    </a:lnTo>
                    <a:lnTo>
                      <a:pt x="5" y="17"/>
                    </a:lnTo>
                    <a:lnTo>
                      <a:pt x="5" y="6"/>
                    </a:lnTo>
                    <a:lnTo>
                      <a:pt x="0" y="0"/>
                    </a:lnTo>
                    <a:lnTo>
                      <a:pt x="0" y="451"/>
                    </a:lnTo>
                    <a:lnTo>
                      <a:pt x="5" y="457"/>
                    </a:lnTo>
                    <a:lnTo>
                      <a:pt x="5" y="468"/>
                    </a:lnTo>
                    <a:lnTo>
                      <a:pt x="10" y="473"/>
                    </a:lnTo>
                    <a:lnTo>
                      <a:pt x="15" y="479"/>
                    </a:lnTo>
                    <a:lnTo>
                      <a:pt x="15" y="491"/>
                    </a:lnTo>
                    <a:lnTo>
                      <a:pt x="20" y="496"/>
                    </a:lnTo>
                    <a:lnTo>
                      <a:pt x="25" y="502"/>
                    </a:lnTo>
                    <a:lnTo>
                      <a:pt x="30" y="513"/>
                    </a:lnTo>
                    <a:lnTo>
                      <a:pt x="35" y="518"/>
                    </a:lnTo>
                    <a:lnTo>
                      <a:pt x="45" y="524"/>
                    </a:lnTo>
                    <a:lnTo>
                      <a:pt x="50" y="529"/>
                    </a:lnTo>
                    <a:lnTo>
                      <a:pt x="55" y="540"/>
                    </a:lnTo>
                    <a:lnTo>
                      <a:pt x="65" y="546"/>
                    </a:lnTo>
                    <a:lnTo>
                      <a:pt x="70" y="551"/>
                    </a:lnTo>
                    <a:lnTo>
                      <a:pt x="80" y="557"/>
                    </a:lnTo>
                    <a:lnTo>
                      <a:pt x="90" y="568"/>
                    </a:lnTo>
                    <a:lnTo>
                      <a:pt x="95" y="573"/>
                    </a:lnTo>
                    <a:lnTo>
                      <a:pt x="105" y="579"/>
                    </a:lnTo>
                    <a:lnTo>
                      <a:pt x="115" y="584"/>
                    </a:lnTo>
                    <a:lnTo>
                      <a:pt x="125" y="595"/>
                    </a:lnTo>
                    <a:lnTo>
                      <a:pt x="136" y="601"/>
                    </a:lnTo>
                    <a:lnTo>
                      <a:pt x="151" y="606"/>
                    </a:lnTo>
                    <a:lnTo>
                      <a:pt x="161" y="612"/>
                    </a:lnTo>
                    <a:lnTo>
                      <a:pt x="171" y="617"/>
                    </a:lnTo>
                    <a:lnTo>
                      <a:pt x="186" y="628"/>
                    </a:lnTo>
                    <a:lnTo>
                      <a:pt x="196" y="634"/>
                    </a:lnTo>
                    <a:lnTo>
                      <a:pt x="211" y="639"/>
                    </a:lnTo>
                    <a:lnTo>
                      <a:pt x="226" y="645"/>
                    </a:lnTo>
                    <a:lnTo>
                      <a:pt x="236" y="650"/>
                    </a:lnTo>
                    <a:lnTo>
                      <a:pt x="251" y="656"/>
                    </a:lnTo>
                    <a:lnTo>
                      <a:pt x="266" y="661"/>
                    </a:lnTo>
                    <a:lnTo>
                      <a:pt x="281" y="667"/>
                    </a:lnTo>
                    <a:lnTo>
                      <a:pt x="296" y="672"/>
                    </a:lnTo>
                    <a:lnTo>
                      <a:pt x="311" y="683"/>
                    </a:lnTo>
                    <a:lnTo>
                      <a:pt x="331" y="689"/>
                    </a:lnTo>
                    <a:lnTo>
                      <a:pt x="346" y="694"/>
                    </a:lnTo>
                    <a:lnTo>
                      <a:pt x="361" y="700"/>
                    </a:lnTo>
                    <a:lnTo>
                      <a:pt x="381" y="705"/>
                    </a:lnTo>
                    <a:lnTo>
                      <a:pt x="397" y="711"/>
                    </a:lnTo>
                    <a:lnTo>
                      <a:pt x="417" y="716"/>
                    </a:lnTo>
                    <a:lnTo>
                      <a:pt x="432" y="716"/>
                    </a:lnTo>
                    <a:lnTo>
                      <a:pt x="452" y="722"/>
                    </a:lnTo>
                    <a:lnTo>
                      <a:pt x="472" y="727"/>
                    </a:lnTo>
                    <a:lnTo>
                      <a:pt x="492" y="733"/>
                    </a:lnTo>
                    <a:lnTo>
                      <a:pt x="507" y="738"/>
                    </a:lnTo>
                    <a:lnTo>
                      <a:pt x="527" y="744"/>
                    </a:lnTo>
                    <a:lnTo>
                      <a:pt x="527" y="292"/>
                    </a:lnTo>
                  </a:path>
                </a:pathLst>
              </a:custGeom>
              <a:solidFill>
                <a:srgbClr val="CC0000"/>
              </a:solidFill>
              <a:ln w="12700" cap="rnd">
                <a:noFill/>
                <a:round/>
                <a:headEnd/>
                <a:tailEnd/>
              </a:ln>
              <a:effectLst/>
            </p:spPr>
            <p:txBody>
              <a:bodyPr/>
              <a:lstStyle/>
              <a:p>
                <a:endParaRPr lang="en-GB"/>
              </a:p>
            </p:txBody>
          </p:sp>
          <p:sp>
            <p:nvSpPr>
              <p:cNvPr id="20" name="Freeform 19"/>
              <p:cNvSpPr>
                <a:spLocks/>
              </p:cNvSpPr>
              <p:nvPr/>
            </p:nvSpPr>
            <p:spPr bwMode="auto">
              <a:xfrm>
                <a:off x="2470" y="2137"/>
                <a:ext cx="954" cy="773"/>
              </a:xfrm>
              <a:custGeom>
                <a:avLst/>
                <a:gdLst/>
                <a:ahLst/>
                <a:cxnLst>
                  <a:cxn ang="0">
                    <a:pos x="953" y="0"/>
                  </a:cxn>
                  <a:cxn ang="0">
                    <a:pos x="0" y="319"/>
                  </a:cxn>
                  <a:cxn ang="0">
                    <a:pos x="0" y="772"/>
                  </a:cxn>
                  <a:cxn ang="0">
                    <a:pos x="953" y="452"/>
                  </a:cxn>
                  <a:cxn ang="0">
                    <a:pos x="953" y="0"/>
                  </a:cxn>
                </a:cxnLst>
                <a:rect l="0" t="0" r="r" b="b"/>
                <a:pathLst>
                  <a:path w="954" h="773">
                    <a:moveTo>
                      <a:pt x="953" y="0"/>
                    </a:moveTo>
                    <a:lnTo>
                      <a:pt x="0" y="319"/>
                    </a:lnTo>
                    <a:lnTo>
                      <a:pt x="0" y="772"/>
                    </a:lnTo>
                    <a:lnTo>
                      <a:pt x="953" y="452"/>
                    </a:lnTo>
                    <a:lnTo>
                      <a:pt x="953" y="0"/>
                    </a:lnTo>
                  </a:path>
                </a:pathLst>
              </a:custGeom>
              <a:solidFill>
                <a:srgbClr val="CC0000"/>
              </a:solidFill>
              <a:ln w="12700" cap="rnd">
                <a:noFill/>
                <a:round/>
                <a:headEnd/>
                <a:tailEnd/>
              </a:ln>
              <a:effectLst/>
            </p:spPr>
            <p:txBody>
              <a:bodyPr/>
              <a:lstStyle/>
              <a:p>
                <a:endParaRPr lang="en-GB"/>
              </a:p>
            </p:txBody>
          </p:sp>
          <p:sp>
            <p:nvSpPr>
              <p:cNvPr id="21" name="Freeform 20"/>
              <p:cNvSpPr>
                <a:spLocks/>
              </p:cNvSpPr>
              <p:nvPr/>
            </p:nvSpPr>
            <p:spPr bwMode="auto">
              <a:xfrm>
                <a:off x="1943" y="2137"/>
                <a:ext cx="1481" cy="326"/>
              </a:xfrm>
              <a:custGeom>
                <a:avLst/>
                <a:gdLst/>
                <a:ahLst/>
                <a:cxnLst>
                  <a:cxn ang="0">
                    <a:pos x="527" y="325"/>
                  </a:cxn>
                  <a:cxn ang="0">
                    <a:pos x="507" y="319"/>
                  </a:cxn>
                  <a:cxn ang="0">
                    <a:pos x="492" y="314"/>
                  </a:cxn>
                  <a:cxn ang="0">
                    <a:pos x="472" y="308"/>
                  </a:cxn>
                  <a:cxn ang="0">
                    <a:pos x="452" y="303"/>
                  </a:cxn>
                  <a:cxn ang="0">
                    <a:pos x="431" y="297"/>
                  </a:cxn>
                  <a:cxn ang="0">
                    <a:pos x="416" y="292"/>
                  </a:cxn>
                  <a:cxn ang="0">
                    <a:pos x="396" y="286"/>
                  </a:cxn>
                  <a:cxn ang="0">
                    <a:pos x="381" y="281"/>
                  </a:cxn>
                  <a:cxn ang="0">
                    <a:pos x="361" y="275"/>
                  </a:cxn>
                  <a:cxn ang="0">
                    <a:pos x="346" y="270"/>
                  </a:cxn>
                  <a:cxn ang="0">
                    <a:pos x="331" y="264"/>
                  </a:cxn>
                  <a:cxn ang="0">
                    <a:pos x="311" y="259"/>
                  </a:cxn>
                  <a:cxn ang="0">
                    <a:pos x="296" y="253"/>
                  </a:cxn>
                  <a:cxn ang="0">
                    <a:pos x="281" y="248"/>
                  </a:cxn>
                  <a:cxn ang="0">
                    <a:pos x="266" y="242"/>
                  </a:cxn>
                  <a:cxn ang="0">
                    <a:pos x="251" y="237"/>
                  </a:cxn>
                  <a:cxn ang="0">
                    <a:pos x="236" y="231"/>
                  </a:cxn>
                  <a:cxn ang="0">
                    <a:pos x="226" y="226"/>
                  </a:cxn>
                  <a:cxn ang="0">
                    <a:pos x="211" y="220"/>
                  </a:cxn>
                  <a:cxn ang="0">
                    <a:pos x="196" y="215"/>
                  </a:cxn>
                  <a:cxn ang="0">
                    <a:pos x="186" y="204"/>
                  </a:cxn>
                  <a:cxn ang="0">
                    <a:pos x="171" y="198"/>
                  </a:cxn>
                  <a:cxn ang="0">
                    <a:pos x="161" y="193"/>
                  </a:cxn>
                  <a:cxn ang="0">
                    <a:pos x="151" y="187"/>
                  </a:cxn>
                  <a:cxn ang="0">
                    <a:pos x="135" y="182"/>
                  </a:cxn>
                  <a:cxn ang="0">
                    <a:pos x="125" y="171"/>
                  </a:cxn>
                  <a:cxn ang="0">
                    <a:pos x="115" y="165"/>
                  </a:cxn>
                  <a:cxn ang="0">
                    <a:pos x="105" y="160"/>
                  </a:cxn>
                  <a:cxn ang="0">
                    <a:pos x="95" y="154"/>
                  </a:cxn>
                  <a:cxn ang="0">
                    <a:pos x="90" y="143"/>
                  </a:cxn>
                  <a:cxn ang="0">
                    <a:pos x="80" y="138"/>
                  </a:cxn>
                  <a:cxn ang="0">
                    <a:pos x="70" y="132"/>
                  </a:cxn>
                  <a:cxn ang="0">
                    <a:pos x="65" y="127"/>
                  </a:cxn>
                  <a:cxn ang="0">
                    <a:pos x="55" y="116"/>
                  </a:cxn>
                  <a:cxn ang="0">
                    <a:pos x="50" y="110"/>
                  </a:cxn>
                  <a:cxn ang="0">
                    <a:pos x="45" y="105"/>
                  </a:cxn>
                  <a:cxn ang="0">
                    <a:pos x="35" y="94"/>
                  </a:cxn>
                  <a:cxn ang="0">
                    <a:pos x="30" y="88"/>
                  </a:cxn>
                  <a:cxn ang="0">
                    <a:pos x="25" y="83"/>
                  </a:cxn>
                  <a:cxn ang="0">
                    <a:pos x="20" y="77"/>
                  </a:cxn>
                  <a:cxn ang="0">
                    <a:pos x="15" y="66"/>
                  </a:cxn>
                  <a:cxn ang="0">
                    <a:pos x="15" y="61"/>
                  </a:cxn>
                  <a:cxn ang="0">
                    <a:pos x="10" y="55"/>
                  </a:cxn>
                  <a:cxn ang="0">
                    <a:pos x="5" y="44"/>
                  </a:cxn>
                  <a:cxn ang="0">
                    <a:pos x="5" y="39"/>
                  </a:cxn>
                  <a:cxn ang="0">
                    <a:pos x="0" y="33"/>
                  </a:cxn>
                  <a:cxn ang="0">
                    <a:pos x="1480" y="0"/>
                  </a:cxn>
                  <a:cxn ang="0">
                    <a:pos x="527" y="325"/>
                  </a:cxn>
                </a:cxnLst>
                <a:rect l="0" t="0" r="r" b="b"/>
                <a:pathLst>
                  <a:path w="1481" h="326">
                    <a:moveTo>
                      <a:pt x="527" y="325"/>
                    </a:moveTo>
                    <a:lnTo>
                      <a:pt x="507" y="319"/>
                    </a:lnTo>
                    <a:lnTo>
                      <a:pt x="492" y="314"/>
                    </a:lnTo>
                    <a:lnTo>
                      <a:pt x="472" y="308"/>
                    </a:lnTo>
                    <a:lnTo>
                      <a:pt x="452" y="303"/>
                    </a:lnTo>
                    <a:lnTo>
                      <a:pt x="431" y="297"/>
                    </a:lnTo>
                    <a:lnTo>
                      <a:pt x="416" y="292"/>
                    </a:lnTo>
                    <a:lnTo>
                      <a:pt x="396" y="286"/>
                    </a:lnTo>
                    <a:lnTo>
                      <a:pt x="381" y="281"/>
                    </a:lnTo>
                    <a:lnTo>
                      <a:pt x="361" y="275"/>
                    </a:lnTo>
                    <a:lnTo>
                      <a:pt x="346" y="270"/>
                    </a:lnTo>
                    <a:lnTo>
                      <a:pt x="331" y="264"/>
                    </a:lnTo>
                    <a:lnTo>
                      <a:pt x="311" y="259"/>
                    </a:lnTo>
                    <a:lnTo>
                      <a:pt x="296" y="253"/>
                    </a:lnTo>
                    <a:lnTo>
                      <a:pt x="281" y="248"/>
                    </a:lnTo>
                    <a:lnTo>
                      <a:pt x="266" y="242"/>
                    </a:lnTo>
                    <a:lnTo>
                      <a:pt x="251" y="237"/>
                    </a:lnTo>
                    <a:lnTo>
                      <a:pt x="236" y="231"/>
                    </a:lnTo>
                    <a:lnTo>
                      <a:pt x="226" y="226"/>
                    </a:lnTo>
                    <a:lnTo>
                      <a:pt x="211" y="220"/>
                    </a:lnTo>
                    <a:lnTo>
                      <a:pt x="196" y="215"/>
                    </a:lnTo>
                    <a:lnTo>
                      <a:pt x="186" y="204"/>
                    </a:lnTo>
                    <a:lnTo>
                      <a:pt x="171" y="198"/>
                    </a:lnTo>
                    <a:lnTo>
                      <a:pt x="161" y="193"/>
                    </a:lnTo>
                    <a:lnTo>
                      <a:pt x="151" y="187"/>
                    </a:lnTo>
                    <a:lnTo>
                      <a:pt x="135" y="182"/>
                    </a:lnTo>
                    <a:lnTo>
                      <a:pt x="125" y="171"/>
                    </a:lnTo>
                    <a:lnTo>
                      <a:pt x="115" y="165"/>
                    </a:lnTo>
                    <a:lnTo>
                      <a:pt x="105" y="160"/>
                    </a:lnTo>
                    <a:lnTo>
                      <a:pt x="95" y="154"/>
                    </a:lnTo>
                    <a:lnTo>
                      <a:pt x="90" y="143"/>
                    </a:lnTo>
                    <a:lnTo>
                      <a:pt x="80" y="138"/>
                    </a:lnTo>
                    <a:lnTo>
                      <a:pt x="70" y="132"/>
                    </a:lnTo>
                    <a:lnTo>
                      <a:pt x="65" y="127"/>
                    </a:lnTo>
                    <a:lnTo>
                      <a:pt x="55" y="116"/>
                    </a:lnTo>
                    <a:lnTo>
                      <a:pt x="50" y="110"/>
                    </a:lnTo>
                    <a:lnTo>
                      <a:pt x="45" y="105"/>
                    </a:lnTo>
                    <a:lnTo>
                      <a:pt x="35" y="94"/>
                    </a:lnTo>
                    <a:lnTo>
                      <a:pt x="30" y="88"/>
                    </a:lnTo>
                    <a:lnTo>
                      <a:pt x="25" y="83"/>
                    </a:lnTo>
                    <a:lnTo>
                      <a:pt x="20" y="77"/>
                    </a:lnTo>
                    <a:lnTo>
                      <a:pt x="15" y="66"/>
                    </a:lnTo>
                    <a:lnTo>
                      <a:pt x="15" y="61"/>
                    </a:lnTo>
                    <a:lnTo>
                      <a:pt x="10" y="55"/>
                    </a:lnTo>
                    <a:lnTo>
                      <a:pt x="5" y="44"/>
                    </a:lnTo>
                    <a:lnTo>
                      <a:pt x="5" y="39"/>
                    </a:lnTo>
                    <a:lnTo>
                      <a:pt x="0" y="33"/>
                    </a:lnTo>
                    <a:lnTo>
                      <a:pt x="1480" y="0"/>
                    </a:lnTo>
                    <a:lnTo>
                      <a:pt x="527" y="325"/>
                    </a:lnTo>
                  </a:path>
                </a:pathLst>
              </a:custGeom>
              <a:solidFill>
                <a:srgbClr val="FF0000"/>
              </a:solidFill>
              <a:ln w="12700" cap="rnd">
                <a:noFill/>
                <a:round/>
                <a:headEnd/>
                <a:tailEnd/>
              </a:ln>
              <a:effectLst/>
            </p:spPr>
            <p:txBody>
              <a:bodyPr/>
              <a:lstStyle/>
              <a:p>
                <a:endParaRPr lang="en-GB"/>
              </a:p>
            </p:txBody>
          </p:sp>
        </p:grpSp>
        <p:grpSp>
          <p:nvGrpSpPr>
            <p:cNvPr id="10" name="Group 25"/>
            <p:cNvGrpSpPr>
              <a:grpSpLocks/>
            </p:cNvGrpSpPr>
            <p:nvPr/>
          </p:nvGrpSpPr>
          <p:grpSpPr bwMode="auto">
            <a:xfrm>
              <a:off x="2469" y="2137"/>
              <a:ext cx="954" cy="844"/>
              <a:chOff x="2469" y="2137"/>
              <a:chExt cx="954" cy="844"/>
            </a:xfrm>
          </p:grpSpPr>
          <p:sp>
            <p:nvSpPr>
              <p:cNvPr id="16" name="Freeform 22"/>
              <p:cNvSpPr>
                <a:spLocks/>
              </p:cNvSpPr>
              <p:nvPr/>
            </p:nvSpPr>
            <p:spPr bwMode="auto">
              <a:xfrm>
                <a:off x="2469" y="2456"/>
                <a:ext cx="402" cy="519"/>
              </a:xfrm>
              <a:custGeom>
                <a:avLst/>
                <a:gdLst/>
                <a:ahLst/>
                <a:cxnLst>
                  <a:cxn ang="0">
                    <a:pos x="401" y="66"/>
                  </a:cxn>
                  <a:cxn ang="0">
                    <a:pos x="376" y="66"/>
                  </a:cxn>
                  <a:cxn ang="0">
                    <a:pos x="351" y="61"/>
                  </a:cxn>
                  <a:cxn ang="0">
                    <a:pos x="326" y="61"/>
                  </a:cxn>
                  <a:cxn ang="0">
                    <a:pos x="306" y="55"/>
                  </a:cxn>
                  <a:cxn ang="0">
                    <a:pos x="281" y="50"/>
                  </a:cxn>
                  <a:cxn ang="0">
                    <a:pos x="261" y="50"/>
                  </a:cxn>
                  <a:cxn ang="0">
                    <a:pos x="236" y="44"/>
                  </a:cxn>
                  <a:cxn ang="0">
                    <a:pos x="211" y="44"/>
                  </a:cxn>
                  <a:cxn ang="0">
                    <a:pos x="190" y="39"/>
                  </a:cxn>
                  <a:cxn ang="0">
                    <a:pos x="170" y="33"/>
                  </a:cxn>
                  <a:cxn ang="0">
                    <a:pos x="145" y="28"/>
                  </a:cxn>
                  <a:cxn ang="0">
                    <a:pos x="125" y="28"/>
                  </a:cxn>
                  <a:cxn ang="0">
                    <a:pos x="105" y="22"/>
                  </a:cxn>
                  <a:cxn ang="0">
                    <a:pos x="85" y="17"/>
                  </a:cxn>
                  <a:cxn ang="0">
                    <a:pos x="60" y="11"/>
                  </a:cxn>
                  <a:cxn ang="0">
                    <a:pos x="40" y="11"/>
                  </a:cxn>
                  <a:cxn ang="0">
                    <a:pos x="20" y="6"/>
                  </a:cxn>
                  <a:cxn ang="0">
                    <a:pos x="0" y="0"/>
                  </a:cxn>
                  <a:cxn ang="0">
                    <a:pos x="0" y="452"/>
                  </a:cxn>
                  <a:cxn ang="0">
                    <a:pos x="20" y="457"/>
                  </a:cxn>
                  <a:cxn ang="0">
                    <a:pos x="40" y="463"/>
                  </a:cxn>
                  <a:cxn ang="0">
                    <a:pos x="60" y="463"/>
                  </a:cxn>
                  <a:cxn ang="0">
                    <a:pos x="85" y="468"/>
                  </a:cxn>
                  <a:cxn ang="0">
                    <a:pos x="105" y="474"/>
                  </a:cxn>
                  <a:cxn ang="0">
                    <a:pos x="125" y="479"/>
                  </a:cxn>
                  <a:cxn ang="0">
                    <a:pos x="145" y="479"/>
                  </a:cxn>
                  <a:cxn ang="0">
                    <a:pos x="170" y="485"/>
                  </a:cxn>
                  <a:cxn ang="0">
                    <a:pos x="190" y="490"/>
                  </a:cxn>
                  <a:cxn ang="0">
                    <a:pos x="211" y="496"/>
                  </a:cxn>
                  <a:cxn ang="0">
                    <a:pos x="236" y="496"/>
                  </a:cxn>
                  <a:cxn ang="0">
                    <a:pos x="261" y="501"/>
                  </a:cxn>
                  <a:cxn ang="0">
                    <a:pos x="281" y="501"/>
                  </a:cxn>
                  <a:cxn ang="0">
                    <a:pos x="306" y="507"/>
                  </a:cxn>
                  <a:cxn ang="0">
                    <a:pos x="326" y="512"/>
                  </a:cxn>
                  <a:cxn ang="0">
                    <a:pos x="351" y="512"/>
                  </a:cxn>
                  <a:cxn ang="0">
                    <a:pos x="376" y="518"/>
                  </a:cxn>
                  <a:cxn ang="0">
                    <a:pos x="401" y="518"/>
                  </a:cxn>
                  <a:cxn ang="0">
                    <a:pos x="401" y="66"/>
                  </a:cxn>
                </a:cxnLst>
                <a:rect l="0" t="0" r="r" b="b"/>
                <a:pathLst>
                  <a:path w="402" h="519">
                    <a:moveTo>
                      <a:pt x="401" y="66"/>
                    </a:moveTo>
                    <a:lnTo>
                      <a:pt x="376" y="66"/>
                    </a:lnTo>
                    <a:lnTo>
                      <a:pt x="351" y="61"/>
                    </a:lnTo>
                    <a:lnTo>
                      <a:pt x="326" y="61"/>
                    </a:lnTo>
                    <a:lnTo>
                      <a:pt x="306" y="55"/>
                    </a:lnTo>
                    <a:lnTo>
                      <a:pt x="281" y="50"/>
                    </a:lnTo>
                    <a:lnTo>
                      <a:pt x="261" y="50"/>
                    </a:lnTo>
                    <a:lnTo>
                      <a:pt x="236" y="44"/>
                    </a:lnTo>
                    <a:lnTo>
                      <a:pt x="211" y="44"/>
                    </a:lnTo>
                    <a:lnTo>
                      <a:pt x="190" y="39"/>
                    </a:lnTo>
                    <a:lnTo>
                      <a:pt x="170" y="33"/>
                    </a:lnTo>
                    <a:lnTo>
                      <a:pt x="145" y="28"/>
                    </a:lnTo>
                    <a:lnTo>
                      <a:pt x="125" y="28"/>
                    </a:lnTo>
                    <a:lnTo>
                      <a:pt x="105" y="22"/>
                    </a:lnTo>
                    <a:lnTo>
                      <a:pt x="85" y="17"/>
                    </a:lnTo>
                    <a:lnTo>
                      <a:pt x="60" y="11"/>
                    </a:lnTo>
                    <a:lnTo>
                      <a:pt x="40" y="11"/>
                    </a:lnTo>
                    <a:lnTo>
                      <a:pt x="20" y="6"/>
                    </a:lnTo>
                    <a:lnTo>
                      <a:pt x="0" y="0"/>
                    </a:lnTo>
                    <a:lnTo>
                      <a:pt x="0" y="452"/>
                    </a:lnTo>
                    <a:lnTo>
                      <a:pt x="20" y="457"/>
                    </a:lnTo>
                    <a:lnTo>
                      <a:pt x="40" y="463"/>
                    </a:lnTo>
                    <a:lnTo>
                      <a:pt x="60" y="463"/>
                    </a:lnTo>
                    <a:lnTo>
                      <a:pt x="85" y="468"/>
                    </a:lnTo>
                    <a:lnTo>
                      <a:pt x="105" y="474"/>
                    </a:lnTo>
                    <a:lnTo>
                      <a:pt x="125" y="479"/>
                    </a:lnTo>
                    <a:lnTo>
                      <a:pt x="145" y="479"/>
                    </a:lnTo>
                    <a:lnTo>
                      <a:pt x="170" y="485"/>
                    </a:lnTo>
                    <a:lnTo>
                      <a:pt x="190" y="490"/>
                    </a:lnTo>
                    <a:lnTo>
                      <a:pt x="211" y="496"/>
                    </a:lnTo>
                    <a:lnTo>
                      <a:pt x="236" y="496"/>
                    </a:lnTo>
                    <a:lnTo>
                      <a:pt x="261" y="501"/>
                    </a:lnTo>
                    <a:lnTo>
                      <a:pt x="281" y="501"/>
                    </a:lnTo>
                    <a:lnTo>
                      <a:pt x="306" y="507"/>
                    </a:lnTo>
                    <a:lnTo>
                      <a:pt x="326" y="512"/>
                    </a:lnTo>
                    <a:lnTo>
                      <a:pt x="351" y="512"/>
                    </a:lnTo>
                    <a:lnTo>
                      <a:pt x="376" y="518"/>
                    </a:lnTo>
                    <a:lnTo>
                      <a:pt x="401" y="518"/>
                    </a:lnTo>
                    <a:lnTo>
                      <a:pt x="401" y="66"/>
                    </a:lnTo>
                  </a:path>
                </a:pathLst>
              </a:custGeom>
              <a:solidFill>
                <a:srgbClr val="009900"/>
              </a:solidFill>
              <a:ln w="12700" cap="rnd">
                <a:noFill/>
                <a:round/>
                <a:headEnd/>
                <a:tailEnd/>
              </a:ln>
              <a:effectLst/>
            </p:spPr>
            <p:txBody>
              <a:bodyPr/>
              <a:lstStyle/>
              <a:p>
                <a:endParaRPr lang="en-GB"/>
              </a:p>
            </p:txBody>
          </p:sp>
          <p:sp>
            <p:nvSpPr>
              <p:cNvPr id="17" name="Freeform 23"/>
              <p:cNvSpPr>
                <a:spLocks/>
              </p:cNvSpPr>
              <p:nvPr/>
            </p:nvSpPr>
            <p:spPr bwMode="auto">
              <a:xfrm>
                <a:off x="2870" y="2137"/>
                <a:ext cx="553" cy="844"/>
              </a:xfrm>
              <a:custGeom>
                <a:avLst/>
                <a:gdLst/>
                <a:ahLst/>
                <a:cxnLst>
                  <a:cxn ang="0">
                    <a:pos x="552" y="0"/>
                  </a:cxn>
                  <a:cxn ang="0">
                    <a:pos x="0" y="391"/>
                  </a:cxn>
                  <a:cxn ang="0">
                    <a:pos x="0" y="843"/>
                  </a:cxn>
                  <a:cxn ang="0">
                    <a:pos x="552" y="451"/>
                  </a:cxn>
                  <a:cxn ang="0">
                    <a:pos x="552" y="0"/>
                  </a:cxn>
                </a:cxnLst>
                <a:rect l="0" t="0" r="r" b="b"/>
                <a:pathLst>
                  <a:path w="553" h="844">
                    <a:moveTo>
                      <a:pt x="552" y="0"/>
                    </a:moveTo>
                    <a:lnTo>
                      <a:pt x="0" y="391"/>
                    </a:lnTo>
                    <a:lnTo>
                      <a:pt x="0" y="843"/>
                    </a:lnTo>
                    <a:lnTo>
                      <a:pt x="552" y="451"/>
                    </a:lnTo>
                    <a:lnTo>
                      <a:pt x="552" y="0"/>
                    </a:lnTo>
                  </a:path>
                </a:pathLst>
              </a:custGeom>
              <a:solidFill>
                <a:srgbClr val="009900"/>
              </a:solidFill>
              <a:ln w="12700" cap="rnd">
                <a:noFill/>
                <a:round/>
                <a:headEnd/>
                <a:tailEnd/>
              </a:ln>
              <a:effectLst/>
            </p:spPr>
            <p:txBody>
              <a:bodyPr/>
              <a:lstStyle/>
              <a:p>
                <a:endParaRPr lang="en-GB"/>
              </a:p>
            </p:txBody>
          </p:sp>
          <p:sp>
            <p:nvSpPr>
              <p:cNvPr id="18" name="Freeform 24"/>
              <p:cNvSpPr>
                <a:spLocks/>
              </p:cNvSpPr>
              <p:nvPr/>
            </p:nvSpPr>
            <p:spPr bwMode="auto">
              <a:xfrm>
                <a:off x="2469" y="2137"/>
                <a:ext cx="954" cy="392"/>
              </a:xfrm>
              <a:custGeom>
                <a:avLst/>
                <a:gdLst/>
                <a:ahLst/>
                <a:cxnLst>
                  <a:cxn ang="0">
                    <a:pos x="401" y="391"/>
                  </a:cxn>
                  <a:cxn ang="0">
                    <a:pos x="376" y="391"/>
                  </a:cxn>
                  <a:cxn ang="0">
                    <a:pos x="351" y="385"/>
                  </a:cxn>
                  <a:cxn ang="0">
                    <a:pos x="326" y="385"/>
                  </a:cxn>
                  <a:cxn ang="0">
                    <a:pos x="306" y="380"/>
                  </a:cxn>
                  <a:cxn ang="0">
                    <a:pos x="281" y="374"/>
                  </a:cxn>
                  <a:cxn ang="0">
                    <a:pos x="261" y="374"/>
                  </a:cxn>
                  <a:cxn ang="0">
                    <a:pos x="236" y="369"/>
                  </a:cxn>
                  <a:cxn ang="0">
                    <a:pos x="211" y="369"/>
                  </a:cxn>
                  <a:cxn ang="0">
                    <a:pos x="191" y="363"/>
                  </a:cxn>
                  <a:cxn ang="0">
                    <a:pos x="171" y="358"/>
                  </a:cxn>
                  <a:cxn ang="0">
                    <a:pos x="145" y="352"/>
                  </a:cxn>
                  <a:cxn ang="0">
                    <a:pos x="125" y="352"/>
                  </a:cxn>
                  <a:cxn ang="0">
                    <a:pos x="105" y="347"/>
                  </a:cxn>
                  <a:cxn ang="0">
                    <a:pos x="85" y="341"/>
                  </a:cxn>
                  <a:cxn ang="0">
                    <a:pos x="60" y="336"/>
                  </a:cxn>
                  <a:cxn ang="0">
                    <a:pos x="40" y="336"/>
                  </a:cxn>
                  <a:cxn ang="0">
                    <a:pos x="20" y="330"/>
                  </a:cxn>
                  <a:cxn ang="0">
                    <a:pos x="0" y="325"/>
                  </a:cxn>
                  <a:cxn ang="0">
                    <a:pos x="953" y="0"/>
                  </a:cxn>
                  <a:cxn ang="0">
                    <a:pos x="401" y="391"/>
                  </a:cxn>
                </a:cxnLst>
                <a:rect l="0" t="0" r="r" b="b"/>
                <a:pathLst>
                  <a:path w="954" h="392">
                    <a:moveTo>
                      <a:pt x="401" y="391"/>
                    </a:moveTo>
                    <a:lnTo>
                      <a:pt x="376" y="391"/>
                    </a:lnTo>
                    <a:lnTo>
                      <a:pt x="351" y="385"/>
                    </a:lnTo>
                    <a:lnTo>
                      <a:pt x="326" y="385"/>
                    </a:lnTo>
                    <a:lnTo>
                      <a:pt x="306" y="380"/>
                    </a:lnTo>
                    <a:lnTo>
                      <a:pt x="281" y="374"/>
                    </a:lnTo>
                    <a:lnTo>
                      <a:pt x="261" y="374"/>
                    </a:lnTo>
                    <a:lnTo>
                      <a:pt x="236" y="369"/>
                    </a:lnTo>
                    <a:lnTo>
                      <a:pt x="211" y="369"/>
                    </a:lnTo>
                    <a:lnTo>
                      <a:pt x="191" y="363"/>
                    </a:lnTo>
                    <a:lnTo>
                      <a:pt x="171" y="358"/>
                    </a:lnTo>
                    <a:lnTo>
                      <a:pt x="145" y="352"/>
                    </a:lnTo>
                    <a:lnTo>
                      <a:pt x="125" y="352"/>
                    </a:lnTo>
                    <a:lnTo>
                      <a:pt x="105" y="347"/>
                    </a:lnTo>
                    <a:lnTo>
                      <a:pt x="85" y="341"/>
                    </a:lnTo>
                    <a:lnTo>
                      <a:pt x="60" y="336"/>
                    </a:lnTo>
                    <a:lnTo>
                      <a:pt x="40" y="336"/>
                    </a:lnTo>
                    <a:lnTo>
                      <a:pt x="20" y="330"/>
                    </a:lnTo>
                    <a:lnTo>
                      <a:pt x="0" y="325"/>
                    </a:lnTo>
                    <a:lnTo>
                      <a:pt x="953" y="0"/>
                    </a:lnTo>
                    <a:lnTo>
                      <a:pt x="401" y="391"/>
                    </a:lnTo>
                  </a:path>
                </a:pathLst>
              </a:custGeom>
              <a:solidFill>
                <a:srgbClr val="00FF00"/>
              </a:solidFill>
              <a:ln w="12700" cap="rnd">
                <a:noFill/>
                <a:round/>
                <a:headEnd/>
                <a:tailEnd/>
              </a:ln>
              <a:effectLst/>
            </p:spPr>
            <p:txBody>
              <a:bodyPr/>
              <a:lstStyle/>
              <a:p>
                <a:endParaRPr lang="en-GB"/>
              </a:p>
            </p:txBody>
          </p:sp>
        </p:grpSp>
        <p:grpSp>
          <p:nvGrpSpPr>
            <p:cNvPr id="11" name="Group 28"/>
            <p:cNvGrpSpPr>
              <a:grpSpLocks/>
            </p:cNvGrpSpPr>
            <p:nvPr/>
          </p:nvGrpSpPr>
          <p:grpSpPr bwMode="auto">
            <a:xfrm>
              <a:off x="2873" y="2134"/>
              <a:ext cx="1690" cy="871"/>
              <a:chOff x="2873" y="2134"/>
              <a:chExt cx="1690" cy="871"/>
            </a:xfrm>
          </p:grpSpPr>
          <p:sp>
            <p:nvSpPr>
              <p:cNvPr id="14" name="Freeform 26"/>
              <p:cNvSpPr>
                <a:spLocks/>
              </p:cNvSpPr>
              <p:nvPr/>
            </p:nvSpPr>
            <p:spPr bwMode="auto">
              <a:xfrm>
                <a:off x="2873" y="2404"/>
                <a:ext cx="1690" cy="601"/>
              </a:xfrm>
              <a:custGeom>
                <a:avLst/>
                <a:gdLst/>
                <a:ahLst/>
                <a:cxnLst>
                  <a:cxn ang="0">
                    <a:pos x="1654" y="11"/>
                  </a:cxn>
                  <a:cxn ang="0">
                    <a:pos x="1599" y="22"/>
                  </a:cxn>
                  <a:cxn ang="0">
                    <a:pos x="1544" y="38"/>
                  </a:cxn>
                  <a:cxn ang="0">
                    <a:pos x="1484" y="55"/>
                  </a:cxn>
                  <a:cxn ang="0">
                    <a:pos x="1423" y="66"/>
                  </a:cxn>
                  <a:cxn ang="0">
                    <a:pos x="1358" y="77"/>
                  </a:cxn>
                  <a:cxn ang="0">
                    <a:pos x="1293" y="93"/>
                  </a:cxn>
                  <a:cxn ang="0">
                    <a:pos x="1223" y="99"/>
                  </a:cxn>
                  <a:cxn ang="0">
                    <a:pos x="1153" y="110"/>
                  </a:cxn>
                  <a:cxn ang="0">
                    <a:pos x="1083" y="121"/>
                  </a:cxn>
                  <a:cxn ang="0">
                    <a:pos x="1012" y="126"/>
                  </a:cxn>
                  <a:cxn ang="0">
                    <a:pos x="937" y="132"/>
                  </a:cxn>
                  <a:cxn ang="0">
                    <a:pos x="862" y="137"/>
                  </a:cxn>
                  <a:cxn ang="0">
                    <a:pos x="782" y="143"/>
                  </a:cxn>
                  <a:cxn ang="0">
                    <a:pos x="707" y="143"/>
                  </a:cxn>
                  <a:cxn ang="0">
                    <a:pos x="631" y="148"/>
                  </a:cxn>
                  <a:cxn ang="0">
                    <a:pos x="551" y="148"/>
                  </a:cxn>
                  <a:cxn ang="0">
                    <a:pos x="476" y="148"/>
                  </a:cxn>
                  <a:cxn ang="0">
                    <a:pos x="396" y="143"/>
                  </a:cxn>
                  <a:cxn ang="0">
                    <a:pos x="321" y="143"/>
                  </a:cxn>
                  <a:cxn ang="0">
                    <a:pos x="246" y="137"/>
                  </a:cxn>
                  <a:cxn ang="0">
                    <a:pos x="170" y="132"/>
                  </a:cxn>
                  <a:cxn ang="0">
                    <a:pos x="95" y="126"/>
                  </a:cxn>
                  <a:cxn ang="0">
                    <a:pos x="20" y="121"/>
                  </a:cxn>
                  <a:cxn ang="0">
                    <a:pos x="20" y="573"/>
                  </a:cxn>
                  <a:cxn ang="0">
                    <a:pos x="95" y="578"/>
                  </a:cxn>
                  <a:cxn ang="0">
                    <a:pos x="170" y="584"/>
                  </a:cxn>
                  <a:cxn ang="0">
                    <a:pos x="246" y="589"/>
                  </a:cxn>
                  <a:cxn ang="0">
                    <a:pos x="321" y="595"/>
                  </a:cxn>
                  <a:cxn ang="0">
                    <a:pos x="396" y="595"/>
                  </a:cxn>
                  <a:cxn ang="0">
                    <a:pos x="476" y="600"/>
                  </a:cxn>
                  <a:cxn ang="0">
                    <a:pos x="551" y="600"/>
                  </a:cxn>
                  <a:cxn ang="0">
                    <a:pos x="631" y="600"/>
                  </a:cxn>
                  <a:cxn ang="0">
                    <a:pos x="707" y="595"/>
                  </a:cxn>
                  <a:cxn ang="0">
                    <a:pos x="782" y="595"/>
                  </a:cxn>
                  <a:cxn ang="0">
                    <a:pos x="862" y="589"/>
                  </a:cxn>
                  <a:cxn ang="0">
                    <a:pos x="937" y="584"/>
                  </a:cxn>
                  <a:cxn ang="0">
                    <a:pos x="1012" y="578"/>
                  </a:cxn>
                  <a:cxn ang="0">
                    <a:pos x="1083" y="573"/>
                  </a:cxn>
                  <a:cxn ang="0">
                    <a:pos x="1153" y="562"/>
                  </a:cxn>
                  <a:cxn ang="0">
                    <a:pos x="1223" y="551"/>
                  </a:cxn>
                  <a:cxn ang="0">
                    <a:pos x="1293" y="545"/>
                  </a:cxn>
                  <a:cxn ang="0">
                    <a:pos x="1358" y="529"/>
                  </a:cxn>
                  <a:cxn ang="0">
                    <a:pos x="1423" y="518"/>
                  </a:cxn>
                  <a:cxn ang="0">
                    <a:pos x="1484" y="507"/>
                  </a:cxn>
                  <a:cxn ang="0">
                    <a:pos x="1544" y="490"/>
                  </a:cxn>
                  <a:cxn ang="0">
                    <a:pos x="1599" y="474"/>
                  </a:cxn>
                  <a:cxn ang="0">
                    <a:pos x="1654" y="463"/>
                  </a:cxn>
                  <a:cxn ang="0">
                    <a:pos x="1689" y="0"/>
                  </a:cxn>
                </a:cxnLst>
                <a:rect l="0" t="0" r="r" b="b"/>
                <a:pathLst>
                  <a:path w="1690" h="601">
                    <a:moveTo>
                      <a:pt x="1689" y="0"/>
                    </a:moveTo>
                    <a:lnTo>
                      <a:pt x="1669" y="5"/>
                    </a:lnTo>
                    <a:lnTo>
                      <a:pt x="1654" y="11"/>
                    </a:lnTo>
                    <a:lnTo>
                      <a:pt x="1634" y="16"/>
                    </a:lnTo>
                    <a:lnTo>
                      <a:pt x="1619" y="22"/>
                    </a:lnTo>
                    <a:lnTo>
                      <a:pt x="1599" y="22"/>
                    </a:lnTo>
                    <a:lnTo>
                      <a:pt x="1584" y="27"/>
                    </a:lnTo>
                    <a:lnTo>
                      <a:pt x="1564" y="33"/>
                    </a:lnTo>
                    <a:lnTo>
                      <a:pt x="1544" y="38"/>
                    </a:lnTo>
                    <a:lnTo>
                      <a:pt x="1524" y="44"/>
                    </a:lnTo>
                    <a:lnTo>
                      <a:pt x="1504" y="49"/>
                    </a:lnTo>
                    <a:lnTo>
                      <a:pt x="1484" y="55"/>
                    </a:lnTo>
                    <a:lnTo>
                      <a:pt x="1463" y="60"/>
                    </a:lnTo>
                    <a:lnTo>
                      <a:pt x="1443" y="60"/>
                    </a:lnTo>
                    <a:lnTo>
                      <a:pt x="1423" y="66"/>
                    </a:lnTo>
                    <a:lnTo>
                      <a:pt x="1403" y="71"/>
                    </a:lnTo>
                    <a:lnTo>
                      <a:pt x="1378" y="77"/>
                    </a:lnTo>
                    <a:lnTo>
                      <a:pt x="1358" y="77"/>
                    </a:lnTo>
                    <a:lnTo>
                      <a:pt x="1338" y="82"/>
                    </a:lnTo>
                    <a:lnTo>
                      <a:pt x="1313" y="88"/>
                    </a:lnTo>
                    <a:lnTo>
                      <a:pt x="1293" y="93"/>
                    </a:lnTo>
                    <a:lnTo>
                      <a:pt x="1273" y="93"/>
                    </a:lnTo>
                    <a:lnTo>
                      <a:pt x="1248" y="99"/>
                    </a:lnTo>
                    <a:lnTo>
                      <a:pt x="1223" y="99"/>
                    </a:lnTo>
                    <a:lnTo>
                      <a:pt x="1203" y="104"/>
                    </a:lnTo>
                    <a:lnTo>
                      <a:pt x="1178" y="110"/>
                    </a:lnTo>
                    <a:lnTo>
                      <a:pt x="1153" y="110"/>
                    </a:lnTo>
                    <a:lnTo>
                      <a:pt x="1133" y="115"/>
                    </a:lnTo>
                    <a:lnTo>
                      <a:pt x="1108" y="115"/>
                    </a:lnTo>
                    <a:lnTo>
                      <a:pt x="1083" y="121"/>
                    </a:lnTo>
                    <a:lnTo>
                      <a:pt x="1058" y="121"/>
                    </a:lnTo>
                    <a:lnTo>
                      <a:pt x="1032" y="126"/>
                    </a:lnTo>
                    <a:lnTo>
                      <a:pt x="1012" y="126"/>
                    </a:lnTo>
                    <a:lnTo>
                      <a:pt x="987" y="126"/>
                    </a:lnTo>
                    <a:lnTo>
                      <a:pt x="962" y="132"/>
                    </a:lnTo>
                    <a:lnTo>
                      <a:pt x="937" y="132"/>
                    </a:lnTo>
                    <a:lnTo>
                      <a:pt x="912" y="132"/>
                    </a:lnTo>
                    <a:lnTo>
                      <a:pt x="887" y="137"/>
                    </a:lnTo>
                    <a:lnTo>
                      <a:pt x="862" y="137"/>
                    </a:lnTo>
                    <a:lnTo>
                      <a:pt x="837" y="137"/>
                    </a:lnTo>
                    <a:lnTo>
                      <a:pt x="812" y="143"/>
                    </a:lnTo>
                    <a:lnTo>
                      <a:pt x="782" y="143"/>
                    </a:lnTo>
                    <a:lnTo>
                      <a:pt x="757" y="143"/>
                    </a:lnTo>
                    <a:lnTo>
                      <a:pt x="732" y="143"/>
                    </a:lnTo>
                    <a:lnTo>
                      <a:pt x="707" y="143"/>
                    </a:lnTo>
                    <a:lnTo>
                      <a:pt x="682" y="143"/>
                    </a:lnTo>
                    <a:lnTo>
                      <a:pt x="657" y="148"/>
                    </a:lnTo>
                    <a:lnTo>
                      <a:pt x="631" y="148"/>
                    </a:lnTo>
                    <a:lnTo>
                      <a:pt x="606" y="148"/>
                    </a:lnTo>
                    <a:lnTo>
                      <a:pt x="576" y="148"/>
                    </a:lnTo>
                    <a:lnTo>
                      <a:pt x="551" y="148"/>
                    </a:lnTo>
                    <a:lnTo>
                      <a:pt x="526" y="148"/>
                    </a:lnTo>
                    <a:lnTo>
                      <a:pt x="501" y="148"/>
                    </a:lnTo>
                    <a:lnTo>
                      <a:pt x="476" y="148"/>
                    </a:lnTo>
                    <a:lnTo>
                      <a:pt x="451" y="148"/>
                    </a:lnTo>
                    <a:lnTo>
                      <a:pt x="421" y="143"/>
                    </a:lnTo>
                    <a:lnTo>
                      <a:pt x="396" y="143"/>
                    </a:lnTo>
                    <a:lnTo>
                      <a:pt x="371" y="143"/>
                    </a:lnTo>
                    <a:lnTo>
                      <a:pt x="346" y="143"/>
                    </a:lnTo>
                    <a:lnTo>
                      <a:pt x="321" y="143"/>
                    </a:lnTo>
                    <a:lnTo>
                      <a:pt x="296" y="143"/>
                    </a:lnTo>
                    <a:lnTo>
                      <a:pt x="271" y="137"/>
                    </a:lnTo>
                    <a:lnTo>
                      <a:pt x="246" y="137"/>
                    </a:lnTo>
                    <a:lnTo>
                      <a:pt x="221" y="137"/>
                    </a:lnTo>
                    <a:lnTo>
                      <a:pt x="195" y="132"/>
                    </a:lnTo>
                    <a:lnTo>
                      <a:pt x="170" y="132"/>
                    </a:lnTo>
                    <a:lnTo>
                      <a:pt x="145" y="132"/>
                    </a:lnTo>
                    <a:lnTo>
                      <a:pt x="120" y="126"/>
                    </a:lnTo>
                    <a:lnTo>
                      <a:pt x="95" y="126"/>
                    </a:lnTo>
                    <a:lnTo>
                      <a:pt x="70" y="126"/>
                    </a:lnTo>
                    <a:lnTo>
                      <a:pt x="45" y="121"/>
                    </a:lnTo>
                    <a:lnTo>
                      <a:pt x="20" y="121"/>
                    </a:lnTo>
                    <a:lnTo>
                      <a:pt x="0" y="115"/>
                    </a:lnTo>
                    <a:lnTo>
                      <a:pt x="0" y="567"/>
                    </a:lnTo>
                    <a:lnTo>
                      <a:pt x="20" y="573"/>
                    </a:lnTo>
                    <a:lnTo>
                      <a:pt x="45" y="573"/>
                    </a:lnTo>
                    <a:lnTo>
                      <a:pt x="70" y="578"/>
                    </a:lnTo>
                    <a:lnTo>
                      <a:pt x="95" y="578"/>
                    </a:lnTo>
                    <a:lnTo>
                      <a:pt x="120" y="578"/>
                    </a:lnTo>
                    <a:lnTo>
                      <a:pt x="145" y="584"/>
                    </a:lnTo>
                    <a:lnTo>
                      <a:pt x="170" y="584"/>
                    </a:lnTo>
                    <a:lnTo>
                      <a:pt x="195" y="584"/>
                    </a:lnTo>
                    <a:lnTo>
                      <a:pt x="221" y="589"/>
                    </a:lnTo>
                    <a:lnTo>
                      <a:pt x="246" y="589"/>
                    </a:lnTo>
                    <a:lnTo>
                      <a:pt x="271" y="589"/>
                    </a:lnTo>
                    <a:lnTo>
                      <a:pt x="296" y="595"/>
                    </a:lnTo>
                    <a:lnTo>
                      <a:pt x="321" y="595"/>
                    </a:lnTo>
                    <a:lnTo>
                      <a:pt x="346" y="595"/>
                    </a:lnTo>
                    <a:lnTo>
                      <a:pt x="371" y="595"/>
                    </a:lnTo>
                    <a:lnTo>
                      <a:pt x="396" y="595"/>
                    </a:lnTo>
                    <a:lnTo>
                      <a:pt x="421" y="595"/>
                    </a:lnTo>
                    <a:lnTo>
                      <a:pt x="451" y="600"/>
                    </a:lnTo>
                    <a:lnTo>
                      <a:pt x="476" y="600"/>
                    </a:lnTo>
                    <a:lnTo>
                      <a:pt x="501" y="600"/>
                    </a:lnTo>
                    <a:lnTo>
                      <a:pt x="526" y="600"/>
                    </a:lnTo>
                    <a:lnTo>
                      <a:pt x="551" y="600"/>
                    </a:lnTo>
                    <a:lnTo>
                      <a:pt x="576" y="600"/>
                    </a:lnTo>
                    <a:lnTo>
                      <a:pt x="606" y="600"/>
                    </a:lnTo>
                    <a:lnTo>
                      <a:pt x="631" y="600"/>
                    </a:lnTo>
                    <a:lnTo>
                      <a:pt x="657" y="600"/>
                    </a:lnTo>
                    <a:lnTo>
                      <a:pt x="682" y="595"/>
                    </a:lnTo>
                    <a:lnTo>
                      <a:pt x="707" y="595"/>
                    </a:lnTo>
                    <a:lnTo>
                      <a:pt x="732" y="595"/>
                    </a:lnTo>
                    <a:lnTo>
                      <a:pt x="757" y="595"/>
                    </a:lnTo>
                    <a:lnTo>
                      <a:pt x="782" y="595"/>
                    </a:lnTo>
                    <a:lnTo>
                      <a:pt x="812" y="595"/>
                    </a:lnTo>
                    <a:lnTo>
                      <a:pt x="837" y="589"/>
                    </a:lnTo>
                    <a:lnTo>
                      <a:pt x="862" y="589"/>
                    </a:lnTo>
                    <a:lnTo>
                      <a:pt x="887" y="589"/>
                    </a:lnTo>
                    <a:lnTo>
                      <a:pt x="912" y="584"/>
                    </a:lnTo>
                    <a:lnTo>
                      <a:pt x="937" y="584"/>
                    </a:lnTo>
                    <a:lnTo>
                      <a:pt x="962" y="584"/>
                    </a:lnTo>
                    <a:lnTo>
                      <a:pt x="987" y="578"/>
                    </a:lnTo>
                    <a:lnTo>
                      <a:pt x="1012" y="578"/>
                    </a:lnTo>
                    <a:lnTo>
                      <a:pt x="1032" y="578"/>
                    </a:lnTo>
                    <a:lnTo>
                      <a:pt x="1058" y="573"/>
                    </a:lnTo>
                    <a:lnTo>
                      <a:pt x="1083" y="573"/>
                    </a:lnTo>
                    <a:lnTo>
                      <a:pt x="1108" y="567"/>
                    </a:lnTo>
                    <a:lnTo>
                      <a:pt x="1133" y="567"/>
                    </a:lnTo>
                    <a:lnTo>
                      <a:pt x="1153" y="562"/>
                    </a:lnTo>
                    <a:lnTo>
                      <a:pt x="1178" y="562"/>
                    </a:lnTo>
                    <a:lnTo>
                      <a:pt x="1203" y="556"/>
                    </a:lnTo>
                    <a:lnTo>
                      <a:pt x="1223" y="551"/>
                    </a:lnTo>
                    <a:lnTo>
                      <a:pt x="1248" y="551"/>
                    </a:lnTo>
                    <a:lnTo>
                      <a:pt x="1273" y="545"/>
                    </a:lnTo>
                    <a:lnTo>
                      <a:pt x="1293" y="545"/>
                    </a:lnTo>
                    <a:lnTo>
                      <a:pt x="1313" y="540"/>
                    </a:lnTo>
                    <a:lnTo>
                      <a:pt x="1338" y="534"/>
                    </a:lnTo>
                    <a:lnTo>
                      <a:pt x="1358" y="529"/>
                    </a:lnTo>
                    <a:lnTo>
                      <a:pt x="1378" y="529"/>
                    </a:lnTo>
                    <a:lnTo>
                      <a:pt x="1403" y="523"/>
                    </a:lnTo>
                    <a:lnTo>
                      <a:pt x="1423" y="518"/>
                    </a:lnTo>
                    <a:lnTo>
                      <a:pt x="1443" y="512"/>
                    </a:lnTo>
                    <a:lnTo>
                      <a:pt x="1463" y="512"/>
                    </a:lnTo>
                    <a:lnTo>
                      <a:pt x="1484" y="507"/>
                    </a:lnTo>
                    <a:lnTo>
                      <a:pt x="1504" y="501"/>
                    </a:lnTo>
                    <a:lnTo>
                      <a:pt x="1524" y="496"/>
                    </a:lnTo>
                    <a:lnTo>
                      <a:pt x="1544" y="490"/>
                    </a:lnTo>
                    <a:lnTo>
                      <a:pt x="1564" y="485"/>
                    </a:lnTo>
                    <a:lnTo>
                      <a:pt x="1584" y="479"/>
                    </a:lnTo>
                    <a:lnTo>
                      <a:pt x="1599" y="474"/>
                    </a:lnTo>
                    <a:lnTo>
                      <a:pt x="1619" y="474"/>
                    </a:lnTo>
                    <a:lnTo>
                      <a:pt x="1634" y="468"/>
                    </a:lnTo>
                    <a:lnTo>
                      <a:pt x="1654" y="463"/>
                    </a:lnTo>
                    <a:lnTo>
                      <a:pt x="1669" y="457"/>
                    </a:lnTo>
                    <a:lnTo>
                      <a:pt x="1689" y="452"/>
                    </a:lnTo>
                    <a:lnTo>
                      <a:pt x="1689" y="0"/>
                    </a:lnTo>
                  </a:path>
                </a:pathLst>
              </a:custGeom>
              <a:solidFill>
                <a:srgbClr val="009999"/>
              </a:solidFill>
              <a:ln w="12700" cap="rnd">
                <a:noFill/>
                <a:round/>
                <a:headEnd/>
                <a:tailEnd/>
              </a:ln>
              <a:effectLst/>
            </p:spPr>
            <p:txBody>
              <a:bodyPr/>
              <a:lstStyle/>
              <a:p>
                <a:endParaRPr lang="en-GB"/>
              </a:p>
            </p:txBody>
          </p:sp>
          <p:sp>
            <p:nvSpPr>
              <p:cNvPr id="15" name="Freeform 27"/>
              <p:cNvSpPr>
                <a:spLocks/>
              </p:cNvSpPr>
              <p:nvPr/>
            </p:nvSpPr>
            <p:spPr bwMode="auto">
              <a:xfrm>
                <a:off x="2873" y="2134"/>
                <a:ext cx="1690" cy="425"/>
              </a:xfrm>
              <a:custGeom>
                <a:avLst/>
                <a:gdLst/>
                <a:ahLst/>
                <a:cxnLst>
                  <a:cxn ang="0">
                    <a:pos x="1669" y="275"/>
                  </a:cxn>
                  <a:cxn ang="0">
                    <a:pos x="1634" y="286"/>
                  </a:cxn>
                  <a:cxn ang="0">
                    <a:pos x="1599" y="297"/>
                  </a:cxn>
                  <a:cxn ang="0">
                    <a:pos x="1564" y="308"/>
                  </a:cxn>
                  <a:cxn ang="0">
                    <a:pos x="1524" y="319"/>
                  </a:cxn>
                  <a:cxn ang="0">
                    <a:pos x="1484" y="330"/>
                  </a:cxn>
                  <a:cxn ang="0">
                    <a:pos x="1443" y="336"/>
                  </a:cxn>
                  <a:cxn ang="0">
                    <a:pos x="1403" y="347"/>
                  </a:cxn>
                  <a:cxn ang="0">
                    <a:pos x="1358" y="352"/>
                  </a:cxn>
                  <a:cxn ang="0">
                    <a:pos x="1313" y="363"/>
                  </a:cxn>
                  <a:cxn ang="0">
                    <a:pos x="1273" y="369"/>
                  </a:cxn>
                  <a:cxn ang="0">
                    <a:pos x="1223" y="374"/>
                  </a:cxn>
                  <a:cxn ang="0">
                    <a:pos x="1178" y="385"/>
                  </a:cxn>
                  <a:cxn ang="0">
                    <a:pos x="1133" y="391"/>
                  </a:cxn>
                  <a:cxn ang="0">
                    <a:pos x="1083" y="396"/>
                  </a:cxn>
                  <a:cxn ang="0">
                    <a:pos x="1032" y="402"/>
                  </a:cxn>
                  <a:cxn ang="0">
                    <a:pos x="987" y="402"/>
                  </a:cxn>
                  <a:cxn ang="0">
                    <a:pos x="937" y="407"/>
                  </a:cxn>
                  <a:cxn ang="0">
                    <a:pos x="887" y="413"/>
                  </a:cxn>
                  <a:cxn ang="0">
                    <a:pos x="837" y="413"/>
                  </a:cxn>
                  <a:cxn ang="0">
                    <a:pos x="782" y="418"/>
                  </a:cxn>
                  <a:cxn ang="0">
                    <a:pos x="732" y="418"/>
                  </a:cxn>
                  <a:cxn ang="0">
                    <a:pos x="682" y="418"/>
                  </a:cxn>
                  <a:cxn ang="0">
                    <a:pos x="631" y="424"/>
                  </a:cxn>
                  <a:cxn ang="0">
                    <a:pos x="576" y="424"/>
                  </a:cxn>
                  <a:cxn ang="0">
                    <a:pos x="526" y="424"/>
                  </a:cxn>
                  <a:cxn ang="0">
                    <a:pos x="476" y="424"/>
                  </a:cxn>
                  <a:cxn ang="0">
                    <a:pos x="421" y="418"/>
                  </a:cxn>
                  <a:cxn ang="0">
                    <a:pos x="371" y="418"/>
                  </a:cxn>
                  <a:cxn ang="0">
                    <a:pos x="321" y="418"/>
                  </a:cxn>
                  <a:cxn ang="0">
                    <a:pos x="271" y="413"/>
                  </a:cxn>
                  <a:cxn ang="0">
                    <a:pos x="221" y="413"/>
                  </a:cxn>
                  <a:cxn ang="0">
                    <a:pos x="170" y="407"/>
                  </a:cxn>
                  <a:cxn ang="0">
                    <a:pos x="120" y="402"/>
                  </a:cxn>
                  <a:cxn ang="0">
                    <a:pos x="70" y="402"/>
                  </a:cxn>
                  <a:cxn ang="0">
                    <a:pos x="20" y="396"/>
                  </a:cxn>
                  <a:cxn ang="0">
                    <a:pos x="551" y="0"/>
                  </a:cxn>
                </a:cxnLst>
                <a:rect l="0" t="0" r="r" b="b"/>
                <a:pathLst>
                  <a:path w="1690" h="425">
                    <a:moveTo>
                      <a:pt x="1689" y="270"/>
                    </a:moveTo>
                    <a:lnTo>
                      <a:pt x="1669" y="275"/>
                    </a:lnTo>
                    <a:lnTo>
                      <a:pt x="1654" y="281"/>
                    </a:lnTo>
                    <a:lnTo>
                      <a:pt x="1634" y="286"/>
                    </a:lnTo>
                    <a:lnTo>
                      <a:pt x="1619" y="292"/>
                    </a:lnTo>
                    <a:lnTo>
                      <a:pt x="1599" y="297"/>
                    </a:lnTo>
                    <a:lnTo>
                      <a:pt x="1584" y="303"/>
                    </a:lnTo>
                    <a:lnTo>
                      <a:pt x="1564" y="308"/>
                    </a:lnTo>
                    <a:lnTo>
                      <a:pt x="1544" y="314"/>
                    </a:lnTo>
                    <a:lnTo>
                      <a:pt x="1524" y="319"/>
                    </a:lnTo>
                    <a:lnTo>
                      <a:pt x="1504" y="325"/>
                    </a:lnTo>
                    <a:lnTo>
                      <a:pt x="1484" y="330"/>
                    </a:lnTo>
                    <a:lnTo>
                      <a:pt x="1463" y="336"/>
                    </a:lnTo>
                    <a:lnTo>
                      <a:pt x="1443" y="336"/>
                    </a:lnTo>
                    <a:lnTo>
                      <a:pt x="1423" y="341"/>
                    </a:lnTo>
                    <a:lnTo>
                      <a:pt x="1403" y="347"/>
                    </a:lnTo>
                    <a:lnTo>
                      <a:pt x="1378" y="352"/>
                    </a:lnTo>
                    <a:lnTo>
                      <a:pt x="1358" y="352"/>
                    </a:lnTo>
                    <a:lnTo>
                      <a:pt x="1338" y="358"/>
                    </a:lnTo>
                    <a:lnTo>
                      <a:pt x="1313" y="363"/>
                    </a:lnTo>
                    <a:lnTo>
                      <a:pt x="1293" y="369"/>
                    </a:lnTo>
                    <a:lnTo>
                      <a:pt x="1273" y="369"/>
                    </a:lnTo>
                    <a:lnTo>
                      <a:pt x="1248" y="374"/>
                    </a:lnTo>
                    <a:lnTo>
                      <a:pt x="1223" y="374"/>
                    </a:lnTo>
                    <a:lnTo>
                      <a:pt x="1203" y="380"/>
                    </a:lnTo>
                    <a:lnTo>
                      <a:pt x="1178" y="385"/>
                    </a:lnTo>
                    <a:lnTo>
                      <a:pt x="1153" y="385"/>
                    </a:lnTo>
                    <a:lnTo>
                      <a:pt x="1133" y="391"/>
                    </a:lnTo>
                    <a:lnTo>
                      <a:pt x="1108" y="391"/>
                    </a:lnTo>
                    <a:lnTo>
                      <a:pt x="1083" y="396"/>
                    </a:lnTo>
                    <a:lnTo>
                      <a:pt x="1058" y="396"/>
                    </a:lnTo>
                    <a:lnTo>
                      <a:pt x="1032" y="402"/>
                    </a:lnTo>
                    <a:lnTo>
                      <a:pt x="1012" y="402"/>
                    </a:lnTo>
                    <a:lnTo>
                      <a:pt x="987" y="402"/>
                    </a:lnTo>
                    <a:lnTo>
                      <a:pt x="962" y="407"/>
                    </a:lnTo>
                    <a:lnTo>
                      <a:pt x="937" y="407"/>
                    </a:lnTo>
                    <a:lnTo>
                      <a:pt x="912" y="407"/>
                    </a:lnTo>
                    <a:lnTo>
                      <a:pt x="887" y="413"/>
                    </a:lnTo>
                    <a:lnTo>
                      <a:pt x="862" y="413"/>
                    </a:lnTo>
                    <a:lnTo>
                      <a:pt x="837" y="413"/>
                    </a:lnTo>
                    <a:lnTo>
                      <a:pt x="812" y="418"/>
                    </a:lnTo>
                    <a:lnTo>
                      <a:pt x="782" y="418"/>
                    </a:lnTo>
                    <a:lnTo>
                      <a:pt x="757" y="418"/>
                    </a:lnTo>
                    <a:lnTo>
                      <a:pt x="732" y="418"/>
                    </a:lnTo>
                    <a:lnTo>
                      <a:pt x="707" y="418"/>
                    </a:lnTo>
                    <a:lnTo>
                      <a:pt x="682" y="418"/>
                    </a:lnTo>
                    <a:lnTo>
                      <a:pt x="657" y="424"/>
                    </a:lnTo>
                    <a:lnTo>
                      <a:pt x="631" y="424"/>
                    </a:lnTo>
                    <a:lnTo>
                      <a:pt x="606" y="424"/>
                    </a:lnTo>
                    <a:lnTo>
                      <a:pt x="576" y="424"/>
                    </a:lnTo>
                    <a:lnTo>
                      <a:pt x="551" y="424"/>
                    </a:lnTo>
                    <a:lnTo>
                      <a:pt x="526" y="424"/>
                    </a:lnTo>
                    <a:lnTo>
                      <a:pt x="501" y="424"/>
                    </a:lnTo>
                    <a:lnTo>
                      <a:pt x="476" y="424"/>
                    </a:lnTo>
                    <a:lnTo>
                      <a:pt x="451" y="424"/>
                    </a:lnTo>
                    <a:lnTo>
                      <a:pt x="421" y="418"/>
                    </a:lnTo>
                    <a:lnTo>
                      <a:pt x="396" y="418"/>
                    </a:lnTo>
                    <a:lnTo>
                      <a:pt x="371" y="418"/>
                    </a:lnTo>
                    <a:lnTo>
                      <a:pt x="346" y="418"/>
                    </a:lnTo>
                    <a:lnTo>
                      <a:pt x="321" y="418"/>
                    </a:lnTo>
                    <a:lnTo>
                      <a:pt x="296" y="418"/>
                    </a:lnTo>
                    <a:lnTo>
                      <a:pt x="271" y="413"/>
                    </a:lnTo>
                    <a:lnTo>
                      <a:pt x="246" y="413"/>
                    </a:lnTo>
                    <a:lnTo>
                      <a:pt x="221" y="413"/>
                    </a:lnTo>
                    <a:lnTo>
                      <a:pt x="195" y="407"/>
                    </a:lnTo>
                    <a:lnTo>
                      <a:pt x="170" y="407"/>
                    </a:lnTo>
                    <a:lnTo>
                      <a:pt x="145" y="407"/>
                    </a:lnTo>
                    <a:lnTo>
                      <a:pt x="120" y="402"/>
                    </a:lnTo>
                    <a:lnTo>
                      <a:pt x="95" y="402"/>
                    </a:lnTo>
                    <a:lnTo>
                      <a:pt x="70" y="402"/>
                    </a:lnTo>
                    <a:lnTo>
                      <a:pt x="45" y="396"/>
                    </a:lnTo>
                    <a:lnTo>
                      <a:pt x="20" y="396"/>
                    </a:lnTo>
                    <a:lnTo>
                      <a:pt x="0" y="391"/>
                    </a:lnTo>
                    <a:lnTo>
                      <a:pt x="551" y="0"/>
                    </a:lnTo>
                    <a:lnTo>
                      <a:pt x="1689" y="270"/>
                    </a:lnTo>
                  </a:path>
                </a:pathLst>
              </a:custGeom>
              <a:solidFill>
                <a:srgbClr val="00FFFF"/>
              </a:solidFill>
              <a:ln w="12700" cap="rnd">
                <a:noFill/>
                <a:round/>
                <a:headEnd/>
                <a:tailEnd/>
              </a:ln>
              <a:effectLst/>
            </p:spPr>
            <p:txBody>
              <a:bodyPr/>
              <a:lstStyle/>
              <a:p>
                <a:endParaRPr lang="en-GB"/>
              </a:p>
            </p:txBody>
          </p:sp>
        </p:grpSp>
      </p:grpSp>
      <p:sp>
        <p:nvSpPr>
          <p:cNvPr id="5" name="Slide Number Placeholder 4"/>
          <p:cNvSpPr>
            <a:spLocks noGrp="1"/>
          </p:cNvSpPr>
          <p:nvPr>
            <p:ph type="sldNum" sz="quarter" idx="12"/>
          </p:nvPr>
        </p:nvSpPr>
        <p:spPr/>
        <p:txBody>
          <a:bodyPr/>
          <a:lstStyle/>
          <a:p>
            <a:fld id="{E8313578-914A-44EA-94B0-F58A7DFE9FBC}" type="slidenum">
              <a:rPr lang="en-GB" smtClean="0"/>
              <a:pPr/>
              <a:t>17</a:t>
            </a:fld>
            <a:endParaRPr lang="en-GB" dirty="0"/>
          </a:p>
        </p:txBody>
      </p:sp>
      <p:sp>
        <p:nvSpPr>
          <p:cNvPr id="29" name="TextBox 28"/>
          <p:cNvSpPr txBox="1"/>
          <p:nvPr/>
        </p:nvSpPr>
        <p:spPr>
          <a:xfrm>
            <a:off x="4860032" y="3257981"/>
            <a:ext cx="3096344" cy="954107"/>
          </a:xfrm>
          <a:prstGeom prst="rect">
            <a:avLst/>
          </a:prstGeom>
          <a:noFill/>
        </p:spPr>
        <p:txBody>
          <a:bodyPr wrap="square" rtlCol="0">
            <a:spAutoFit/>
          </a:bodyPr>
          <a:lstStyle/>
          <a:p>
            <a:pPr algn="ctr"/>
            <a:r>
              <a:rPr lang="en-GB" sz="2800" dirty="0">
                <a:latin typeface="Comic Sans MS" pitchFamily="66" charset="0"/>
              </a:rPr>
              <a:t>Manual handling</a:t>
            </a:r>
          </a:p>
          <a:p>
            <a:pPr algn="ctr"/>
            <a:r>
              <a:rPr lang="en-GB" sz="2800" dirty="0">
                <a:latin typeface="Comic Sans MS" pitchFamily="66" charset="0"/>
              </a:rPr>
              <a:t>36% </a:t>
            </a:r>
          </a:p>
        </p:txBody>
      </p:sp>
      <p:sp>
        <p:nvSpPr>
          <p:cNvPr id="32" name="TextBox 31"/>
          <p:cNvSpPr txBox="1"/>
          <p:nvPr/>
        </p:nvSpPr>
        <p:spPr>
          <a:xfrm>
            <a:off x="611560" y="2026499"/>
            <a:ext cx="7704856" cy="830997"/>
          </a:xfrm>
          <a:prstGeom prst="rect">
            <a:avLst/>
          </a:prstGeom>
          <a:noFill/>
        </p:spPr>
        <p:txBody>
          <a:bodyPr wrap="square" rtlCol="0">
            <a:spAutoFit/>
          </a:bodyPr>
          <a:lstStyle/>
          <a:p>
            <a:r>
              <a:rPr lang="en-GB" sz="2400" dirty="0">
                <a:latin typeface="Comic Sans MS" pitchFamily="66" charset="0"/>
              </a:rPr>
              <a:t>What is the most common cause of workplace injuries?</a:t>
            </a:r>
          </a:p>
        </p:txBody>
      </p:sp>
      <p:pic>
        <p:nvPicPr>
          <p:cNvPr id="31" name="Picture 30"/>
          <p:cNvPicPr>
            <a:picLocks noChangeAspect="1"/>
          </p:cNvPicPr>
          <p:nvPr/>
        </p:nvPicPr>
        <p:blipFill>
          <a:blip r:embed="rId3"/>
          <a:stretch>
            <a:fillRect/>
          </a:stretch>
        </p:blipFill>
        <p:spPr>
          <a:xfrm>
            <a:off x="7914962" y="65821"/>
            <a:ext cx="1143571" cy="11435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ox(in)">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4056" y="692696"/>
            <a:ext cx="8229600" cy="1143000"/>
          </a:xfrm>
        </p:spPr>
        <p:txBody>
          <a:bodyPr>
            <a:normAutofit/>
          </a:bodyPr>
          <a:lstStyle/>
          <a:p>
            <a:r>
              <a:rPr lang="en-GB" sz="3600" u="sng" dirty="0">
                <a:latin typeface="Comic Sans MS" pitchFamily="66" charset="0"/>
              </a:rPr>
              <a:t>Correct manual handling</a:t>
            </a:r>
            <a:r>
              <a:rPr lang="en-GB" sz="3600" u="sng" dirty="0" smtClean="0">
                <a:latin typeface="Comic Sans MS" pitchFamily="66" charset="0"/>
              </a:rPr>
              <a:t>= QCF, </a:t>
            </a:r>
            <a:r>
              <a:rPr lang="en-GB" sz="3600" u="sng" dirty="0">
                <a:latin typeface="Comic Sans MS" pitchFamily="66" charset="0"/>
              </a:rPr>
              <a:t>TC</a:t>
            </a:r>
          </a:p>
        </p:txBody>
      </p:sp>
      <p:sp>
        <p:nvSpPr>
          <p:cNvPr id="9" name="Content Placeholder 8"/>
          <p:cNvSpPr>
            <a:spLocks noGrp="1"/>
          </p:cNvSpPr>
          <p:nvPr>
            <p:ph idx="1"/>
          </p:nvPr>
        </p:nvSpPr>
        <p:spPr>
          <a:xfrm>
            <a:off x="457200" y="2002221"/>
            <a:ext cx="8229600" cy="4123942"/>
          </a:xfrm>
        </p:spPr>
        <p:txBody>
          <a:bodyPr>
            <a:normAutofit/>
          </a:bodyPr>
          <a:lstStyle/>
          <a:p>
            <a:pPr marL="0" indent="0">
              <a:buNone/>
            </a:pPr>
            <a:r>
              <a:rPr lang="en-GB" sz="2400" dirty="0">
                <a:latin typeface="Comic Sans MS" pitchFamily="66" charset="0"/>
              </a:rPr>
              <a:t>Watch the following video on the correct procedure for manual handling</a:t>
            </a:r>
          </a:p>
          <a:p>
            <a:pPr algn="ctr">
              <a:buNone/>
            </a:pPr>
            <a:r>
              <a:rPr lang="en-GB" sz="2400" dirty="0">
                <a:latin typeface="Comic Sans MS" pitchFamily="66" charset="0"/>
                <a:hlinkClick r:id="rId3"/>
              </a:rPr>
              <a:t>http://www.youtube.com/watch?v=MhGUkWAA9WM</a:t>
            </a:r>
            <a:r>
              <a:rPr lang="en-GB" sz="2400" dirty="0">
                <a:latin typeface="Comic Sans MS" pitchFamily="66" charset="0"/>
              </a:rPr>
              <a:t> </a:t>
            </a:r>
          </a:p>
          <a:p>
            <a:pPr>
              <a:buNone/>
            </a:pPr>
            <a:r>
              <a:rPr lang="en-GB" sz="2400" dirty="0">
                <a:latin typeface="Comic Sans MS" pitchFamily="66" charset="0"/>
              </a:rPr>
              <a:t> </a:t>
            </a:r>
            <a:r>
              <a:rPr lang="en-GB" sz="2400" dirty="0">
                <a:latin typeface="Comic Sans MS" pitchFamily="66" charset="0"/>
                <a:hlinkClick r:id="rId4"/>
              </a:rPr>
              <a:t>https://www.youtube.com/watch?v=RuhroEh31i0 - </a:t>
            </a:r>
            <a:endParaRPr lang="en-GB" sz="2400" dirty="0">
              <a:latin typeface="Comic Sans MS" pitchFamily="66" charset="0"/>
            </a:endParaRPr>
          </a:p>
        </p:txBody>
      </p:sp>
      <p:grpSp>
        <p:nvGrpSpPr>
          <p:cNvPr id="2" name="Group 19"/>
          <p:cNvGrpSpPr/>
          <p:nvPr/>
        </p:nvGrpSpPr>
        <p:grpSpPr>
          <a:xfrm>
            <a:off x="457200" y="3717031"/>
            <a:ext cx="8285506" cy="2665703"/>
            <a:chOff x="401294" y="2960964"/>
            <a:chExt cx="8285506" cy="2943220"/>
          </a:xfrm>
        </p:grpSpPr>
        <p:pic>
          <p:nvPicPr>
            <p:cNvPr id="36866" name="Picture 2" descr="http://www.olympiclifts.co.uk/images/goods/products/ManualHandling/insidelifiting.gif"/>
            <p:cNvPicPr>
              <a:picLocks noChangeAspect="1" noChangeArrowheads="1"/>
            </p:cNvPicPr>
            <p:nvPr/>
          </p:nvPicPr>
          <p:blipFill>
            <a:blip r:embed="rId5"/>
            <a:srcRect/>
            <a:stretch>
              <a:fillRect/>
            </a:stretch>
          </p:blipFill>
          <p:spPr bwMode="auto">
            <a:xfrm>
              <a:off x="401294" y="2960964"/>
              <a:ext cx="8285506" cy="2840745"/>
            </a:xfrm>
            <a:prstGeom prst="rect">
              <a:avLst/>
            </a:prstGeom>
            <a:noFill/>
          </p:spPr>
        </p:pic>
        <p:sp>
          <p:nvSpPr>
            <p:cNvPr id="11" name="Rectangle 10"/>
            <p:cNvSpPr/>
            <p:nvPr/>
          </p:nvSpPr>
          <p:spPr>
            <a:xfrm>
              <a:off x="504498" y="5659823"/>
              <a:ext cx="1245476" cy="204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1902374" y="4508938"/>
              <a:ext cx="1245476" cy="204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2845462" y="5699234"/>
              <a:ext cx="1521586" cy="204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4800386" y="5699234"/>
              <a:ext cx="1245476" cy="204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6143386" y="5659823"/>
              <a:ext cx="1245476" cy="204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7388862" y="5699234"/>
              <a:ext cx="1297938" cy="165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766123" y="3439515"/>
              <a:ext cx="832853" cy="204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539043" y="3964811"/>
              <a:ext cx="604343" cy="544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Slide Number Placeholder 2"/>
          <p:cNvSpPr>
            <a:spLocks noGrp="1"/>
          </p:cNvSpPr>
          <p:nvPr>
            <p:ph type="sldNum" sz="quarter" idx="12"/>
          </p:nvPr>
        </p:nvSpPr>
        <p:spPr/>
        <p:txBody>
          <a:bodyPr/>
          <a:lstStyle/>
          <a:p>
            <a:fld id="{ABCA6DBB-6E8F-4C10-9995-F31F713E5F9F}" type="slidenum">
              <a:rPr lang="en-GB" smtClean="0"/>
              <a:pPr/>
              <a:t>18</a:t>
            </a:fld>
            <a:endParaRPr lang="en-GB"/>
          </a:p>
        </p:txBody>
      </p:sp>
      <p:pic>
        <p:nvPicPr>
          <p:cNvPr id="20" name="Picture 19"/>
          <p:cNvPicPr>
            <a:picLocks noChangeAspect="1"/>
          </p:cNvPicPr>
          <p:nvPr/>
        </p:nvPicPr>
        <p:blipFill>
          <a:blip r:embed="rId6"/>
          <a:stretch>
            <a:fillRect/>
          </a:stretch>
        </p:blipFill>
        <p:spPr>
          <a:xfrm>
            <a:off x="7914962" y="65821"/>
            <a:ext cx="1143571" cy="1143571"/>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30574"/>
            <a:ext cx="8229600" cy="1143000"/>
          </a:xfrm>
        </p:spPr>
        <p:txBody>
          <a:bodyPr>
            <a:normAutofit/>
          </a:bodyPr>
          <a:lstStyle/>
          <a:p>
            <a:r>
              <a:rPr lang="en-GB" sz="3600" u="sng" dirty="0">
                <a:latin typeface="Comic Sans MS" pitchFamily="66" charset="0"/>
              </a:rPr>
              <a:t>Correct manual handling </a:t>
            </a:r>
          </a:p>
        </p:txBody>
      </p:sp>
      <p:sp>
        <p:nvSpPr>
          <p:cNvPr id="5" name="Slide Number Placeholder 4"/>
          <p:cNvSpPr>
            <a:spLocks noGrp="1"/>
          </p:cNvSpPr>
          <p:nvPr>
            <p:ph type="sldNum" sz="quarter" idx="12"/>
          </p:nvPr>
        </p:nvSpPr>
        <p:spPr/>
        <p:txBody>
          <a:bodyPr/>
          <a:lstStyle/>
          <a:p>
            <a:fld id="{E8313578-914A-44EA-94B0-F58A7DFE9FBC}" type="slidenum">
              <a:rPr lang="en-GB" smtClean="0"/>
              <a:pPr/>
              <a:t>19</a:t>
            </a:fld>
            <a:endParaRPr lang="en-GB" dirty="0"/>
          </a:p>
        </p:txBody>
      </p:sp>
      <p:sp>
        <p:nvSpPr>
          <p:cNvPr id="9" name="Content Placeholder 8"/>
          <p:cNvSpPr>
            <a:spLocks noGrp="1"/>
          </p:cNvSpPr>
          <p:nvPr>
            <p:ph idx="1"/>
          </p:nvPr>
        </p:nvSpPr>
        <p:spPr>
          <a:xfrm>
            <a:off x="457200" y="2173574"/>
            <a:ext cx="8229600" cy="3952589"/>
          </a:xfrm>
        </p:spPr>
        <p:txBody>
          <a:bodyPr>
            <a:normAutofit/>
          </a:bodyPr>
          <a:lstStyle/>
          <a:p>
            <a:pPr marL="514350" indent="-514350">
              <a:buFont typeface="+mj-lt"/>
              <a:buAutoNum type="arabicPeriod"/>
            </a:pPr>
            <a:r>
              <a:rPr lang="en-GB" dirty="0">
                <a:latin typeface="Comic Sans MS" pitchFamily="66" charset="0"/>
              </a:rPr>
              <a:t>Plan - assessing the task</a:t>
            </a:r>
          </a:p>
          <a:p>
            <a:pPr marL="514350" indent="-514350">
              <a:buFont typeface="+mj-lt"/>
              <a:buAutoNum type="arabicPeriod"/>
            </a:pPr>
            <a:r>
              <a:rPr lang="en-GB" dirty="0">
                <a:latin typeface="Comic Sans MS" pitchFamily="66" charset="0"/>
              </a:rPr>
              <a:t>Position - correctly aligning to lift safely</a:t>
            </a:r>
          </a:p>
          <a:p>
            <a:pPr marL="514350" indent="-514350">
              <a:buFont typeface="+mj-lt"/>
              <a:buAutoNum type="arabicPeriod"/>
            </a:pPr>
            <a:r>
              <a:rPr lang="en-GB" dirty="0">
                <a:latin typeface="Comic Sans MS" pitchFamily="66" charset="0"/>
              </a:rPr>
              <a:t>Grip - ensure full grip and fingers not in a catch position</a:t>
            </a:r>
          </a:p>
          <a:p>
            <a:pPr marL="514350" indent="-514350">
              <a:buFont typeface="+mj-lt"/>
              <a:buAutoNum type="arabicPeriod"/>
            </a:pPr>
            <a:r>
              <a:rPr lang="en-GB" dirty="0">
                <a:latin typeface="Comic Sans MS" pitchFamily="66" charset="0"/>
              </a:rPr>
              <a:t>Lift - using legs not spine</a:t>
            </a:r>
          </a:p>
          <a:p>
            <a:pPr marL="514350" indent="-514350">
              <a:buFont typeface="+mj-lt"/>
              <a:buAutoNum type="arabicPeriod"/>
            </a:pPr>
            <a:r>
              <a:rPr lang="en-GB" dirty="0">
                <a:latin typeface="Comic Sans MS" pitchFamily="66" charset="0"/>
              </a:rPr>
              <a:t>Carry - check environment and able to see</a:t>
            </a:r>
          </a:p>
          <a:p>
            <a:pPr marL="514350" indent="-514350">
              <a:buFont typeface="+mj-lt"/>
              <a:buAutoNum type="arabicPeriod"/>
            </a:pPr>
            <a:r>
              <a:rPr lang="en-GB" dirty="0">
                <a:latin typeface="Comic Sans MS" pitchFamily="66" charset="0"/>
              </a:rPr>
              <a:t>Lower - safely using legs not spine</a:t>
            </a:r>
          </a:p>
          <a:p>
            <a:pPr>
              <a:buNone/>
            </a:pPr>
            <a:endParaRPr lang="en-GB" dirty="0">
              <a:latin typeface="Comic Sans MS" pitchFamily="66" charset="0"/>
            </a:endParaRPr>
          </a:p>
        </p:txBody>
      </p:sp>
      <p:pic>
        <p:nvPicPr>
          <p:cNvPr id="8" name="Picture 7"/>
          <p:cNvPicPr>
            <a:picLocks noChangeAspect="1"/>
          </p:cNvPicPr>
          <p:nvPr/>
        </p:nvPicPr>
        <p:blipFill>
          <a:blip r:embed="rId3"/>
          <a:stretch>
            <a:fillRect/>
          </a:stretch>
        </p:blipFill>
        <p:spPr>
          <a:xfrm>
            <a:off x="7914962" y="65821"/>
            <a:ext cx="1143571" cy="11435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ox(i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checkerboard(across)">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amond(in)">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checkerboard(across)">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200" dirty="0" smtClean="0">
                <a:latin typeface="Comic Sans MS" pitchFamily="66" charset="0"/>
              </a:rPr>
              <a:t>QCF</a:t>
            </a:r>
            <a:r>
              <a:rPr lang="en-GB" sz="3200" dirty="0" smtClean="0">
                <a:latin typeface="Comic Sans MS" pitchFamily="66" charset="0"/>
              </a:rPr>
              <a:t>, </a:t>
            </a:r>
            <a:r>
              <a:rPr lang="en-GB" sz="3200" dirty="0">
                <a:latin typeface="Comic Sans MS" pitchFamily="66" charset="0"/>
              </a:rPr>
              <a:t>TC, ERR</a:t>
            </a:r>
          </a:p>
        </p:txBody>
      </p:sp>
      <p:sp>
        <p:nvSpPr>
          <p:cNvPr id="3" name="Content Placeholder 2"/>
          <p:cNvSpPr>
            <a:spLocks noGrp="1"/>
          </p:cNvSpPr>
          <p:nvPr>
            <p:ph sz="half" idx="1"/>
          </p:nvPr>
        </p:nvSpPr>
        <p:spPr/>
        <p:txBody>
          <a:bodyPr>
            <a:normAutofit fontScale="92500" lnSpcReduction="10000"/>
          </a:bodyPr>
          <a:lstStyle/>
          <a:p>
            <a:pPr marL="0" indent="0">
              <a:buNone/>
            </a:pPr>
            <a:r>
              <a:rPr lang="en-GB" dirty="0">
                <a:latin typeface="Comic Sans MS" pitchFamily="66" charset="0"/>
              </a:rPr>
              <a:t>All employers must, by law, display this health and safety law poster in all workplaces.</a:t>
            </a:r>
          </a:p>
          <a:p>
            <a:pPr marL="0" indent="0"/>
            <a:endParaRPr lang="en-GB" dirty="0">
              <a:latin typeface="Comic Sans MS" pitchFamily="66" charset="0"/>
            </a:endParaRPr>
          </a:p>
          <a:p>
            <a:pPr marL="0" indent="0">
              <a:buNone/>
            </a:pPr>
            <a:r>
              <a:rPr lang="en-GB" dirty="0">
                <a:latin typeface="Comic Sans MS" pitchFamily="66" charset="0"/>
              </a:rPr>
              <a:t>It explains the responsibilities of the employer and employee in relation to health and safety. </a:t>
            </a:r>
          </a:p>
          <a:p>
            <a:pPr marL="0" indent="0">
              <a:buNone/>
            </a:pPr>
            <a:r>
              <a:rPr lang="en-GB" b="1" dirty="0">
                <a:latin typeface="Comic Sans MS" pitchFamily="66" charset="0"/>
              </a:rPr>
              <a:t>Go &amp; Locate the H&amp;S poster</a:t>
            </a:r>
          </a:p>
        </p:txBody>
      </p:sp>
      <p:sp>
        <p:nvSpPr>
          <p:cNvPr id="7" name="Content Placeholder 6"/>
          <p:cNvSpPr>
            <a:spLocks noGrp="1"/>
          </p:cNvSpPr>
          <p:nvPr>
            <p:ph sz="half" idx="2"/>
          </p:nvPr>
        </p:nvSpPr>
        <p:spPr/>
        <p:txBody>
          <a:bodyPr>
            <a:normAutofit fontScale="92500" lnSpcReduction="10000"/>
          </a:bodyPr>
          <a:lstStyle/>
          <a:p>
            <a:endParaRPr lang="en-GB"/>
          </a:p>
        </p:txBody>
      </p:sp>
      <p:sp>
        <p:nvSpPr>
          <p:cNvPr id="5" name="Slide Number Placeholder 4"/>
          <p:cNvSpPr>
            <a:spLocks noGrp="1"/>
          </p:cNvSpPr>
          <p:nvPr>
            <p:ph type="sldNum" sz="quarter" idx="12"/>
          </p:nvPr>
        </p:nvSpPr>
        <p:spPr/>
        <p:txBody>
          <a:bodyPr/>
          <a:lstStyle/>
          <a:p>
            <a:fld id="{E8313578-914A-44EA-94B0-F58A7DFE9FBC}" type="slidenum">
              <a:rPr lang="en-GB" smtClean="0"/>
              <a:pPr/>
              <a:t>2</a:t>
            </a:fld>
            <a:endParaRPr lang="en-GB" dirty="0"/>
          </a:p>
        </p:txBody>
      </p:sp>
      <p:pic>
        <p:nvPicPr>
          <p:cNvPr id="4100" name="Picture 4" descr="http://www.redhotdisplays.co.uk/system/cache/rhs-law-health-safety-at-work-law-poster_cms_site_products_images_347-1-504_800_800_False.png"/>
          <p:cNvPicPr>
            <a:picLocks noChangeAspect="1" noChangeArrowheads="1"/>
          </p:cNvPicPr>
          <p:nvPr/>
        </p:nvPicPr>
        <p:blipFill>
          <a:blip r:embed="rId2"/>
          <a:srcRect/>
          <a:stretch>
            <a:fillRect/>
          </a:stretch>
        </p:blipFill>
        <p:spPr bwMode="auto">
          <a:xfrm>
            <a:off x="4648200" y="1600200"/>
            <a:ext cx="4048753" cy="4467589"/>
          </a:xfrm>
          <a:prstGeom prst="rect">
            <a:avLst/>
          </a:prstGeom>
          <a:noFill/>
        </p:spPr>
      </p:pic>
      <p:pic>
        <p:nvPicPr>
          <p:cNvPr id="9" name="Picture 8"/>
          <p:cNvPicPr>
            <a:picLocks noChangeAspect="1"/>
          </p:cNvPicPr>
          <p:nvPr/>
        </p:nvPicPr>
        <p:blipFill>
          <a:blip r:embed="rId3"/>
          <a:stretch>
            <a:fillRect/>
          </a:stretch>
        </p:blipFill>
        <p:spPr>
          <a:xfrm>
            <a:off x="7914962" y="65821"/>
            <a:ext cx="1143571" cy="11435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846138"/>
            <a:ext cx="8229600" cy="1143000"/>
          </a:xfrm>
        </p:spPr>
        <p:txBody>
          <a:bodyPr>
            <a:normAutofit/>
          </a:bodyPr>
          <a:lstStyle/>
          <a:p>
            <a:r>
              <a:rPr lang="en-GB" sz="3600" u="sng" dirty="0">
                <a:latin typeface="Comic Sans MS" pitchFamily="66" charset="0"/>
              </a:rPr>
              <a:t>Equipment to help</a:t>
            </a:r>
          </a:p>
        </p:txBody>
      </p:sp>
      <p:sp>
        <p:nvSpPr>
          <p:cNvPr id="5" name="Slide Number Placeholder 4"/>
          <p:cNvSpPr>
            <a:spLocks noGrp="1"/>
          </p:cNvSpPr>
          <p:nvPr>
            <p:ph type="sldNum" sz="quarter" idx="12"/>
          </p:nvPr>
        </p:nvSpPr>
        <p:spPr/>
        <p:txBody>
          <a:bodyPr/>
          <a:lstStyle/>
          <a:p>
            <a:fld id="{E8313578-914A-44EA-94B0-F58A7DFE9FBC}" type="slidenum">
              <a:rPr lang="en-GB" smtClean="0"/>
              <a:pPr/>
              <a:t>20</a:t>
            </a:fld>
            <a:endParaRPr lang="en-GB" dirty="0"/>
          </a:p>
        </p:txBody>
      </p:sp>
      <p:pic>
        <p:nvPicPr>
          <p:cNvPr id="32772" name="Picture 4" descr="http://cdn.packingboxes.co.uk/ip63/picking_trolley_with_mesh_sides_warehousing_trolleys.jpg"/>
          <p:cNvPicPr>
            <a:picLocks noChangeAspect="1" noChangeArrowheads="1"/>
          </p:cNvPicPr>
          <p:nvPr/>
        </p:nvPicPr>
        <p:blipFill>
          <a:blip r:embed="rId3"/>
          <a:srcRect t="6207" b="12157"/>
          <a:stretch>
            <a:fillRect/>
          </a:stretch>
        </p:blipFill>
        <p:spPr bwMode="auto">
          <a:xfrm>
            <a:off x="457200" y="2932693"/>
            <a:ext cx="2309452" cy="1885347"/>
          </a:xfrm>
          <a:prstGeom prst="rect">
            <a:avLst/>
          </a:prstGeom>
          <a:noFill/>
        </p:spPr>
      </p:pic>
      <p:pic>
        <p:nvPicPr>
          <p:cNvPr id="32774" name="Picture 6" descr="http://www.teacrate.com/Images/commercial/rc1.jpg"/>
          <p:cNvPicPr>
            <a:picLocks noChangeAspect="1" noChangeArrowheads="1"/>
          </p:cNvPicPr>
          <p:nvPr/>
        </p:nvPicPr>
        <p:blipFill>
          <a:blip r:embed="rId4"/>
          <a:srcRect l="17673" r="18534"/>
          <a:stretch>
            <a:fillRect/>
          </a:stretch>
        </p:blipFill>
        <p:spPr bwMode="auto">
          <a:xfrm>
            <a:off x="3657602" y="2634812"/>
            <a:ext cx="1538770" cy="2412124"/>
          </a:xfrm>
          <a:prstGeom prst="rect">
            <a:avLst/>
          </a:prstGeom>
          <a:noFill/>
        </p:spPr>
      </p:pic>
      <p:pic>
        <p:nvPicPr>
          <p:cNvPr id="32776" name="Picture 8" descr="http://systemhygiene.co.uk/images/pictures/products/tru110-sack-truck-1-(page-picture-large).jpg"/>
          <p:cNvPicPr>
            <a:picLocks noChangeAspect="1" noChangeArrowheads="1"/>
          </p:cNvPicPr>
          <p:nvPr/>
        </p:nvPicPr>
        <p:blipFill>
          <a:blip r:embed="rId5"/>
          <a:srcRect/>
          <a:stretch>
            <a:fillRect/>
          </a:stretch>
        </p:blipFill>
        <p:spPr bwMode="auto">
          <a:xfrm>
            <a:off x="5591504" y="2634812"/>
            <a:ext cx="2843048" cy="2183228"/>
          </a:xfrm>
          <a:prstGeom prst="rect">
            <a:avLst/>
          </a:prstGeom>
          <a:noFill/>
        </p:spPr>
      </p:pic>
      <p:sp>
        <p:nvSpPr>
          <p:cNvPr id="13" name="TextBox 12"/>
          <p:cNvSpPr txBox="1"/>
          <p:nvPr/>
        </p:nvSpPr>
        <p:spPr>
          <a:xfrm>
            <a:off x="457200" y="5046936"/>
            <a:ext cx="2309452" cy="923330"/>
          </a:xfrm>
          <a:prstGeom prst="rect">
            <a:avLst/>
          </a:prstGeom>
          <a:noFill/>
        </p:spPr>
        <p:txBody>
          <a:bodyPr wrap="square" rtlCol="0">
            <a:spAutoFit/>
          </a:bodyPr>
          <a:lstStyle/>
          <a:p>
            <a:pPr algn="ctr"/>
            <a:r>
              <a:rPr lang="en-GB" b="1" u="sng" dirty="0">
                <a:latin typeface="Comic Sans MS" pitchFamily="66" charset="0"/>
              </a:rPr>
              <a:t>Mesh trolley </a:t>
            </a:r>
          </a:p>
          <a:p>
            <a:pPr algn="ctr"/>
            <a:r>
              <a:rPr lang="en-GB" dirty="0">
                <a:latin typeface="Comic Sans MS" pitchFamily="66" charset="0"/>
              </a:rPr>
              <a:t>Used for moving folded clothes</a:t>
            </a:r>
          </a:p>
        </p:txBody>
      </p:sp>
      <p:sp>
        <p:nvSpPr>
          <p:cNvPr id="14" name="TextBox 13"/>
          <p:cNvSpPr txBox="1"/>
          <p:nvPr/>
        </p:nvSpPr>
        <p:spPr>
          <a:xfrm>
            <a:off x="3282052" y="5199336"/>
            <a:ext cx="2309452" cy="923330"/>
          </a:xfrm>
          <a:prstGeom prst="rect">
            <a:avLst/>
          </a:prstGeom>
          <a:noFill/>
        </p:spPr>
        <p:txBody>
          <a:bodyPr wrap="square" rtlCol="0">
            <a:spAutoFit/>
          </a:bodyPr>
          <a:lstStyle/>
          <a:p>
            <a:pPr algn="ctr"/>
            <a:r>
              <a:rPr lang="en-GB" b="1" u="sng" dirty="0">
                <a:latin typeface="Comic Sans MS" pitchFamily="66" charset="0"/>
              </a:rPr>
              <a:t>Roll cage trolley </a:t>
            </a:r>
          </a:p>
          <a:p>
            <a:pPr algn="ctr"/>
            <a:r>
              <a:rPr lang="en-GB" dirty="0">
                <a:latin typeface="Comic Sans MS" pitchFamily="66" charset="0"/>
              </a:rPr>
              <a:t>Used for moving food and drink</a:t>
            </a:r>
          </a:p>
        </p:txBody>
      </p:sp>
      <p:sp>
        <p:nvSpPr>
          <p:cNvPr id="15" name="TextBox 14"/>
          <p:cNvSpPr txBox="1"/>
          <p:nvPr/>
        </p:nvSpPr>
        <p:spPr>
          <a:xfrm>
            <a:off x="6125100" y="5046936"/>
            <a:ext cx="2561700" cy="923330"/>
          </a:xfrm>
          <a:prstGeom prst="rect">
            <a:avLst/>
          </a:prstGeom>
          <a:noFill/>
        </p:spPr>
        <p:txBody>
          <a:bodyPr wrap="square" rtlCol="0">
            <a:spAutoFit/>
          </a:bodyPr>
          <a:lstStyle/>
          <a:p>
            <a:pPr algn="ctr"/>
            <a:r>
              <a:rPr lang="en-GB" b="1" u="sng" dirty="0">
                <a:latin typeface="Comic Sans MS" pitchFamily="66" charset="0"/>
              </a:rPr>
              <a:t>Sack truck</a:t>
            </a:r>
          </a:p>
          <a:p>
            <a:pPr algn="ctr"/>
            <a:r>
              <a:rPr lang="en-GB" dirty="0">
                <a:latin typeface="Comic Sans MS" pitchFamily="66" charset="0"/>
              </a:rPr>
              <a:t>Used for moving large electrical goods</a:t>
            </a:r>
          </a:p>
        </p:txBody>
      </p:sp>
      <p:sp>
        <p:nvSpPr>
          <p:cNvPr id="16" name="TextBox 15"/>
          <p:cNvSpPr txBox="1"/>
          <p:nvPr/>
        </p:nvSpPr>
        <p:spPr>
          <a:xfrm>
            <a:off x="457200" y="1844570"/>
            <a:ext cx="8229600" cy="707886"/>
          </a:xfrm>
          <a:prstGeom prst="rect">
            <a:avLst/>
          </a:prstGeom>
          <a:noFill/>
        </p:spPr>
        <p:txBody>
          <a:bodyPr wrap="square" rtlCol="0">
            <a:spAutoFit/>
          </a:bodyPr>
          <a:lstStyle/>
          <a:p>
            <a:r>
              <a:rPr lang="en-GB" sz="2000" dirty="0">
                <a:latin typeface="Comic Sans MS" pitchFamily="66" charset="0"/>
              </a:rPr>
              <a:t>Give examples </a:t>
            </a:r>
            <a:r>
              <a:rPr lang="en-GB" sz="2000">
                <a:latin typeface="Comic Sans MS" pitchFamily="66" charset="0"/>
              </a:rPr>
              <a:t>of equipment you </a:t>
            </a:r>
            <a:r>
              <a:rPr lang="en-GB" sz="2000" dirty="0">
                <a:latin typeface="Comic Sans MS" pitchFamily="66" charset="0"/>
              </a:rPr>
              <a:t>would move using the lifting equipment shown below. </a:t>
            </a:r>
          </a:p>
        </p:txBody>
      </p:sp>
      <p:pic>
        <p:nvPicPr>
          <p:cNvPr id="12" name="Picture 11"/>
          <p:cNvPicPr>
            <a:picLocks noChangeAspect="1"/>
          </p:cNvPicPr>
          <p:nvPr/>
        </p:nvPicPr>
        <p:blipFill>
          <a:blip r:embed="rId6"/>
          <a:stretch>
            <a:fillRect/>
          </a:stretch>
        </p:blipFill>
        <p:spPr>
          <a:xfrm>
            <a:off x="7914962" y="65821"/>
            <a:ext cx="1143571" cy="11435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642918"/>
            <a:ext cx="8229600" cy="1143000"/>
          </a:xfrm>
        </p:spPr>
        <p:txBody>
          <a:bodyPr/>
          <a:lstStyle/>
          <a:p>
            <a:pPr algn="ctr"/>
            <a:r>
              <a:rPr lang="en-GB" dirty="0">
                <a:latin typeface="Comic Sans MS" pitchFamily="66" charset="0"/>
              </a:rPr>
              <a:t>PPE = </a:t>
            </a:r>
            <a:r>
              <a:rPr lang="en-GB" sz="2800" dirty="0" smtClean="0">
                <a:latin typeface="Comic Sans MS" pitchFamily="66" charset="0"/>
              </a:rPr>
              <a:t>CQF</a:t>
            </a:r>
            <a:r>
              <a:rPr lang="en-GB" sz="2800" dirty="0" smtClean="0">
                <a:latin typeface="Comic Sans MS" pitchFamily="66" charset="0"/>
              </a:rPr>
              <a:t>,TC,ERR</a:t>
            </a:r>
            <a:endParaRPr lang="en-GB" dirty="0">
              <a:latin typeface="Comic Sans MS" pitchFamily="66" charset="0"/>
            </a:endParaRPr>
          </a:p>
        </p:txBody>
      </p:sp>
      <p:sp>
        <p:nvSpPr>
          <p:cNvPr id="6" name="Content Placeholder 5"/>
          <p:cNvSpPr>
            <a:spLocks noGrp="1"/>
          </p:cNvSpPr>
          <p:nvPr>
            <p:ph idx="1"/>
          </p:nvPr>
        </p:nvSpPr>
        <p:spPr/>
        <p:txBody>
          <a:bodyPr/>
          <a:lstStyle/>
          <a:p>
            <a:pPr fontAlgn="base"/>
            <a:r>
              <a:rPr lang="en-GB" dirty="0">
                <a:latin typeface="Comic Sans MS" pitchFamily="66" charset="0"/>
              </a:rPr>
              <a:t>Employers have duties concerning the provision and use of personal protective equipment (PPE) at work.</a:t>
            </a:r>
          </a:p>
          <a:p>
            <a:pPr fontAlgn="base"/>
            <a:r>
              <a:rPr lang="en-GB" dirty="0">
                <a:latin typeface="Comic Sans MS" pitchFamily="66" charset="0"/>
              </a:rPr>
              <a:t>PPE is equipment that will protect the user against health or safety risks at work. It can include items such as safety helmets, gloves, eye protection, high-visibility clothing, safety footwear and safety harnesses. It also includes respiratory protective equipment (RPE).</a:t>
            </a:r>
          </a:p>
          <a:p>
            <a:endParaRPr lang="en-GB" dirty="0"/>
          </a:p>
        </p:txBody>
      </p:sp>
      <p:sp>
        <p:nvSpPr>
          <p:cNvPr id="2" name="Slide Number Placeholder 1"/>
          <p:cNvSpPr>
            <a:spLocks noGrp="1"/>
          </p:cNvSpPr>
          <p:nvPr>
            <p:ph type="sldNum" sz="quarter" idx="12"/>
          </p:nvPr>
        </p:nvSpPr>
        <p:spPr/>
        <p:txBody>
          <a:bodyPr/>
          <a:lstStyle/>
          <a:p>
            <a:fld id="{ABCA6DBB-6E8F-4C10-9995-F31F713E5F9F}" type="slidenum">
              <a:rPr lang="en-GB" smtClean="0"/>
              <a:pPr/>
              <a:t>21</a:t>
            </a:fld>
            <a:endParaRPr lang="en-GB"/>
          </a:p>
        </p:txBody>
      </p:sp>
      <p:pic>
        <p:nvPicPr>
          <p:cNvPr id="8" name="Picture 7"/>
          <p:cNvPicPr>
            <a:picLocks noChangeAspect="1"/>
          </p:cNvPicPr>
          <p:nvPr/>
        </p:nvPicPr>
        <p:blipFill>
          <a:blip r:embed="rId2"/>
          <a:stretch>
            <a:fillRect/>
          </a:stretch>
        </p:blipFill>
        <p:spPr>
          <a:xfrm>
            <a:off x="7914962" y="65821"/>
            <a:ext cx="1143571" cy="11435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itchFamily="66" charset="0"/>
              </a:rPr>
              <a:t>PPE = </a:t>
            </a:r>
            <a:r>
              <a:rPr lang="en-GB" sz="3600" dirty="0" smtClean="0">
                <a:latin typeface="Comic Sans MS" pitchFamily="66" charset="0"/>
              </a:rPr>
              <a:t>CQF</a:t>
            </a:r>
            <a:r>
              <a:rPr lang="en-GB" sz="3600" dirty="0" smtClean="0">
                <a:latin typeface="Comic Sans MS" pitchFamily="66" charset="0"/>
              </a:rPr>
              <a:t>,TC,ERR</a:t>
            </a:r>
            <a:endParaRPr lang="en-GB" sz="3600" dirty="0">
              <a:latin typeface="Comic Sans MS" pitchFamily="66" charset="0"/>
            </a:endParaRPr>
          </a:p>
        </p:txBody>
      </p:sp>
      <p:pic>
        <p:nvPicPr>
          <p:cNvPr id="4" name="Content Placeholder 3" descr="PPE_Main.jpg"/>
          <p:cNvPicPr>
            <a:picLocks noGrp="1" noChangeAspect="1"/>
          </p:cNvPicPr>
          <p:nvPr>
            <p:ph idx="1"/>
          </p:nvPr>
        </p:nvPicPr>
        <p:blipFill>
          <a:blip r:embed="rId2"/>
          <a:stretch>
            <a:fillRect/>
          </a:stretch>
        </p:blipFill>
        <p:spPr>
          <a:xfrm>
            <a:off x="2214546" y="1935163"/>
            <a:ext cx="5357850" cy="4389437"/>
          </a:xfrm>
        </p:spPr>
      </p:pic>
      <p:sp>
        <p:nvSpPr>
          <p:cNvPr id="3" name="Slide Number Placeholder 2"/>
          <p:cNvSpPr>
            <a:spLocks noGrp="1"/>
          </p:cNvSpPr>
          <p:nvPr>
            <p:ph type="sldNum" sz="quarter" idx="12"/>
          </p:nvPr>
        </p:nvSpPr>
        <p:spPr/>
        <p:txBody>
          <a:bodyPr/>
          <a:lstStyle/>
          <a:p>
            <a:fld id="{ABCA6DBB-6E8F-4C10-9995-F31F713E5F9F}" type="slidenum">
              <a:rPr lang="en-GB" smtClean="0"/>
              <a:pPr/>
              <a:t>22</a:t>
            </a:fld>
            <a:endParaRPr lang="en-GB"/>
          </a:p>
        </p:txBody>
      </p:sp>
      <p:pic>
        <p:nvPicPr>
          <p:cNvPr id="6" name="Picture 5"/>
          <p:cNvPicPr>
            <a:picLocks noChangeAspect="1"/>
          </p:cNvPicPr>
          <p:nvPr/>
        </p:nvPicPr>
        <p:blipFill>
          <a:blip r:embed="rId3"/>
          <a:stretch>
            <a:fillRect/>
          </a:stretch>
        </p:blipFill>
        <p:spPr>
          <a:xfrm>
            <a:off x="7914962" y="65821"/>
            <a:ext cx="1143571" cy="11435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itchFamily="66" charset="0"/>
              </a:rPr>
              <a:t>The End</a:t>
            </a:r>
            <a:endParaRPr lang="en-GB" dirty="0">
              <a:latin typeface="Comic Sans MS" pitchFamily="66" charset="0"/>
            </a:endParaRPr>
          </a:p>
        </p:txBody>
      </p:sp>
      <p:sp>
        <p:nvSpPr>
          <p:cNvPr id="3" name="Content Placeholder 2"/>
          <p:cNvSpPr>
            <a:spLocks noGrp="1"/>
          </p:cNvSpPr>
          <p:nvPr>
            <p:ph idx="1"/>
          </p:nvPr>
        </p:nvSpPr>
        <p:spPr/>
        <p:txBody>
          <a:bodyPr>
            <a:normAutofit/>
          </a:bodyPr>
          <a:lstStyle/>
          <a:p>
            <a:pPr>
              <a:buNone/>
            </a:pPr>
            <a:endParaRPr lang="en-GB" dirty="0">
              <a:latin typeface="Comic Sans MS" pitchFamily="66" charset="0"/>
            </a:endParaRPr>
          </a:p>
          <a:p>
            <a:pPr>
              <a:buNone/>
            </a:pPr>
            <a:endParaRPr lang="en-GB" dirty="0">
              <a:latin typeface="Comic Sans MS" pitchFamily="66" charset="0"/>
            </a:endParaRPr>
          </a:p>
          <a:p>
            <a:pPr>
              <a:buNone/>
            </a:pPr>
            <a:endParaRPr lang="en-GB" dirty="0">
              <a:latin typeface="Comic Sans MS" pitchFamily="66" charset="0"/>
            </a:endParaRPr>
          </a:p>
          <a:p>
            <a:pPr>
              <a:buNone/>
            </a:pPr>
            <a:endParaRPr lang="en-GB" dirty="0">
              <a:latin typeface="Comic Sans MS" pitchFamily="66" charset="0"/>
            </a:endParaRPr>
          </a:p>
        </p:txBody>
      </p:sp>
      <p:sp>
        <p:nvSpPr>
          <p:cNvPr id="4" name="Slide Number Placeholder 3"/>
          <p:cNvSpPr>
            <a:spLocks noGrp="1"/>
          </p:cNvSpPr>
          <p:nvPr>
            <p:ph type="sldNum" sz="quarter" idx="12"/>
          </p:nvPr>
        </p:nvSpPr>
        <p:spPr/>
        <p:txBody>
          <a:bodyPr/>
          <a:lstStyle/>
          <a:p>
            <a:fld id="{ABCA6DBB-6E8F-4C10-9995-F31F713E5F9F}" type="slidenum">
              <a:rPr lang="en-GB" smtClean="0"/>
              <a:pPr/>
              <a:t>23</a:t>
            </a:fld>
            <a:endParaRPr lang="en-GB"/>
          </a:p>
        </p:txBody>
      </p:sp>
      <p:pic>
        <p:nvPicPr>
          <p:cNvPr id="6" name="Picture 5"/>
          <p:cNvPicPr>
            <a:picLocks noChangeAspect="1"/>
          </p:cNvPicPr>
          <p:nvPr/>
        </p:nvPicPr>
        <p:blipFill>
          <a:blip r:embed="rId2"/>
          <a:stretch>
            <a:fillRect/>
          </a:stretch>
        </p:blipFill>
        <p:spPr>
          <a:xfrm>
            <a:off x="3491880" y="2204864"/>
            <a:ext cx="2155962" cy="215596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C4DCFBC4-75FE-4F08-8A5C-A25F8C28C9D4}" type="slidenum">
              <a:rPr lang="en-GB"/>
              <a:pPr>
                <a:defRPr/>
              </a:pPr>
              <a:t>3</a:t>
            </a:fld>
            <a:endParaRPr lang="en-GB" dirty="0"/>
          </a:p>
        </p:txBody>
      </p:sp>
      <p:sp>
        <p:nvSpPr>
          <p:cNvPr id="7171" name="Rectangle 2"/>
          <p:cNvSpPr>
            <a:spLocks noGrp="1" noChangeArrowheads="1"/>
          </p:cNvSpPr>
          <p:nvPr>
            <p:ph type="title"/>
          </p:nvPr>
        </p:nvSpPr>
        <p:spPr>
          <a:xfrm>
            <a:off x="0" y="333375"/>
            <a:ext cx="9144000" cy="768350"/>
          </a:xfrm>
        </p:spPr>
        <p:txBody>
          <a:bodyPr>
            <a:normAutofit fontScale="90000"/>
          </a:bodyPr>
          <a:lstStyle/>
          <a:p>
            <a:pPr eaLnBrk="1" hangingPunct="1"/>
            <a:r>
              <a:rPr lang="en-GB" dirty="0">
                <a:latin typeface="Comic Sans MS" pitchFamily="66" charset="0"/>
              </a:rPr>
              <a:t> Main Legislation HASWA 1974</a:t>
            </a:r>
          </a:p>
        </p:txBody>
      </p:sp>
      <p:sp>
        <p:nvSpPr>
          <p:cNvPr id="7172" name="Rectangle 3"/>
          <p:cNvSpPr>
            <a:spLocks noGrp="1" noChangeArrowheads="1"/>
          </p:cNvSpPr>
          <p:nvPr>
            <p:ph type="body" idx="1"/>
          </p:nvPr>
        </p:nvSpPr>
        <p:spPr>
          <a:xfrm>
            <a:off x="250825" y="1125538"/>
            <a:ext cx="8569325" cy="1223962"/>
          </a:xfrm>
        </p:spPr>
        <p:txBody>
          <a:bodyPr/>
          <a:lstStyle/>
          <a:p>
            <a:pPr algn="ctr" eaLnBrk="1" hangingPunct="1">
              <a:buFontTx/>
              <a:buNone/>
            </a:pPr>
            <a:endParaRPr lang="en-US" sz="2800" dirty="0">
              <a:solidFill>
                <a:srgbClr val="FFFF00"/>
              </a:solidFill>
              <a:latin typeface="Comic Sans MS" pitchFamily="66" charset="0"/>
            </a:endParaRPr>
          </a:p>
        </p:txBody>
      </p:sp>
      <p:graphicFrame>
        <p:nvGraphicFramePr>
          <p:cNvPr id="6" name="Diagram 5"/>
          <p:cNvGraphicFramePr/>
          <p:nvPr/>
        </p:nvGraphicFramePr>
        <p:xfrm>
          <a:off x="359024" y="1700808"/>
          <a:ext cx="8784976" cy="4088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a:spLocks noChangeArrowheads="1"/>
          </p:cNvSpPr>
          <p:nvPr/>
        </p:nvSpPr>
        <p:spPr bwMode="auto">
          <a:xfrm>
            <a:off x="250825" y="2852738"/>
            <a:ext cx="2413000" cy="1016000"/>
          </a:xfrm>
          <a:prstGeom prst="rect">
            <a:avLst/>
          </a:prstGeom>
          <a:noFill/>
          <a:ln w="9525">
            <a:noFill/>
            <a:miter lim="800000"/>
            <a:headEnd/>
            <a:tailEnd/>
          </a:ln>
        </p:spPr>
        <p:txBody>
          <a:bodyPr>
            <a:spAutoFit/>
          </a:bodyPr>
          <a:lstStyle/>
          <a:p>
            <a:pPr algn="ctr"/>
            <a:r>
              <a:rPr lang="en-GB" sz="2000" dirty="0">
                <a:solidFill>
                  <a:srgbClr val="000000"/>
                </a:solidFill>
                <a:latin typeface="Comic Sans MS" pitchFamily="66" charset="0"/>
              </a:rPr>
              <a:t>Manual Handling Operation Regulations 1992 </a:t>
            </a:r>
          </a:p>
        </p:txBody>
      </p:sp>
      <p:sp>
        <p:nvSpPr>
          <p:cNvPr id="8" name="Rectangle 7"/>
          <p:cNvSpPr>
            <a:spLocks noChangeArrowheads="1"/>
          </p:cNvSpPr>
          <p:nvPr/>
        </p:nvSpPr>
        <p:spPr bwMode="auto">
          <a:xfrm>
            <a:off x="2411413" y="2781300"/>
            <a:ext cx="2447925" cy="1630363"/>
          </a:xfrm>
          <a:prstGeom prst="rect">
            <a:avLst/>
          </a:prstGeom>
          <a:noFill/>
          <a:ln w="9525">
            <a:noFill/>
            <a:miter lim="800000"/>
            <a:headEnd/>
            <a:tailEnd/>
          </a:ln>
        </p:spPr>
        <p:txBody>
          <a:bodyPr>
            <a:spAutoFit/>
          </a:bodyPr>
          <a:lstStyle/>
          <a:p>
            <a:pPr algn="ctr"/>
            <a:r>
              <a:rPr lang="en-GB" sz="2000" dirty="0">
                <a:solidFill>
                  <a:srgbClr val="000000"/>
                </a:solidFill>
                <a:latin typeface="Comic Sans MS" pitchFamily="66" charset="0"/>
              </a:rPr>
              <a:t>Control of Substances Hazardous to Health 2002</a:t>
            </a:r>
          </a:p>
          <a:p>
            <a:pPr algn="ctr"/>
            <a:r>
              <a:rPr lang="en-GB" sz="2000" dirty="0">
                <a:solidFill>
                  <a:srgbClr val="000000"/>
                </a:solidFill>
                <a:latin typeface="Comic Sans MS" pitchFamily="66" charset="0"/>
              </a:rPr>
              <a:t>COSHH</a:t>
            </a:r>
          </a:p>
        </p:txBody>
      </p:sp>
      <p:sp>
        <p:nvSpPr>
          <p:cNvPr id="9" name="Rectangle 8"/>
          <p:cNvSpPr>
            <a:spLocks noChangeArrowheads="1"/>
          </p:cNvSpPr>
          <p:nvPr/>
        </p:nvSpPr>
        <p:spPr bwMode="auto">
          <a:xfrm>
            <a:off x="4643438" y="2852738"/>
            <a:ext cx="2520950" cy="2246312"/>
          </a:xfrm>
          <a:prstGeom prst="rect">
            <a:avLst/>
          </a:prstGeom>
          <a:noFill/>
          <a:ln w="9525">
            <a:noFill/>
            <a:miter lim="800000"/>
            <a:headEnd/>
            <a:tailEnd/>
          </a:ln>
        </p:spPr>
        <p:txBody>
          <a:bodyPr>
            <a:spAutoFit/>
          </a:bodyPr>
          <a:lstStyle/>
          <a:p>
            <a:pPr algn="ctr"/>
            <a:r>
              <a:rPr lang="en-GB" sz="2000">
                <a:solidFill>
                  <a:srgbClr val="000000"/>
                </a:solidFill>
                <a:latin typeface="Comic Sans MS" pitchFamily="66" charset="0"/>
              </a:rPr>
              <a:t>Reporting of Dangerous Injuries, Diseases and Dangerous Occurrences Regulations 1995</a:t>
            </a:r>
          </a:p>
          <a:p>
            <a:pPr algn="ctr"/>
            <a:r>
              <a:rPr lang="en-GB" sz="2000">
                <a:solidFill>
                  <a:srgbClr val="000000"/>
                </a:solidFill>
                <a:latin typeface="Comic Sans MS" pitchFamily="66" charset="0"/>
              </a:rPr>
              <a:t>RIDDOR</a:t>
            </a:r>
          </a:p>
        </p:txBody>
      </p:sp>
      <p:sp>
        <p:nvSpPr>
          <p:cNvPr id="10" name="Rectangle 9"/>
          <p:cNvSpPr>
            <a:spLocks noChangeArrowheads="1"/>
          </p:cNvSpPr>
          <p:nvPr/>
        </p:nvSpPr>
        <p:spPr bwMode="auto">
          <a:xfrm>
            <a:off x="7056438" y="2852738"/>
            <a:ext cx="2087562" cy="1015663"/>
          </a:xfrm>
          <a:prstGeom prst="rect">
            <a:avLst/>
          </a:prstGeom>
          <a:noFill/>
          <a:ln w="9525">
            <a:noFill/>
            <a:miter lim="800000"/>
            <a:headEnd/>
            <a:tailEnd/>
          </a:ln>
        </p:spPr>
        <p:txBody>
          <a:bodyPr>
            <a:spAutoFit/>
          </a:bodyPr>
          <a:lstStyle/>
          <a:p>
            <a:pPr algn="ctr"/>
            <a:r>
              <a:rPr lang="en-GB" sz="2000" dirty="0">
                <a:solidFill>
                  <a:srgbClr val="000000"/>
                </a:solidFill>
                <a:latin typeface="Comic Sans MS" pitchFamily="66" charset="0"/>
              </a:rPr>
              <a:t>Fire Precautions Act1971</a:t>
            </a:r>
          </a:p>
        </p:txBody>
      </p:sp>
      <p:sp>
        <p:nvSpPr>
          <p:cNvPr id="11" name="TextBox 10"/>
          <p:cNvSpPr txBox="1">
            <a:spLocks noChangeArrowheads="1"/>
          </p:cNvSpPr>
          <p:nvPr/>
        </p:nvSpPr>
        <p:spPr bwMode="auto">
          <a:xfrm>
            <a:off x="684213" y="5876925"/>
            <a:ext cx="7991475" cy="369332"/>
          </a:xfrm>
          <a:prstGeom prst="rect">
            <a:avLst/>
          </a:prstGeom>
          <a:noFill/>
          <a:ln w="9525">
            <a:noFill/>
            <a:miter lim="800000"/>
            <a:headEnd/>
            <a:tailEnd/>
          </a:ln>
        </p:spPr>
        <p:txBody>
          <a:bodyPr>
            <a:spAutoFit/>
          </a:bodyPr>
          <a:lstStyle/>
          <a:p>
            <a:r>
              <a:rPr lang="en-GB" dirty="0">
                <a:solidFill>
                  <a:srgbClr val="FFFF00"/>
                </a:solidFill>
                <a:latin typeface="Comic Sans MS" pitchFamily="66" charset="0"/>
              </a:rPr>
              <a:t> </a:t>
            </a:r>
          </a:p>
        </p:txBody>
      </p:sp>
      <p:pic>
        <p:nvPicPr>
          <p:cNvPr id="13" name="Picture 12"/>
          <p:cNvPicPr>
            <a:picLocks noChangeAspect="1"/>
          </p:cNvPicPr>
          <p:nvPr/>
        </p:nvPicPr>
        <p:blipFill>
          <a:blip r:embed="rId8"/>
          <a:stretch>
            <a:fillRect/>
          </a:stretch>
        </p:blipFill>
        <p:spPr>
          <a:xfrm>
            <a:off x="7672168" y="1138865"/>
            <a:ext cx="1035904" cy="1035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068705"/>
            <a:ext cx="8229600" cy="1143000"/>
          </a:xfrm>
        </p:spPr>
        <p:txBody>
          <a:bodyPr>
            <a:normAutofit/>
          </a:bodyPr>
          <a:lstStyle/>
          <a:p>
            <a:r>
              <a:rPr lang="en-GB" sz="3600" u="sng" dirty="0">
                <a:solidFill>
                  <a:schemeClr val="tx1"/>
                </a:solidFill>
                <a:latin typeface="Comic Sans MS" pitchFamily="66" charset="0"/>
              </a:rPr>
              <a:t>Health and safety legislation </a:t>
            </a:r>
          </a:p>
        </p:txBody>
      </p:sp>
      <p:sp>
        <p:nvSpPr>
          <p:cNvPr id="5" name="Slide Number Placeholder 4"/>
          <p:cNvSpPr>
            <a:spLocks noGrp="1"/>
          </p:cNvSpPr>
          <p:nvPr>
            <p:ph type="sldNum" sz="quarter" idx="12"/>
          </p:nvPr>
        </p:nvSpPr>
        <p:spPr/>
        <p:txBody>
          <a:bodyPr/>
          <a:lstStyle/>
          <a:p>
            <a:fld id="{E8313578-914A-44EA-94B0-F58A7DFE9FBC}" type="slidenum">
              <a:rPr lang="en-GB" smtClean="0"/>
              <a:pPr/>
              <a:t>4</a:t>
            </a:fld>
            <a:endParaRPr lang="en-GB" dirty="0"/>
          </a:p>
        </p:txBody>
      </p:sp>
      <p:graphicFrame>
        <p:nvGraphicFramePr>
          <p:cNvPr id="6" name="Table 5"/>
          <p:cNvGraphicFramePr>
            <a:graphicFrameLocks noGrp="1"/>
          </p:cNvGraphicFramePr>
          <p:nvPr/>
        </p:nvGraphicFramePr>
        <p:xfrm>
          <a:off x="611560" y="2576830"/>
          <a:ext cx="7632848" cy="377952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xmlns="" val="20000"/>
                    </a:ext>
                  </a:extLst>
                </a:gridCol>
                <a:gridCol w="3816424">
                  <a:extLst>
                    <a:ext uri="{9D8B030D-6E8A-4147-A177-3AD203B41FA5}">
                      <a16:colId xmlns:a16="http://schemas.microsoft.com/office/drawing/2014/main" xmlns="" val="20001"/>
                    </a:ext>
                  </a:extLst>
                </a:gridCol>
              </a:tblGrid>
              <a:tr h="388327">
                <a:tc>
                  <a:txBody>
                    <a:bodyPr/>
                    <a:lstStyle/>
                    <a:p>
                      <a:pPr algn="ctr"/>
                      <a:r>
                        <a:rPr lang="en-GB" sz="2000" dirty="0">
                          <a:latin typeface="Comic Sans MS" pitchFamily="66" charset="0"/>
                        </a:rPr>
                        <a:t>Employers</a:t>
                      </a:r>
                    </a:p>
                  </a:txBody>
                  <a:tcPr anchor="ctr"/>
                </a:tc>
                <a:tc>
                  <a:txBody>
                    <a:bodyPr/>
                    <a:lstStyle/>
                    <a:p>
                      <a:pPr algn="ctr"/>
                      <a:r>
                        <a:rPr lang="en-GB" sz="2000" dirty="0">
                          <a:latin typeface="Comic Sans MS" pitchFamily="66" charset="0"/>
                        </a:rPr>
                        <a:t>Employees </a:t>
                      </a:r>
                    </a:p>
                  </a:txBody>
                  <a:tcPr anchor="ctr"/>
                </a:tc>
                <a:extLst>
                  <a:ext uri="{0D108BD9-81ED-4DB2-BD59-A6C34878D82A}">
                    <a16:rowId xmlns:a16="http://schemas.microsoft.com/office/drawing/2014/main" xmlns="" val="10000"/>
                  </a:ext>
                </a:extLst>
              </a:tr>
              <a:tr h="3315712">
                <a:tc>
                  <a:txBody>
                    <a:bodyPr/>
                    <a:lstStyle/>
                    <a:p>
                      <a:pPr>
                        <a:buFont typeface="Arial" pitchFamily="34" charset="0"/>
                        <a:buChar char="•"/>
                      </a:pPr>
                      <a:r>
                        <a:rPr lang="en-GB" dirty="0">
                          <a:latin typeface="Comic Sans MS" pitchFamily="66" charset="0"/>
                        </a:rPr>
                        <a:t>Carry out risk</a:t>
                      </a:r>
                      <a:r>
                        <a:rPr lang="en-GB" baseline="0" dirty="0">
                          <a:latin typeface="Comic Sans MS" pitchFamily="66" charset="0"/>
                        </a:rPr>
                        <a:t> assessments to highlight hazards and risks</a:t>
                      </a:r>
                    </a:p>
                    <a:p>
                      <a:pPr>
                        <a:buFont typeface="Arial" pitchFamily="34" charset="0"/>
                        <a:buChar char="•"/>
                      </a:pPr>
                      <a:r>
                        <a:rPr lang="en-GB" baseline="0" dirty="0">
                          <a:latin typeface="Comic Sans MS" pitchFamily="66" charset="0"/>
                        </a:rPr>
                        <a:t>Provide a safe working environment</a:t>
                      </a:r>
                    </a:p>
                    <a:p>
                      <a:pPr>
                        <a:buFont typeface="Arial" pitchFamily="34" charset="0"/>
                        <a:buChar char="•"/>
                      </a:pPr>
                      <a:r>
                        <a:rPr lang="en-GB" baseline="0" dirty="0">
                          <a:latin typeface="Comic Sans MS" pitchFamily="66" charset="0"/>
                        </a:rPr>
                        <a:t>Provide training</a:t>
                      </a:r>
                    </a:p>
                    <a:p>
                      <a:pPr>
                        <a:buFont typeface="Arial" pitchFamily="34" charset="0"/>
                        <a:buChar char="•"/>
                      </a:pPr>
                      <a:r>
                        <a:rPr lang="en-GB" baseline="0" dirty="0">
                          <a:latin typeface="Comic Sans MS" pitchFamily="66" charset="0"/>
                        </a:rPr>
                        <a:t>Provide PPE</a:t>
                      </a:r>
                    </a:p>
                    <a:p>
                      <a:pPr>
                        <a:buFont typeface="Arial" pitchFamily="34" charset="0"/>
                        <a:buChar char="•"/>
                      </a:pPr>
                      <a:r>
                        <a:rPr lang="en-GB" baseline="0" dirty="0">
                          <a:latin typeface="Comic Sans MS" pitchFamily="66" charset="0"/>
                        </a:rPr>
                        <a:t>Provide supervision</a:t>
                      </a:r>
                    </a:p>
                    <a:p>
                      <a:pPr>
                        <a:buFont typeface="Arial" pitchFamily="34" charset="0"/>
                        <a:buChar char="•"/>
                      </a:pPr>
                      <a:r>
                        <a:rPr lang="en-GB" baseline="0" dirty="0">
                          <a:latin typeface="Comic Sans MS" pitchFamily="66" charset="0"/>
                        </a:rPr>
                        <a:t>Appoint someone competent to assist with health and safety</a:t>
                      </a:r>
                    </a:p>
                    <a:p>
                      <a:pPr>
                        <a:buFont typeface="Arial" pitchFamily="34" charset="0"/>
                        <a:buChar char="•"/>
                      </a:pPr>
                      <a:r>
                        <a:rPr lang="en-GB" baseline="0" dirty="0">
                          <a:latin typeface="Comic Sans MS" pitchFamily="66" charset="0"/>
                        </a:rPr>
                        <a:t>Provide first aid facilities </a:t>
                      </a:r>
                    </a:p>
                    <a:p>
                      <a:pPr>
                        <a:buFont typeface="Arial" pitchFamily="34" charset="0"/>
                        <a:buChar char="•"/>
                      </a:pPr>
                      <a:r>
                        <a:rPr lang="en-GB" baseline="0" dirty="0">
                          <a:latin typeface="Comic Sans MS" pitchFamily="66" charset="0"/>
                        </a:rPr>
                        <a:t>Provide a health and safety policy</a:t>
                      </a:r>
                      <a:endParaRPr lang="en-GB" dirty="0">
                        <a:latin typeface="Comic Sans MS" pitchFamily="66" charset="0"/>
                      </a:endParaRPr>
                    </a:p>
                  </a:txBody>
                  <a:tcPr/>
                </a:tc>
                <a:tc>
                  <a:txBody>
                    <a:bodyPr/>
                    <a:lstStyle/>
                    <a:p>
                      <a:pPr>
                        <a:buFont typeface="Arial" pitchFamily="34" charset="0"/>
                        <a:buChar char="•"/>
                      </a:pPr>
                      <a:r>
                        <a:rPr lang="en-GB" dirty="0">
                          <a:latin typeface="Comic Sans MS" pitchFamily="66" charset="0"/>
                        </a:rPr>
                        <a:t>Obligated to follow safe systems of work</a:t>
                      </a:r>
                    </a:p>
                    <a:p>
                      <a:pPr>
                        <a:buFont typeface="Arial" pitchFamily="34" charset="0"/>
                        <a:buChar char="•"/>
                      </a:pPr>
                      <a:r>
                        <a:rPr lang="en-GB" dirty="0">
                          <a:latin typeface="Comic Sans MS" pitchFamily="66" charset="0"/>
                        </a:rPr>
                        <a:t>Maintain a constant eye for hazards</a:t>
                      </a:r>
                      <a:r>
                        <a:rPr lang="en-GB" baseline="0" dirty="0">
                          <a:latin typeface="Comic Sans MS" pitchFamily="66" charset="0"/>
                        </a:rPr>
                        <a:t> and report them</a:t>
                      </a:r>
                    </a:p>
                    <a:p>
                      <a:pPr>
                        <a:buFont typeface="Arial" pitchFamily="34" charset="0"/>
                        <a:buChar char="•"/>
                      </a:pPr>
                      <a:r>
                        <a:rPr lang="en-GB" baseline="0" dirty="0">
                          <a:latin typeface="Comic Sans MS" pitchFamily="66" charset="0"/>
                        </a:rPr>
                        <a:t>Use equipment as trained</a:t>
                      </a:r>
                    </a:p>
                    <a:p>
                      <a:pPr>
                        <a:buFont typeface="Arial" pitchFamily="34" charset="0"/>
                        <a:buChar char="•"/>
                      </a:pPr>
                      <a:r>
                        <a:rPr lang="en-GB" baseline="0" dirty="0">
                          <a:latin typeface="Comic Sans MS" pitchFamily="66" charset="0"/>
                        </a:rPr>
                        <a:t>Take responsibility for own health and safety</a:t>
                      </a:r>
                    </a:p>
                    <a:p>
                      <a:pPr>
                        <a:buFont typeface="Arial" pitchFamily="34" charset="0"/>
                        <a:buChar char="•"/>
                      </a:pPr>
                      <a:r>
                        <a:rPr lang="en-GB" baseline="0" dirty="0">
                          <a:latin typeface="Comic Sans MS" pitchFamily="66" charset="0"/>
                        </a:rPr>
                        <a:t>Work in a safe manner</a:t>
                      </a:r>
                    </a:p>
                    <a:p>
                      <a:pPr>
                        <a:buFont typeface="Arial" pitchFamily="34" charset="0"/>
                        <a:buChar char="•"/>
                      </a:pPr>
                      <a:r>
                        <a:rPr lang="en-GB" baseline="0" dirty="0">
                          <a:latin typeface="Comic Sans MS" pitchFamily="66" charset="0"/>
                        </a:rPr>
                        <a:t>Not misuse or interfere with anything provided for your health and safety. </a:t>
                      </a:r>
                    </a:p>
                  </a:txBody>
                  <a:tcPr/>
                </a:tc>
                <a:extLst>
                  <a:ext uri="{0D108BD9-81ED-4DB2-BD59-A6C34878D82A}">
                    <a16:rowId xmlns:a16="http://schemas.microsoft.com/office/drawing/2014/main" xmlns="" val="10001"/>
                  </a:ext>
                </a:extLst>
              </a:tr>
            </a:tbl>
          </a:graphicData>
        </a:graphic>
      </p:graphicFrame>
      <p:sp>
        <p:nvSpPr>
          <p:cNvPr id="7" name="Rectangle 6"/>
          <p:cNvSpPr/>
          <p:nvPr/>
        </p:nvSpPr>
        <p:spPr>
          <a:xfrm>
            <a:off x="683568" y="2993730"/>
            <a:ext cx="3672408"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499992" y="2993730"/>
            <a:ext cx="3672408"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Content Placeholder 10"/>
          <p:cNvPicPr>
            <a:picLocks noGrp="1" noChangeAspect="1"/>
          </p:cNvPicPr>
          <p:nvPr>
            <p:ph idx="1"/>
          </p:nvPr>
        </p:nvPicPr>
        <p:blipFill>
          <a:blip r:embed="rId3"/>
          <a:stretch>
            <a:fillRect/>
          </a:stretch>
        </p:blipFill>
        <p:spPr>
          <a:xfrm>
            <a:off x="3779912" y="116632"/>
            <a:ext cx="1440159" cy="112320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5564"/>
            <a:ext cx="8229600" cy="708315"/>
          </a:xfrm>
        </p:spPr>
        <p:txBody>
          <a:bodyPr>
            <a:normAutofit/>
          </a:bodyPr>
          <a:lstStyle/>
          <a:p>
            <a:r>
              <a:rPr lang="en-GB" sz="3600" u="sng" dirty="0">
                <a:latin typeface="Comic Sans MS" pitchFamily="66" charset="0"/>
              </a:rPr>
              <a:t>Health and Safety policies= </a:t>
            </a:r>
            <a:r>
              <a:rPr lang="en-GB" sz="2000" u="sng" dirty="0">
                <a:latin typeface="Comic Sans MS" pitchFamily="66" charset="0"/>
              </a:rPr>
              <a:t>E.R.R, TC, </a:t>
            </a:r>
            <a:r>
              <a:rPr lang="en-GB" sz="2000" u="sng" dirty="0" smtClean="0">
                <a:latin typeface="Comic Sans MS" pitchFamily="66" charset="0"/>
              </a:rPr>
              <a:t>QCF</a:t>
            </a:r>
            <a:r>
              <a:rPr lang="en-GB" sz="2000" u="sng" dirty="0" smtClean="0">
                <a:latin typeface="Comic Sans MS" pitchFamily="66" charset="0"/>
              </a:rPr>
              <a:t> </a:t>
            </a:r>
            <a:endParaRPr lang="en-GB" sz="2000" u="sng" dirty="0">
              <a:latin typeface="Comic Sans MS" pitchFamily="66" charset="0"/>
            </a:endParaRPr>
          </a:p>
        </p:txBody>
      </p:sp>
      <p:sp>
        <p:nvSpPr>
          <p:cNvPr id="5" name="Slide Number Placeholder 4"/>
          <p:cNvSpPr>
            <a:spLocks noGrp="1"/>
          </p:cNvSpPr>
          <p:nvPr>
            <p:ph type="sldNum" sz="quarter" idx="12"/>
          </p:nvPr>
        </p:nvSpPr>
        <p:spPr/>
        <p:txBody>
          <a:bodyPr/>
          <a:lstStyle/>
          <a:p>
            <a:fld id="{E8313578-914A-44EA-94B0-F58A7DFE9FBC}" type="slidenum">
              <a:rPr lang="en-GB" smtClean="0"/>
              <a:pPr/>
              <a:t>5</a:t>
            </a:fld>
            <a:endParaRPr lang="en-GB" dirty="0"/>
          </a:p>
        </p:txBody>
      </p:sp>
      <p:sp>
        <p:nvSpPr>
          <p:cNvPr id="6" name="Content Placeholder 5"/>
          <p:cNvSpPr>
            <a:spLocks noGrp="1"/>
          </p:cNvSpPr>
          <p:nvPr>
            <p:ph idx="1"/>
          </p:nvPr>
        </p:nvSpPr>
        <p:spPr>
          <a:xfrm>
            <a:off x="457200" y="2188564"/>
            <a:ext cx="8229600" cy="3937599"/>
          </a:xfrm>
        </p:spPr>
        <p:txBody>
          <a:bodyPr>
            <a:normAutofit fontScale="70000" lnSpcReduction="20000"/>
          </a:bodyPr>
          <a:lstStyle/>
          <a:p>
            <a:pPr>
              <a:buNone/>
            </a:pPr>
            <a:r>
              <a:rPr lang="en-GB" sz="2800" b="1" u="sng" dirty="0">
                <a:latin typeface="Comic Sans MS" pitchFamily="66" charset="0"/>
              </a:rPr>
              <a:t>Question</a:t>
            </a:r>
            <a:r>
              <a:rPr lang="en-GB" sz="2800" dirty="0">
                <a:latin typeface="Comic Sans MS" pitchFamily="66" charset="0"/>
              </a:rPr>
              <a:t> :  State where to find information on company health and safety policies. </a:t>
            </a:r>
          </a:p>
          <a:p>
            <a:pPr>
              <a:buNone/>
            </a:pPr>
            <a:endParaRPr lang="en-GB" sz="2800" dirty="0">
              <a:latin typeface="Comic Sans MS" pitchFamily="66" charset="0"/>
            </a:endParaRPr>
          </a:p>
          <a:p>
            <a:r>
              <a:rPr lang="en-GB" sz="2800" dirty="0">
                <a:latin typeface="Comic Sans MS" pitchFamily="66" charset="0"/>
              </a:rPr>
              <a:t>Induction</a:t>
            </a:r>
          </a:p>
          <a:p>
            <a:r>
              <a:rPr lang="en-GB" sz="2800" dirty="0">
                <a:latin typeface="Comic Sans MS" pitchFamily="66" charset="0"/>
              </a:rPr>
              <a:t>Company website</a:t>
            </a:r>
          </a:p>
          <a:p>
            <a:r>
              <a:rPr lang="en-GB" sz="2800" dirty="0">
                <a:latin typeface="Comic Sans MS" pitchFamily="66" charset="0"/>
              </a:rPr>
              <a:t>Contract of employment</a:t>
            </a:r>
          </a:p>
          <a:p>
            <a:r>
              <a:rPr lang="en-GB" sz="2800" dirty="0">
                <a:latin typeface="Comic Sans MS" pitchFamily="66" charset="0"/>
              </a:rPr>
              <a:t>Asking managers/members of staff</a:t>
            </a:r>
          </a:p>
          <a:p>
            <a:r>
              <a:rPr lang="en-GB" sz="2800" dirty="0">
                <a:latin typeface="Comic Sans MS" pitchFamily="66" charset="0"/>
              </a:rPr>
              <a:t>Staff hand book</a:t>
            </a:r>
          </a:p>
          <a:p>
            <a:r>
              <a:rPr lang="en-GB" sz="2800" dirty="0">
                <a:latin typeface="Comic Sans MS" pitchFamily="66" charset="0"/>
              </a:rPr>
              <a:t>Notice boards</a:t>
            </a:r>
          </a:p>
          <a:p>
            <a:r>
              <a:rPr lang="en-GB" sz="2800" dirty="0">
                <a:latin typeface="Comic Sans MS" pitchFamily="66" charset="0"/>
              </a:rPr>
              <a:t>Posters</a:t>
            </a:r>
          </a:p>
          <a:p>
            <a:r>
              <a:rPr lang="en-GB" sz="2800" dirty="0">
                <a:latin typeface="Comic Sans MS" pitchFamily="66" charset="0"/>
              </a:rPr>
              <a:t>Staff meetings</a:t>
            </a:r>
          </a:p>
          <a:p>
            <a:r>
              <a:rPr lang="en-GB" sz="2800" dirty="0">
                <a:latin typeface="Comic Sans MS" pitchFamily="66" charset="0"/>
              </a:rPr>
              <a:t>Emails</a:t>
            </a:r>
          </a:p>
        </p:txBody>
      </p:sp>
      <p:pic>
        <p:nvPicPr>
          <p:cNvPr id="2050" name="Picture 2" descr="C:\Users\jtj admin\AppData\Local\Microsoft\Windows\INetCache\IE\Z0M4U650\MC900391016[1].wmf"/>
          <p:cNvPicPr>
            <a:picLocks noChangeAspect="1" noChangeArrowheads="1"/>
          </p:cNvPicPr>
          <p:nvPr/>
        </p:nvPicPr>
        <p:blipFill>
          <a:blip r:embed="rId3"/>
          <a:srcRect/>
          <a:stretch>
            <a:fillRect/>
          </a:stretch>
        </p:blipFill>
        <p:spPr bwMode="auto">
          <a:xfrm>
            <a:off x="4071934" y="4907800"/>
            <a:ext cx="1078975" cy="1210711"/>
          </a:xfrm>
          <a:prstGeom prst="rect">
            <a:avLst/>
          </a:prstGeom>
          <a:noFill/>
        </p:spPr>
      </p:pic>
      <p:pic>
        <p:nvPicPr>
          <p:cNvPr id="2051" name="Picture 3" descr="C:\Users\jtj admin\AppData\Local\Microsoft\Windows\INetCache\IE\QDOVEOZN\MC900310998[1].wmf"/>
          <p:cNvPicPr>
            <a:picLocks noChangeAspect="1" noChangeArrowheads="1"/>
          </p:cNvPicPr>
          <p:nvPr/>
        </p:nvPicPr>
        <p:blipFill>
          <a:blip r:embed="rId4"/>
          <a:srcRect/>
          <a:stretch>
            <a:fillRect/>
          </a:stretch>
        </p:blipFill>
        <p:spPr bwMode="auto">
          <a:xfrm>
            <a:off x="6429388" y="4818084"/>
            <a:ext cx="1345565" cy="1308079"/>
          </a:xfrm>
          <a:prstGeom prst="rect">
            <a:avLst/>
          </a:prstGeom>
          <a:noFill/>
        </p:spPr>
      </p:pic>
      <p:pic>
        <p:nvPicPr>
          <p:cNvPr id="2052" name="Picture 4" descr="C:\Users\jtj admin\AppData\Local\Microsoft\Windows\INetCache\IE\XYFRWLHF\MC900390680[1].wmf"/>
          <p:cNvPicPr>
            <a:picLocks noChangeAspect="1" noChangeArrowheads="1"/>
          </p:cNvPicPr>
          <p:nvPr/>
        </p:nvPicPr>
        <p:blipFill>
          <a:blip r:embed="rId5"/>
          <a:srcRect/>
          <a:stretch>
            <a:fillRect/>
          </a:stretch>
        </p:blipFill>
        <p:spPr bwMode="auto">
          <a:xfrm>
            <a:off x="4572000" y="2682390"/>
            <a:ext cx="1327809" cy="1296899"/>
          </a:xfrm>
          <a:prstGeom prst="rect">
            <a:avLst/>
          </a:prstGeom>
          <a:noFill/>
        </p:spPr>
      </p:pic>
      <p:pic>
        <p:nvPicPr>
          <p:cNvPr id="2054" name="Picture 6" descr="C:\Users\jtj admin\AppData\Local\Microsoft\Windows\INetCache\IE\XYFRWLHF\MC900312168[1].wmf"/>
          <p:cNvPicPr>
            <a:picLocks noChangeAspect="1" noChangeArrowheads="1"/>
          </p:cNvPicPr>
          <p:nvPr/>
        </p:nvPicPr>
        <p:blipFill>
          <a:blip r:embed="rId6"/>
          <a:srcRect/>
          <a:stretch>
            <a:fillRect/>
          </a:stretch>
        </p:blipFill>
        <p:spPr bwMode="auto">
          <a:xfrm>
            <a:off x="6643784" y="3087124"/>
            <a:ext cx="1131169" cy="1327151"/>
          </a:xfrm>
          <a:prstGeom prst="rect">
            <a:avLst/>
          </a:prstGeom>
          <a:noFill/>
        </p:spPr>
      </p:pic>
      <p:pic>
        <p:nvPicPr>
          <p:cNvPr id="11" name="Picture 10"/>
          <p:cNvPicPr>
            <a:picLocks noChangeAspect="1"/>
          </p:cNvPicPr>
          <p:nvPr/>
        </p:nvPicPr>
        <p:blipFill>
          <a:blip r:embed="rId7"/>
          <a:stretch>
            <a:fillRect/>
          </a:stretch>
        </p:blipFill>
        <p:spPr>
          <a:xfrm>
            <a:off x="7914962" y="65821"/>
            <a:ext cx="1143571" cy="11435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checkerboard(across)">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checkerboard(across)">
                                      <p:cBhvr>
                                        <p:cTn id="12" dur="500"/>
                                        <p:tgtEl>
                                          <p:spTgt spid="6">
                                            <p:txEl>
                                              <p:pRg st="3" end="3"/>
                                            </p:txEl>
                                          </p:spTgt>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checkerboard(across)">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heckerboard(across)">
                                      <p:cBhvr>
                                        <p:cTn id="21" dur="500"/>
                                        <p:tgtEl>
                                          <p:spTgt spid="6">
                                            <p:txEl>
                                              <p:pRg st="4" end="4"/>
                                            </p:txEl>
                                          </p:spTgt>
                                        </p:tgtEl>
                                      </p:cBhvr>
                                    </p:animEffect>
                                  </p:childTnLst>
                                </p:cTn>
                              </p:par>
                            </p:childTnLst>
                          </p:cTn>
                        </p:par>
                        <p:par>
                          <p:cTn id="22" fill="hold">
                            <p:stCondLst>
                              <p:cond delay="500"/>
                            </p:stCondLst>
                            <p:childTnLst>
                              <p:par>
                                <p:cTn id="23" presetID="5" presetClass="entr" presetSubtype="10" fill="hold" nodeType="after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checkerboard(across)">
                                      <p:cBhvr>
                                        <p:cTn id="25" dur="5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checkerboard(across)">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checkerboard(across)">
                                      <p:cBhvr>
                                        <p:cTn id="35" dur="500"/>
                                        <p:tgtEl>
                                          <p:spTgt spid="6">
                                            <p:txEl>
                                              <p:pRg st="6" end="6"/>
                                            </p:txEl>
                                          </p:spTgt>
                                        </p:tgtEl>
                                      </p:cBhvr>
                                    </p:animEffect>
                                  </p:childTnLst>
                                </p:cTn>
                              </p:par>
                            </p:childTnLst>
                          </p:cTn>
                        </p:par>
                        <p:par>
                          <p:cTn id="36" fill="hold">
                            <p:stCondLst>
                              <p:cond delay="500"/>
                            </p:stCondLst>
                            <p:childTnLst>
                              <p:par>
                                <p:cTn id="37" presetID="5" presetClass="entr" presetSubtype="1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checkerboard(across)">
                                      <p:cBhvr>
                                        <p:cTn id="39" dur="500"/>
                                        <p:tgtEl>
                                          <p:spTgt spid="2050"/>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checkerboard(across)">
                                      <p:cBhvr>
                                        <p:cTn id="44" dur="500"/>
                                        <p:tgtEl>
                                          <p:spTgt spid="6">
                                            <p:txEl>
                                              <p:pRg st="7" end="7"/>
                                            </p:txEl>
                                          </p:spTgt>
                                        </p:tgtEl>
                                      </p:cBhvr>
                                    </p:animEffect>
                                  </p:childTnLst>
                                </p:cTn>
                              </p:par>
                            </p:childTnLst>
                          </p:cTn>
                        </p:par>
                        <p:par>
                          <p:cTn id="45" fill="hold">
                            <p:stCondLst>
                              <p:cond delay="500"/>
                            </p:stCondLst>
                            <p:childTnLst>
                              <p:par>
                                <p:cTn id="46" presetID="5" presetClass="entr" presetSubtype="10" fill="hold" nodeType="afterEffect">
                                  <p:stCondLst>
                                    <p:cond delay="0"/>
                                  </p:stCondLst>
                                  <p:childTnLst>
                                    <p:set>
                                      <p:cBhvr>
                                        <p:cTn id="47" dur="1" fill="hold">
                                          <p:stCondLst>
                                            <p:cond delay="0"/>
                                          </p:stCondLst>
                                        </p:cTn>
                                        <p:tgtEl>
                                          <p:spTgt spid="2054"/>
                                        </p:tgtEl>
                                        <p:attrNameLst>
                                          <p:attrName>style.visibility</p:attrName>
                                        </p:attrNameLst>
                                      </p:cBhvr>
                                      <p:to>
                                        <p:strVal val="visible"/>
                                      </p:to>
                                    </p:set>
                                    <p:animEffect transition="in" filter="checkerboard(across)">
                                      <p:cBhvr>
                                        <p:cTn id="48" dur="500"/>
                                        <p:tgtEl>
                                          <p:spTgt spid="2054"/>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checkerboard(across)">
                                      <p:cBhvr>
                                        <p:cTn id="53" dur="500"/>
                                        <p:tgtEl>
                                          <p:spTgt spid="6">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6">
                                            <p:txEl>
                                              <p:pRg st="9" end="9"/>
                                            </p:txEl>
                                          </p:spTgt>
                                        </p:tgtEl>
                                        <p:attrNameLst>
                                          <p:attrName>style.visibility</p:attrName>
                                        </p:attrNameLst>
                                      </p:cBhvr>
                                      <p:to>
                                        <p:strVal val="visible"/>
                                      </p:to>
                                    </p:set>
                                    <p:animEffect transition="in" filter="checkerboard(across)">
                                      <p:cBhvr>
                                        <p:cTn id="58" dur="500"/>
                                        <p:tgtEl>
                                          <p:spTgt spid="6">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animEffect transition="in" filter="checkerboard(across)">
                                      <p:cBhvr>
                                        <p:cTn id="6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itchFamily="66" charset="0"/>
              </a:rPr>
              <a:t>RIDDOR= </a:t>
            </a:r>
            <a:r>
              <a:rPr lang="en-GB" sz="2400" dirty="0">
                <a:latin typeface="Comic Sans MS" pitchFamily="66" charset="0"/>
              </a:rPr>
              <a:t>TC, </a:t>
            </a:r>
            <a:r>
              <a:rPr lang="en-GB" sz="2400" dirty="0" smtClean="0">
                <a:latin typeface="Comic Sans MS" pitchFamily="66" charset="0"/>
              </a:rPr>
              <a:t>QCF</a:t>
            </a:r>
            <a:r>
              <a:rPr lang="en-GB" sz="2400" dirty="0" smtClean="0">
                <a:latin typeface="Comic Sans MS" pitchFamily="66" charset="0"/>
              </a:rPr>
              <a:t>, </a:t>
            </a:r>
            <a:r>
              <a:rPr lang="en-GB" sz="2400" dirty="0">
                <a:latin typeface="Comic Sans MS" pitchFamily="66" charset="0"/>
              </a:rPr>
              <a:t>ERR</a:t>
            </a:r>
          </a:p>
        </p:txBody>
      </p:sp>
      <p:sp>
        <p:nvSpPr>
          <p:cNvPr id="3" name="Content Placeholder 2"/>
          <p:cNvSpPr>
            <a:spLocks noGrp="1"/>
          </p:cNvSpPr>
          <p:nvPr>
            <p:ph idx="1"/>
          </p:nvPr>
        </p:nvSpPr>
        <p:spPr/>
        <p:txBody>
          <a:bodyPr/>
          <a:lstStyle/>
          <a:p>
            <a:r>
              <a:rPr lang="en-GB" dirty="0">
                <a:latin typeface="Comic Sans MS" pitchFamily="66" charset="0"/>
              </a:rPr>
              <a:t>RIDDOR requires employers and others to report deaths, certain types of injury, some occupational diseases and dangerous occurrences that ‘arise out of or in connection with work’. Generally, this covers incidents where the work activities, equipment or environment (including how work is carried out, organised or supervised) contributed in some way.</a:t>
            </a:r>
          </a:p>
        </p:txBody>
      </p:sp>
      <p:sp>
        <p:nvSpPr>
          <p:cNvPr id="4" name="Slide Number Placeholder 3"/>
          <p:cNvSpPr>
            <a:spLocks noGrp="1"/>
          </p:cNvSpPr>
          <p:nvPr>
            <p:ph type="sldNum" sz="quarter" idx="12"/>
          </p:nvPr>
        </p:nvSpPr>
        <p:spPr/>
        <p:txBody>
          <a:bodyPr/>
          <a:lstStyle/>
          <a:p>
            <a:fld id="{ABCA6DBB-6E8F-4C10-9995-F31F713E5F9F}" type="slidenum">
              <a:rPr lang="en-GB" smtClean="0"/>
              <a:pPr/>
              <a:t>6</a:t>
            </a:fld>
            <a:endParaRPr lang="en-GB"/>
          </a:p>
        </p:txBody>
      </p:sp>
      <p:pic>
        <p:nvPicPr>
          <p:cNvPr id="6" name="Picture 5"/>
          <p:cNvPicPr>
            <a:picLocks noChangeAspect="1"/>
          </p:cNvPicPr>
          <p:nvPr/>
        </p:nvPicPr>
        <p:blipFill>
          <a:blip r:embed="rId2"/>
          <a:stretch>
            <a:fillRect/>
          </a:stretch>
        </p:blipFill>
        <p:spPr>
          <a:xfrm>
            <a:off x="7914962" y="65821"/>
            <a:ext cx="1143571" cy="11435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Accident  Book</a:t>
            </a:r>
          </a:p>
        </p:txBody>
      </p:sp>
      <p:sp>
        <p:nvSpPr>
          <p:cNvPr id="5" name="Content Placeholder 4"/>
          <p:cNvSpPr>
            <a:spLocks noGrp="1"/>
          </p:cNvSpPr>
          <p:nvPr>
            <p:ph idx="1"/>
          </p:nvPr>
        </p:nvSpPr>
        <p:spPr/>
        <p:txBody>
          <a:bodyPr/>
          <a:lstStyle/>
          <a:p>
            <a:r>
              <a:rPr lang="en-GB" dirty="0">
                <a:latin typeface="Comic Sans MS" pitchFamily="66" charset="0"/>
              </a:rPr>
              <a:t>The accident book is also a valuable document that organisations can use to record accident information as part of their management of health and safety. It can be used to record details of injuries from accidents at work that employers must report under the Reporting of Injuries, Diseases and Dangerous Occurrences Regulations (RIDDOR).</a:t>
            </a:r>
          </a:p>
          <a:p>
            <a:pPr>
              <a:buNone/>
            </a:pPr>
            <a:endParaRPr lang="en-GB" dirty="0">
              <a:latin typeface="Comic Sans MS" pitchFamily="66" charset="0"/>
            </a:endParaRPr>
          </a:p>
        </p:txBody>
      </p:sp>
      <p:pic>
        <p:nvPicPr>
          <p:cNvPr id="6" name="Picture 5" descr="images (5).jpg"/>
          <p:cNvPicPr>
            <a:picLocks noChangeAspect="1"/>
          </p:cNvPicPr>
          <p:nvPr/>
        </p:nvPicPr>
        <p:blipFill>
          <a:blip r:embed="rId2"/>
          <a:stretch>
            <a:fillRect/>
          </a:stretch>
        </p:blipFill>
        <p:spPr>
          <a:xfrm>
            <a:off x="7072330" y="4929165"/>
            <a:ext cx="1857373" cy="1928835"/>
          </a:xfrm>
          <a:prstGeom prst="rect">
            <a:avLst/>
          </a:prstGeom>
        </p:spPr>
      </p:pic>
      <p:sp>
        <p:nvSpPr>
          <p:cNvPr id="3" name="Slide Number Placeholder 2"/>
          <p:cNvSpPr>
            <a:spLocks noGrp="1"/>
          </p:cNvSpPr>
          <p:nvPr>
            <p:ph type="sldNum" sz="quarter" idx="12"/>
          </p:nvPr>
        </p:nvSpPr>
        <p:spPr/>
        <p:txBody>
          <a:bodyPr/>
          <a:lstStyle/>
          <a:p>
            <a:fld id="{ABCA6DBB-6E8F-4C10-9995-F31F713E5F9F}" type="slidenum">
              <a:rPr lang="en-GB" smtClean="0"/>
              <a:pPr/>
              <a:t>7</a:t>
            </a:fld>
            <a:endParaRPr lang="en-GB"/>
          </a:p>
        </p:txBody>
      </p:sp>
      <p:pic>
        <p:nvPicPr>
          <p:cNvPr id="8" name="Picture 7"/>
          <p:cNvPicPr>
            <a:picLocks noChangeAspect="1"/>
          </p:cNvPicPr>
          <p:nvPr/>
        </p:nvPicPr>
        <p:blipFill>
          <a:blip r:embed="rId3"/>
          <a:stretch>
            <a:fillRect/>
          </a:stretch>
        </p:blipFill>
        <p:spPr>
          <a:xfrm>
            <a:off x="7914962" y="65821"/>
            <a:ext cx="1143571" cy="114357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Comic Sans MS" pitchFamily="66" charset="0"/>
              </a:rPr>
              <a:t>Accident Reporting.</a:t>
            </a:r>
            <a:endParaRPr lang="en-GB" dirty="0"/>
          </a:p>
        </p:txBody>
      </p:sp>
      <p:sp>
        <p:nvSpPr>
          <p:cNvPr id="229378" name="Rectangle 2"/>
          <p:cNvSpPr>
            <a:spLocks noGrp="1" noChangeArrowheads="1"/>
          </p:cNvSpPr>
          <p:nvPr>
            <p:ph idx="1"/>
          </p:nvPr>
        </p:nvSpPr>
        <p:spPr/>
        <p:txBody>
          <a:bodyPr>
            <a:normAutofit fontScale="32500" lnSpcReduction="20000"/>
          </a:bodyPr>
          <a:lstStyle/>
          <a:p>
            <a:pPr>
              <a:buFontTx/>
              <a:buNone/>
              <a:defRPr/>
            </a:pPr>
            <a:endParaRPr lang="en-US" i="1" dirty="0"/>
          </a:p>
          <a:p>
            <a:pPr>
              <a:buFontTx/>
              <a:buNone/>
              <a:defRPr/>
            </a:pPr>
            <a:endParaRPr lang="en-US" i="1" dirty="0"/>
          </a:p>
          <a:p>
            <a:pPr>
              <a:buFontTx/>
              <a:buNone/>
              <a:defRPr/>
            </a:pPr>
            <a:endParaRPr lang="en-US" i="1" dirty="0"/>
          </a:p>
          <a:p>
            <a:pPr>
              <a:buFontTx/>
              <a:buNone/>
              <a:defRPr/>
            </a:pPr>
            <a:endParaRPr lang="en-US" i="1" dirty="0"/>
          </a:p>
          <a:p>
            <a:pPr>
              <a:buFontTx/>
              <a:buNone/>
              <a:defRPr/>
            </a:pPr>
            <a:r>
              <a:rPr lang="en-US" sz="5900" i="1" dirty="0">
                <a:latin typeface="Comic Sans MS" pitchFamily="66" charset="0"/>
              </a:rPr>
              <a:t>About the person who had the accident</a:t>
            </a:r>
            <a:endParaRPr lang="en-US" sz="5900" dirty="0">
              <a:latin typeface="Comic Sans MS" pitchFamily="66" charset="0"/>
            </a:endParaRPr>
          </a:p>
          <a:p>
            <a:pPr>
              <a:buFontTx/>
              <a:buNone/>
              <a:defRPr/>
            </a:pPr>
            <a:r>
              <a:rPr lang="en-US" sz="5900" dirty="0">
                <a:latin typeface="Comic Sans MS" pitchFamily="66" charset="0"/>
              </a:rPr>
              <a:t> </a:t>
            </a:r>
          </a:p>
          <a:p>
            <a:pPr>
              <a:defRPr/>
            </a:pPr>
            <a:r>
              <a:rPr lang="en-US" sz="5900" dirty="0">
                <a:latin typeface="Comic Sans MS" pitchFamily="66" charset="0"/>
              </a:rPr>
              <a:t>Full name-Home Address &amp; Occupation</a:t>
            </a:r>
          </a:p>
          <a:p>
            <a:pPr>
              <a:buFontTx/>
              <a:buNone/>
              <a:defRPr/>
            </a:pPr>
            <a:r>
              <a:rPr lang="en-US" sz="5900" dirty="0">
                <a:latin typeface="Comic Sans MS" pitchFamily="66" charset="0"/>
              </a:rPr>
              <a:t> </a:t>
            </a:r>
          </a:p>
          <a:p>
            <a:pPr>
              <a:defRPr/>
            </a:pPr>
            <a:r>
              <a:rPr lang="en-US" sz="5900" dirty="0">
                <a:latin typeface="Comic Sans MS" pitchFamily="66" charset="0"/>
              </a:rPr>
              <a:t>About you the person filling in the book</a:t>
            </a:r>
          </a:p>
          <a:p>
            <a:pPr>
              <a:buFontTx/>
              <a:buNone/>
              <a:defRPr/>
            </a:pPr>
            <a:r>
              <a:rPr lang="en-US" sz="5900" dirty="0">
                <a:latin typeface="Comic Sans MS" pitchFamily="66" charset="0"/>
              </a:rPr>
              <a:t> </a:t>
            </a:r>
          </a:p>
          <a:p>
            <a:pPr>
              <a:defRPr/>
            </a:pPr>
            <a:r>
              <a:rPr lang="en-US" sz="5900" dirty="0">
                <a:latin typeface="Comic Sans MS" pitchFamily="66" charset="0"/>
              </a:rPr>
              <a:t>Sign-Date-Home Address &amp; Occupation</a:t>
            </a:r>
          </a:p>
          <a:p>
            <a:pPr>
              <a:buFontTx/>
              <a:buNone/>
              <a:defRPr/>
            </a:pPr>
            <a:r>
              <a:rPr lang="en-US" sz="5900" dirty="0">
                <a:latin typeface="Comic Sans MS" pitchFamily="66" charset="0"/>
              </a:rPr>
              <a:t> </a:t>
            </a:r>
          </a:p>
          <a:p>
            <a:pPr>
              <a:defRPr/>
            </a:pPr>
            <a:r>
              <a:rPr lang="en-US" sz="5900" dirty="0">
                <a:latin typeface="Comic Sans MS" pitchFamily="66" charset="0"/>
              </a:rPr>
              <a:t>About the accident</a:t>
            </a:r>
          </a:p>
          <a:p>
            <a:pPr>
              <a:buNone/>
              <a:defRPr/>
            </a:pPr>
            <a:endParaRPr lang="en-US" sz="5900" dirty="0">
              <a:latin typeface="Comic Sans MS" pitchFamily="66" charset="0"/>
            </a:endParaRPr>
          </a:p>
          <a:p>
            <a:pPr>
              <a:defRPr/>
            </a:pPr>
            <a:r>
              <a:rPr lang="en-US" sz="5900" dirty="0">
                <a:latin typeface="Comic Sans MS" pitchFamily="66" charset="0"/>
              </a:rPr>
              <a:t>What percentages of accidents happen in the </a:t>
            </a:r>
          </a:p>
          <a:p>
            <a:pPr>
              <a:buNone/>
              <a:defRPr/>
            </a:pPr>
            <a:r>
              <a:rPr lang="en-US" sz="5900" dirty="0">
                <a:latin typeface="Comic Sans MS" pitchFamily="66" charset="0"/>
              </a:rPr>
              <a:t>     workplace?</a:t>
            </a:r>
          </a:p>
          <a:p>
            <a:pPr>
              <a:buFontTx/>
              <a:buNone/>
              <a:defRPr/>
            </a:pPr>
            <a:r>
              <a:rPr lang="en-US" sz="5900" dirty="0">
                <a:latin typeface="Comic Sans MS" pitchFamily="66" charset="0"/>
              </a:rPr>
              <a:t> </a:t>
            </a:r>
          </a:p>
        </p:txBody>
      </p:sp>
      <p:pic>
        <p:nvPicPr>
          <p:cNvPr id="37891" name="Picture 3" descr="first aider 3"/>
          <p:cNvPicPr>
            <a:picLocks noChangeAspect="1" noChangeArrowheads="1"/>
          </p:cNvPicPr>
          <p:nvPr/>
        </p:nvPicPr>
        <p:blipFill>
          <a:blip r:embed="rId2"/>
          <a:srcRect/>
          <a:stretch>
            <a:fillRect/>
          </a:stretch>
        </p:blipFill>
        <p:spPr bwMode="auto">
          <a:xfrm>
            <a:off x="6511925" y="3786190"/>
            <a:ext cx="2632075" cy="24669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ABCA6DBB-6E8F-4C10-9995-F31F713E5F9F}" type="slidenum">
              <a:rPr lang="en-GB" smtClean="0"/>
              <a:pPr/>
              <a:t>8</a:t>
            </a:fld>
            <a:endParaRPr lang="en-GB"/>
          </a:p>
        </p:txBody>
      </p:sp>
      <p:pic>
        <p:nvPicPr>
          <p:cNvPr id="7" name="Picture 6"/>
          <p:cNvPicPr>
            <a:picLocks noChangeAspect="1"/>
          </p:cNvPicPr>
          <p:nvPr/>
        </p:nvPicPr>
        <p:blipFill>
          <a:blip r:embed="rId3"/>
          <a:stretch>
            <a:fillRect/>
          </a:stretch>
        </p:blipFill>
        <p:spPr>
          <a:xfrm>
            <a:off x="7914962" y="65821"/>
            <a:ext cx="1143571" cy="1143571"/>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68313" y="0"/>
            <a:ext cx="8385175" cy="1196975"/>
          </a:xfrm>
        </p:spPr>
        <p:txBody>
          <a:bodyPr>
            <a:normAutofit/>
          </a:bodyPr>
          <a:lstStyle/>
          <a:p>
            <a:pPr>
              <a:defRPr/>
            </a:pPr>
            <a:r>
              <a:rPr lang="en-GB" sz="2800" dirty="0">
                <a:latin typeface="Comic Sans MS" pitchFamily="66" charset="0"/>
              </a:rPr>
              <a:t>FIRST AIDER ROLE= </a:t>
            </a:r>
            <a:r>
              <a:rPr lang="en-GB" sz="2800" dirty="0" smtClean="0">
                <a:latin typeface="Comic Sans MS" pitchFamily="66" charset="0"/>
              </a:rPr>
              <a:t>QCF</a:t>
            </a:r>
            <a:r>
              <a:rPr lang="en-GB" sz="2800" dirty="0" smtClean="0">
                <a:latin typeface="Comic Sans MS" pitchFamily="66" charset="0"/>
              </a:rPr>
              <a:t>, </a:t>
            </a:r>
            <a:r>
              <a:rPr lang="en-GB" sz="2800" dirty="0">
                <a:latin typeface="Comic Sans MS" pitchFamily="66" charset="0"/>
              </a:rPr>
              <a:t>TC</a:t>
            </a:r>
            <a:endParaRPr lang="en-US" sz="2800" dirty="0">
              <a:latin typeface="Comic Sans MS" pitchFamily="66" charset="0"/>
            </a:endParaRPr>
          </a:p>
        </p:txBody>
      </p:sp>
      <p:sp>
        <p:nvSpPr>
          <p:cNvPr id="216067" name="Rectangle 3"/>
          <p:cNvSpPr>
            <a:spLocks noGrp="1" noChangeArrowheads="1"/>
          </p:cNvSpPr>
          <p:nvPr>
            <p:ph type="body" idx="1"/>
          </p:nvPr>
        </p:nvSpPr>
        <p:spPr>
          <a:xfrm>
            <a:off x="323850" y="1125538"/>
            <a:ext cx="8569325" cy="5543550"/>
          </a:xfrm>
        </p:spPr>
        <p:txBody>
          <a:bodyPr/>
          <a:lstStyle/>
          <a:p>
            <a:pPr>
              <a:buFontTx/>
              <a:buNone/>
              <a:defRPr/>
            </a:pPr>
            <a:r>
              <a:rPr lang="en-US" dirty="0"/>
              <a:t>The First Aider has an important  role within the workplace to assist the management to :</a:t>
            </a:r>
          </a:p>
          <a:p>
            <a:pPr>
              <a:buFontTx/>
              <a:buNone/>
              <a:defRPr/>
            </a:pPr>
            <a:r>
              <a:rPr lang="en-US" dirty="0"/>
              <a:t> </a:t>
            </a:r>
          </a:p>
          <a:p>
            <a:pPr>
              <a:defRPr/>
            </a:pPr>
            <a:r>
              <a:rPr lang="en-US" dirty="0"/>
              <a:t>Comply with current legislation</a:t>
            </a:r>
          </a:p>
          <a:p>
            <a:pPr>
              <a:buFontTx/>
              <a:buNone/>
              <a:defRPr/>
            </a:pPr>
            <a:r>
              <a:rPr lang="en-US" dirty="0"/>
              <a:t> </a:t>
            </a:r>
          </a:p>
          <a:p>
            <a:pPr>
              <a:defRPr/>
            </a:pPr>
            <a:r>
              <a:rPr lang="en-US" dirty="0"/>
              <a:t>Keep adequate and reliable records</a:t>
            </a:r>
          </a:p>
          <a:p>
            <a:pPr>
              <a:buFontTx/>
              <a:buNone/>
              <a:defRPr/>
            </a:pPr>
            <a:r>
              <a:rPr lang="en-US" dirty="0"/>
              <a:t> </a:t>
            </a:r>
          </a:p>
          <a:p>
            <a:pPr>
              <a:defRPr/>
            </a:pPr>
            <a:r>
              <a:rPr lang="en-US" dirty="0"/>
              <a:t>Improve or adapt existing First Aid provisions</a:t>
            </a:r>
          </a:p>
          <a:p>
            <a:pPr>
              <a:defRPr/>
            </a:pPr>
            <a:endParaRPr lang="en-US" dirty="0"/>
          </a:p>
          <a:p>
            <a:pPr>
              <a:defRPr/>
            </a:pPr>
            <a:r>
              <a:rPr lang="en-US" dirty="0"/>
              <a:t>Provide adequate equipment and proper surroundings for treatment</a:t>
            </a:r>
          </a:p>
        </p:txBody>
      </p:sp>
      <p:pic>
        <p:nvPicPr>
          <p:cNvPr id="28676" name="Picture 4" descr="FATSMEDIC"/>
          <p:cNvPicPr>
            <a:picLocks noChangeAspect="1" noChangeArrowheads="1"/>
          </p:cNvPicPr>
          <p:nvPr/>
        </p:nvPicPr>
        <p:blipFill>
          <a:blip r:embed="rId2">
            <a:clrChange>
              <a:clrFrom>
                <a:srgbClr val="FDFDFD"/>
              </a:clrFrom>
              <a:clrTo>
                <a:srgbClr val="FDFDFD">
                  <a:alpha val="0"/>
                </a:srgbClr>
              </a:clrTo>
            </a:clrChange>
          </a:blip>
          <a:srcRect/>
          <a:stretch>
            <a:fillRect/>
          </a:stretch>
        </p:blipFill>
        <p:spPr bwMode="auto">
          <a:xfrm>
            <a:off x="6300788" y="1916113"/>
            <a:ext cx="2843212" cy="253523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ABCA6DBB-6E8F-4C10-9995-F31F713E5F9F}" type="slidenum">
              <a:rPr lang="en-GB" smtClean="0"/>
              <a:pPr/>
              <a:t>9</a:t>
            </a:fld>
            <a:endParaRPr lang="en-GB"/>
          </a:p>
        </p:txBody>
      </p:sp>
      <p:pic>
        <p:nvPicPr>
          <p:cNvPr id="7" name="Picture 6"/>
          <p:cNvPicPr>
            <a:picLocks noChangeAspect="1"/>
          </p:cNvPicPr>
          <p:nvPr/>
        </p:nvPicPr>
        <p:blipFill>
          <a:blip r:embed="rId3"/>
          <a:stretch>
            <a:fillRect/>
          </a:stretch>
        </p:blipFill>
        <p:spPr>
          <a:xfrm>
            <a:off x="7914962" y="65821"/>
            <a:ext cx="1143571" cy="1143571"/>
          </a:xfrm>
          <a:prstGeom prst="rect">
            <a:avLst/>
          </a:prstGeo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931</TotalTime>
  <Words>1444</Words>
  <Application>Microsoft Office PowerPoint</Application>
  <PresentationFormat>On-screen Show (4:3)</PresentationFormat>
  <Paragraphs>283</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Comic Sans MS</vt:lpstr>
      <vt:lpstr>Constantia</vt:lpstr>
      <vt:lpstr>Times New Roman</vt:lpstr>
      <vt:lpstr>Wingdings 2</vt:lpstr>
      <vt:lpstr>Flow</vt:lpstr>
      <vt:lpstr>Complying With Regulations &amp; Safety requirements,</vt:lpstr>
      <vt:lpstr>QCF, TC, ERR</vt:lpstr>
      <vt:lpstr> Main Legislation HASWA 1974</vt:lpstr>
      <vt:lpstr>Health and safety legislation </vt:lpstr>
      <vt:lpstr>Health and Safety policies= E.R.R, TC, QCF </vt:lpstr>
      <vt:lpstr>RIDDOR= TC, QCF, ERR</vt:lpstr>
      <vt:lpstr>Accident  Book</vt:lpstr>
      <vt:lpstr>Accident Reporting.</vt:lpstr>
      <vt:lpstr>FIRST AIDER ROLE= QCF, TC</vt:lpstr>
      <vt:lpstr>PowerPoint Presentation</vt:lpstr>
      <vt:lpstr>What are Risk assessments? =TC,NVQ,ERR</vt:lpstr>
      <vt:lpstr> Risk Rating Chart.</vt:lpstr>
      <vt:lpstr>The risk of fire QCF, TC </vt:lpstr>
      <vt:lpstr>The risk of fire </vt:lpstr>
      <vt:lpstr>Fire extinguishers</vt:lpstr>
      <vt:lpstr>Fire extinguishers </vt:lpstr>
      <vt:lpstr>Causes of workplace injury= F/S</vt:lpstr>
      <vt:lpstr>Correct manual handling= QCF, TC</vt:lpstr>
      <vt:lpstr>Correct manual handling </vt:lpstr>
      <vt:lpstr>Equipment to help</vt:lpstr>
      <vt:lpstr>PPE = CQF,TC,ERR</vt:lpstr>
      <vt:lpstr>PPE = CQF,TC,ERR</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angela.mockler</dc:creator>
  <cp:lastModifiedBy>William Haining</cp:lastModifiedBy>
  <cp:revision>131</cp:revision>
  <dcterms:created xsi:type="dcterms:W3CDTF">2016-01-18T14:54:23Z</dcterms:created>
  <dcterms:modified xsi:type="dcterms:W3CDTF">2017-01-26T07:50:18Z</dcterms:modified>
</cp:coreProperties>
</file>