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5" r:id="rId2"/>
  </p:sldMasterIdLst>
  <p:notesMasterIdLst>
    <p:notesMasterId r:id="rId18"/>
  </p:notesMasterIdLst>
  <p:sldIdLst>
    <p:sldId id="269" r:id="rId3"/>
    <p:sldId id="302" r:id="rId4"/>
    <p:sldId id="303" r:id="rId5"/>
    <p:sldId id="304" r:id="rId6"/>
    <p:sldId id="308" r:id="rId7"/>
    <p:sldId id="305" r:id="rId8"/>
    <p:sldId id="316" r:id="rId9"/>
    <p:sldId id="306" r:id="rId10"/>
    <p:sldId id="309" r:id="rId11"/>
    <p:sldId id="310" r:id="rId12"/>
    <p:sldId id="311" r:id="rId13"/>
    <p:sldId id="312" r:id="rId14"/>
    <p:sldId id="313" r:id="rId15"/>
    <p:sldId id="314" r:id="rId16"/>
    <p:sldId id="31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2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D10A9F9-CB1A-4A18-9BF4-C8C4017FA8E0}" type="datetimeFigureOut">
              <a:rPr lang="en-GB"/>
              <a:pPr>
                <a:defRPr/>
              </a:pPr>
              <a:t>31/01/2013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18ABEEA-033A-4E83-B1C1-27CFEE7488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>
                <a:latin typeface="Comic Sans MS" pitchFamily="66" charset="0"/>
              </a:rPr>
              <a:t>Dec 2011.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Louise Dumbell.</a:t>
            </a:r>
            <a:r>
              <a:rPr lang="en-GB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9E15B5-8417-4E98-A513-529D4B95DF7F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>
                <a:latin typeface="Comic Sans MS" pitchFamily="66" charset="0"/>
              </a:rPr>
              <a:t>Dec 2011.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Louise Dumbell.</a:t>
            </a:r>
            <a:r>
              <a:rPr lang="en-GB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43B6EB-F2FE-4B45-8211-FE05F35B8088}" type="slidenum">
              <a:rPr lang="en-GB" smtClean="0">
                <a:cs typeface="Arial" charset="0"/>
              </a:rPr>
              <a:pPr/>
              <a:t>2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>
                <a:latin typeface="Comic Sans MS" pitchFamily="66" charset="0"/>
              </a:rPr>
              <a:t>Dec 2011.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Louise Dumbell.</a:t>
            </a:r>
            <a:r>
              <a:rPr lang="en-GB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E404FD-A0B8-4844-85CA-B705FE8C7835}" type="slidenum">
              <a:rPr lang="en-GB" smtClean="0">
                <a:cs typeface="Arial" charset="0"/>
              </a:rPr>
              <a:pPr/>
              <a:t>12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>
                <a:latin typeface="Comic Sans MS" pitchFamily="66" charset="0"/>
              </a:rPr>
              <a:t>Dec 2011.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Louise Dumbell.</a:t>
            </a:r>
            <a:r>
              <a:rPr lang="en-GB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0186D8-8882-4FC9-9045-6A9BEDD4B864}" type="slidenum">
              <a:rPr lang="en-GB" smtClean="0">
                <a:cs typeface="Arial" charset="0"/>
              </a:rPr>
              <a:pPr/>
              <a:t>14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B2A1D21B-88B6-4DFC-8498-95E93D5E1BAD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64639D1C-3D31-46AB-B34B-22379ADB5F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346BD20-2984-431B-9B31-CC2DE71CB0E3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3B4347E-6F1D-4AB2-A2A4-C4B089D4A2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FDB339-4D7E-451D-983A-2BDE98016599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68DC72-13B0-4278-BBDA-3D0D3751663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9387C-57CF-4A3F-BD6A-2436FBB2D0FB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19969-A7C4-4EB0-A79A-2EF1C5EABD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1FC2C-1E95-44A1-A7DE-2C0613B19CB1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3FB62-F08A-4DAE-9BF5-78AC68785E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A04F13-EA6F-4B8B-A427-1502A662F1FD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4FAF7-0E0D-4229-9930-9B48A92C92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8F82F-FD74-4D5A-877C-4596F7F7EA61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5F8C7-C6DC-43A0-8F5B-83535D50CB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2AB0C-F88A-42B8-9903-5100164EBCF1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963E7-4FDC-47FE-8D58-E6818223FD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89394-62E4-4A77-BD20-E56DC8E92B69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6DECD-6934-4822-8919-A1BD240ADB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9144A-DFDD-4D40-BA97-0180BC1D9B41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F6D04-EBC7-4587-B933-D681ED592B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A088B5-FDE3-4AE5-A334-CE97657F9E33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8E407-33B3-4C10-B8E1-853B30130D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1A764741-4318-4E85-A443-B2A219A69D60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715987B9-E7B9-48E9-A14E-7492227CF9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C5C28-955E-40C4-AD09-AC9AD280202F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257B7-11CC-4450-809B-9C601009C3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60DFC-89BC-4D4A-97EA-D2512414C77B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3BDD-CC69-4F0F-897A-F0149E5DA2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4D81F52-736E-4695-8A6B-58BE06BD02A8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B6FC89-E442-4190-BD80-EE590699AB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BFC034A-1B3E-4808-BCA1-13D3CACDD439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BB5BBD9-60BD-45F7-B014-4F4E8A3351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4C64D39-69AE-4410-B131-49B4DC336ED8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7B63876-8584-4CD0-B40F-18E06A0D05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EDF54D0-481D-4FBF-A8D1-B371A47B91FB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F4F8018-8115-400A-9A23-0AA2FF22E5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1526C28-B081-49A9-A42F-DA33D16B4A34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1FAD2A6-B267-4DAE-B0E7-D3955AEA1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FAF5B8D-ADBB-4202-8832-BED3B09E7410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B2F8428-1D4B-4B77-A5A0-6B8C24679C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3F50538-A432-4EC6-9A90-02441EFAACEE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56AF71D-3D1C-450B-BAF8-16563DADAF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31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DFF046C-EBE3-47D9-A912-357254E59C9B}" type="datetimeFigureOut">
              <a:rPr lang="en-US"/>
              <a:pPr>
                <a:defRPr/>
              </a:pPr>
              <a:t>1/31/2013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244961B-62A1-4D80-8620-FF157E62D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332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665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pic>
          <p:nvPicPr>
            <p:cNvPr id="66564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99465DB-A625-4AB2-B9DB-6C805441BF98}" type="datetimeFigureOut">
              <a:rPr lang="en-GB"/>
              <a:pPr/>
              <a:t>31/01/2013</a:t>
            </a:fld>
            <a:endParaRPr lang="en-GB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4EF2373-49E9-4465-8E03-7A0F87AE6B8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/>
          <p:cNvSpPr>
            <a:spLocks noGrp="1"/>
          </p:cNvSpPr>
          <p:nvPr>
            <p:ph type="ctrTitle" idx="4294967295"/>
          </p:nvPr>
        </p:nvSpPr>
        <p:spPr>
          <a:xfrm>
            <a:off x="2627313" y="2133600"/>
            <a:ext cx="5829300" cy="1470025"/>
          </a:xfrm>
        </p:spPr>
        <p:txBody>
          <a:bodyPr/>
          <a:lstStyle/>
          <a:p>
            <a:pPr algn="ctr"/>
            <a:r>
              <a:rPr lang="en-GB" sz="4800">
                <a:solidFill>
                  <a:schemeClr val="tx1"/>
                </a:solidFill>
              </a:rPr>
              <a:t>Functional Skills – Maths L2</a:t>
            </a:r>
          </a:p>
        </p:txBody>
      </p:sp>
      <p:sp>
        <p:nvSpPr>
          <p:cNvPr id="25602" name="Subtitle 4"/>
          <p:cNvSpPr>
            <a:spLocks noGrp="1"/>
          </p:cNvSpPr>
          <p:nvPr>
            <p:ph type="subTitle" idx="4294967295"/>
          </p:nvPr>
        </p:nvSpPr>
        <p:spPr>
          <a:xfrm>
            <a:off x="3149600" y="3870325"/>
            <a:ext cx="4978400" cy="174148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GB"/>
              <a:t>Perimeter, Area and Volume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GB"/>
              <a:t>Presented by: Bill Haining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Area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/>
              <a:t>What is the area of a triangle?</a:t>
            </a:r>
          </a:p>
          <a:p>
            <a:pPr>
              <a:buFont typeface="Wingdings" pitchFamily="2" charset="2"/>
              <a:buNone/>
            </a:pPr>
            <a:r>
              <a:rPr lang="en-GB"/>
              <a:t>A triangle is half of a rectangle so the area of a triangle is: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½ x base x height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endParaRPr lang="en-GB"/>
          </a:p>
          <a:p>
            <a:endParaRPr lang="en-GB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51275" y="3284538"/>
            <a:ext cx="2952750" cy="1584325"/>
            <a:chOff x="1979712" y="3429000"/>
            <a:chExt cx="2952328" cy="1584176"/>
          </a:xfrm>
        </p:grpSpPr>
        <p:sp>
          <p:nvSpPr>
            <p:cNvPr id="6" name="Rectangle 5"/>
            <p:cNvSpPr/>
            <p:nvPr/>
          </p:nvSpPr>
          <p:spPr>
            <a:xfrm>
              <a:off x="1979712" y="3429000"/>
              <a:ext cx="2952328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3429000"/>
              <a:ext cx="2952328" cy="1584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Area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				1.2 m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	3.1 m</a:t>
            </a:r>
          </a:p>
          <a:p>
            <a:pPr>
              <a:buFont typeface="Wingdings" pitchFamily="2" charset="2"/>
              <a:buNone/>
            </a:pPr>
            <a:r>
              <a:rPr lang="en-GB"/>
              <a:t>Area = ½ x 3.1 x 1.2</a:t>
            </a:r>
          </a:p>
          <a:p>
            <a:pPr>
              <a:buFont typeface="Wingdings" pitchFamily="2" charset="2"/>
              <a:buNone/>
            </a:pPr>
            <a:r>
              <a:rPr lang="en-GB"/>
              <a:t>	     = 1.86 m</a:t>
            </a:r>
            <a:r>
              <a:rPr lang="en-GB" baseline="30000"/>
              <a:t>2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2843213" y="1773238"/>
            <a:ext cx="2952750" cy="1584325"/>
            <a:chOff x="1979712" y="3429000"/>
            <a:chExt cx="2952328" cy="1584176"/>
          </a:xfrm>
        </p:grpSpPr>
        <p:sp>
          <p:nvSpPr>
            <p:cNvPr id="5" name="Rectangle 4"/>
            <p:cNvSpPr/>
            <p:nvPr/>
          </p:nvSpPr>
          <p:spPr>
            <a:xfrm>
              <a:off x="1979712" y="3429000"/>
              <a:ext cx="2952328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3429000"/>
              <a:ext cx="2952328" cy="1584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Area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						1.5 m</a:t>
            </a:r>
          </a:p>
          <a:p>
            <a:endParaRPr lang="en-GB"/>
          </a:p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			     1.2 m</a:t>
            </a:r>
          </a:p>
          <a:p>
            <a:r>
              <a:rPr lang="en-GB"/>
              <a:t>Area = ½ x 1.2 x 1.5</a:t>
            </a:r>
          </a:p>
          <a:p>
            <a:pPr>
              <a:buFont typeface="Wingdings" pitchFamily="2" charset="2"/>
              <a:buNone/>
            </a:pPr>
            <a:r>
              <a:rPr lang="en-GB"/>
              <a:t>		   = 0.9 m</a:t>
            </a:r>
            <a:r>
              <a:rPr lang="en-GB" baseline="30000"/>
              <a:t>2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4284663" y="1844675"/>
            <a:ext cx="2879725" cy="19446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5724525" y="1844675"/>
            <a:ext cx="0" cy="1944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Volume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/>
              <a:t>What is the volume of a 3-D shape?</a:t>
            </a:r>
          </a:p>
          <a:p>
            <a:pPr>
              <a:buFont typeface="Wingdings" pitchFamily="2" charset="2"/>
              <a:buNone/>
            </a:pPr>
            <a:r>
              <a:rPr lang="en-GB"/>
              <a:t>The total amount of space it takes up.</a:t>
            </a:r>
          </a:p>
          <a:p>
            <a:pPr>
              <a:buFont typeface="Wingdings" pitchFamily="2" charset="2"/>
              <a:buNone/>
            </a:pPr>
            <a:r>
              <a:rPr lang="en-GB"/>
              <a:t>How do we calculate the volume of a cube?</a:t>
            </a:r>
          </a:p>
          <a:p>
            <a:pPr>
              <a:buFont typeface="Wingdings" pitchFamily="2" charset="2"/>
              <a:buNone/>
            </a:pPr>
            <a:r>
              <a:rPr lang="en-GB"/>
              <a:t>			Length x depth x height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Volume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		1.2 m</a:t>
            </a:r>
          </a:p>
          <a:p>
            <a:pPr>
              <a:buFont typeface="Wingdings" pitchFamily="2" charset="2"/>
              <a:buNone/>
            </a:pPr>
            <a:r>
              <a:rPr lang="en-GB"/>
              <a:t>							  1.1 m</a:t>
            </a:r>
          </a:p>
          <a:p>
            <a:pPr>
              <a:buFont typeface="Wingdings" pitchFamily="2" charset="2"/>
              <a:buNone/>
            </a:pPr>
            <a:r>
              <a:rPr lang="en-GB"/>
              <a:t>					1.4 m   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Volume = 1.2 x 1.4 x 1.1</a:t>
            </a:r>
          </a:p>
          <a:p>
            <a:pPr>
              <a:buFont typeface="Wingdings" pitchFamily="2" charset="2"/>
              <a:buNone/>
            </a:pPr>
            <a:r>
              <a:rPr lang="en-GB"/>
              <a:t>		     = 1.848 m</a:t>
            </a:r>
            <a:r>
              <a:rPr lang="en-GB" baseline="30000"/>
              <a:t>3</a:t>
            </a:r>
          </a:p>
        </p:txBody>
      </p:sp>
      <p:grpSp>
        <p:nvGrpSpPr>
          <p:cNvPr id="41987" name="Group 28"/>
          <p:cNvGrpSpPr>
            <a:grpSpLocks/>
          </p:cNvGrpSpPr>
          <p:nvPr/>
        </p:nvGrpSpPr>
        <p:grpSpPr bwMode="auto">
          <a:xfrm>
            <a:off x="3924300" y="2781300"/>
            <a:ext cx="2592388" cy="1368425"/>
            <a:chOff x="3491880" y="1340768"/>
            <a:chExt cx="2952328" cy="1872208"/>
          </a:xfrm>
        </p:grpSpPr>
        <p:sp>
          <p:nvSpPr>
            <p:cNvPr id="10" name="Rectangle 9"/>
            <p:cNvSpPr/>
            <p:nvPr/>
          </p:nvSpPr>
          <p:spPr>
            <a:xfrm>
              <a:off x="3491880" y="1701309"/>
              <a:ext cx="1728368" cy="15116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3491880" y="1340768"/>
              <a:ext cx="1223960" cy="3605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220248" y="1340768"/>
              <a:ext cx="1223960" cy="3605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715840" y="1340768"/>
              <a:ext cx="17283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220248" y="2852435"/>
              <a:ext cx="1223960" cy="3605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44208" y="1340768"/>
              <a:ext cx="0" cy="15116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End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Good Luck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4035425" y="228600"/>
            <a:ext cx="4803775" cy="1219200"/>
          </a:xfrm>
        </p:spPr>
        <p:txBody>
          <a:bodyPr/>
          <a:lstStyle/>
          <a:p>
            <a:pPr algn="r"/>
            <a:r>
              <a:rPr lang="en-GB"/>
              <a:t>Perimeter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44829" y="1566863"/>
            <a:ext cx="6176880" cy="4525962"/>
          </a:xfrm>
          <a:noFill/>
        </p:spPr>
        <p:txBody>
          <a:bodyPr/>
          <a:lstStyle/>
          <a:p>
            <a:pPr eaLnBrk="0" hangingPunct="0">
              <a:buClrTx/>
              <a:buSzTx/>
              <a:buFont typeface="Arial" charset="0"/>
              <a:buChar char="•"/>
              <a:defRPr/>
            </a:pPr>
            <a:r>
              <a:rPr lang="en-GB" kern="1200" dirty="0">
                <a:effectLst/>
                <a:latin typeface="+mn-lt"/>
                <a:ea typeface="+mn-ea"/>
                <a:cs typeface="+mn-cs"/>
              </a:rPr>
              <a:t>What is the perimeter of a shape?</a:t>
            </a:r>
          </a:p>
          <a:p>
            <a:pPr lvl="1" eaLnBrk="0" hangingPunct="0">
              <a:buClrTx/>
              <a:buSzTx/>
              <a:buFont typeface="Arial" charset="0"/>
              <a:buChar char="–"/>
              <a:defRPr/>
            </a:pPr>
            <a:r>
              <a:rPr lang="en-GB" sz="3200" kern="1200" dirty="0">
                <a:effectLst/>
                <a:latin typeface="+mn-lt"/>
                <a:ea typeface="+mn-ea"/>
                <a:cs typeface="+mn-cs"/>
              </a:rPr>
              <a:t> the length around the edge</a:t>
            </a:r>
          </a:p>
          <a:p>
            <a:pPr eaLnBrk="0" hangingPunct="0">
              <a:buClrTx/>
              <a:buSzTx/>
              <a:buFont typeface="Arial" charset="0"/>
              <a:buChar char="•"/>
              <a:defRPr/>
            </a:pPr>
            <a:r>
              <a:rPr lang="en-GB" kern="1200" dirty="0">
                <a:effectLst/>
                <a:latin typeface="+mn-lt"/>
                <a:ea typeface="+mn-ea"/>
                <a:cs typeface="+mn-cs"/>
              </a:rPr>
              <a:t>How do you calculate the perimeter of a straight sided shape?</a:t>
            </a:r>
          </a:p>
          <a:p>
            <a:pPr lvl="7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en-GB" sz="2400" kern="1200" dirty="0">
                <a:effectLst/>
                <a:latin typeface="+mn-lt"/>
                <a:ea typeface="+mn-ea"/>
                <a:cs typeface="+mn-cs"/>
              </a:rPr>
              <a:t>8.5m</a:t>
            </a:r>
          </a:p>
          <a:p>
            <a:pPr lvl="7" fontAlgn="auto"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GB" kern="1200" dirty="0">
              <a:effectLst/>
              <a:latin typeface="+mn-lt"/>
              <a:ea typeface="+mn-ea"/>
              <a:cs typeface="+mn-cs"/>
            </a:endParaRPr>
          </a:p>
          <a:p>
            <a:pPr lvl="2" eaLnBrk="0" hangingPunct="0">
              <a:buClrTx/>
              <a:buSzTx/>
              <a:buFont typeface="Arial" charset="0"/>
              <a:buNone/>
              <a:defRPr/>
            </a:pPr>
            <a:r>
              <a:rPr lang="en-GB" kern="1200" dirty="0">
                <a:effectLst/>
                <a:latin typeface="+mn-lt"/>
                <a:ea typeface="+mn-ea"/>
                <a:cs typeface="+mn-cs"/>
              </a:rPr>
              <a:t>2.1m</a:t>
            </a:r>
          </a:p>
          <a:p>
            <a:pPr lvl="2" eaLnBrk="0" hangingPunct="0">
              <a:buClrTx/>
              <a:buSzTx/>
              <a:buFont typeface="Arial" charset="0"/>
              <a:buNone/>
              <a:defRPr/>
            </a:pPr>
            <a:endParaRPr lang="en-GB" kern="1200" dirty="0">
              <a:effectLst/>
              <a:latin typeface="+mn-lt"/>
              <a:ea typeface="+mn-ea"/>
              <a:cs typeface="+mn-cs"/>
            </a:endParaRPr>
          </a:p>
          <a:p>
            <a:pPr lvl="2" eaLnBrk="0" hangingPunct="0">
              <a:buClrTx/>
              <a:buSzTx/>
              <a:buFont typeface="Arial" charset="0"/>
              <a:buNone/>
              <a:defRPr/>
            </a:pPr>
            <a:r>
              <a:rPr lang="en-GB" kern="1200" dirty="0">
                <a:effectLst/>
                <a:latin typeface="+mn-lt"/>
                <a:ea typeface="+mn-ea"/>
                <a:cs typeface="+mn-cs"/>
              </a:rPr>
              <a:t>Perimeter = 8.5 + 2.1 + 8.5 + 2.1 = 21.2 m</a:t>
            </a:r>
          </a:p>
          <a:p>
            <a:pPr eaLnBrk="0" hangingPunct="0">
              <a:buClrTx/>
              <a:buSzTx/>
              <a:buFont typeface="Arial" charset="0"/>
              <a:buChar char="•"/>
              <a:defRPr/>
            </a:pPr>
            <a:endParaRPr lang="en-GB" kern="1200" dirty="0">
              <a:effectLst/>
              <a:latin typeface="+mn-lt"/>
              <a:ea typeface="+mn-ea"/>
              <a:cs typeface="+mn-cs"/>
            </a:endParaRPr>
          </a:p>
          <a:p>
            <a:pPr eaLnBrk="0" hangingPunct="0">
              <a:buClrTx/>
              <a:buSzTx/>
              <a:buFont typeface="Arial" charset="0"/>
              <a:buChar char="•"/>
              <a:defRPr/>
            </a:pPr>
            <a:endParaRPr lang="en-GB" kern="1200" dirty="0"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4863" y="4365625"/>
            <a:ext cx="2811462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en-GB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Perimeter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			6.3cm </a:t>
            </a:r>
          </a:p>
          <a:p>
            <a:pPr>
              <a:buFont typeface="Wingdings" pitchFamily="2" charset="2"/>
              <a:buNone/>
            </a:pPr>
            <a:r>
              <a:rPr lang="en-GB"/>
              <a:t>						2.1cm</a:t>
            </a:r>
          </a:p>
          <a:p>
            <a:pPr>
              <a:buFont typeface="Wingdings" pitchFamily="2" charset="2"/>
              <a:buNone/>
            </a:pPr>
            <a:r>
              <a:rPr lang="en-GB"/>
              <a:t>							1.2cm</a:t>
            </a:r>
          </a:p>
          <a:p>
            <a:pPr>
              <a:buFont typeface="Wingdings" pitchFamily="2" charset="2"/>
              <a:buNone/>
            </a:pPr>
            <a:r>
              <a:rPr lang="en-GB"/>
              <a:t>								     0.8cm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Perimeter = 6.3 + 2.1 + 1.2 + 0.8 + 1.2 + 6.3 + 0.8 + 2.1 = 20.8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					</a:t>
            </a:r>
          </a:p>
        </p:txBody>
      </p:sp>
      <p:grpSp>
        <p:nvGrpSpPr>
          <p:cNvPr id="29699" name="Group 5"/>
          <p:cNvGrpSpPr>
            <a:grpSpLocks/>
          </p:cNvGrpSpPr>
          <p:nvPr/>
        </p:nvGrpSpPr>
        <p:grpSpPr bwMode="auto">
          <a:xfrm>
            <a:off x="2339975" y="2276475"/>
            <a:ext cx="6624638" cy="2087563"/>
            <a:chOff x="1691680" y="2924944"/>
            <a:chExt cx="6624736" cy="2088232"/>
          </a:xfrm>
        </p:grpSpPr>
        <p:sp>
          <p:nvSpPr>
            <p:cNvPr id="4" name="Rectangle 3"/>
            <p:cNvSpPr/>
            <p:nvPr/>
          </p:nvSpPr>
          <p:spPr>
            <a:xfrm>
              <a:off x="1691680" y="2924944"/>
              <a:ext cx="4248213" cy="2088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939893" y="3933330"/>
              <a:ext cx="2376523" cy="10798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Perimeter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68538" y="1196975"/>
            <a:ext cx="6429375" cy="4968875"/>
          </a:xfrm>
        </p:spPr>
        <p:txBody>
          <a:bodyPr/>
          <a:lstStyle/>
          <a:p>
            <a:r>
              <a:rPr lang="en-GB"/>
              <a:t>What is the name we use for the perimeter of a circle?</a:t>
            </a:r>
          </a:p>
          <a:p>
            <a:pPr lvl="1">
              <a:buFont typeface="Wingdings" pitchFamily="2" charset="2"/>
              <a:buNone/>
            </a:pPr>
            <a:r>
              <a:rPr lang="en-GB" sz="3200"/>
              <a:t>Circumference</a:t>
            </a:r>
          </a:p>
          <a:p>
            <a:r>
              <a:rPr lang="en-GB"/>
              <a:t>How do we calculate the circumference of a circle?</a:t>
            </a:r>
          </a:p>
          <a:p>
            <a:pPr lvl="1">
              <a:buFont typeface="Wingdings" pitchFamily="2" charset="2"/>
              <a:buNone/>
            </a:pPr>
            <a:r>
              <a:rPr lang="en-GB"/>
              <a:t>				</a:t>
            </a:r>
            <a:r>
              <a:rPr lang="en-GB" sz="3200"/>
              <a:t>2 x radius x </a:t>
            </a:r>
            <a:r>
              <a:rPr lang="el-GR" sz="3200"/>
              <a:t>π</a:t>
            </a:r>
            <a:r>
              <a:rPr lang="en-GB" sz="3200"/>
              <a:t>	</a:t>
            </a:r>
          </a:p>
          <a:p>
            <a:pPr lvl="1">
              <a:buFont typeface="Wingdings" pitchFamily="2" charset="2"/>
              <a:buNone/>
            </a:pPr>
            <a:r>
              <a:rPr lang="en-GB" sz="3200"/>
              <a:t>radius = distance from centre to the edge of a circle </a:t>
            </a:r>
          </a:p>
          <a:p>
            <a:pPr lvl="1">
              <a:buFont typeface="Wingdings" pitchFamily="2" charset="2"/>
              <a:buNone/>
            </a:pPr>
            <a:r>
              <a:rPr lang="el-GR" sz="3200"/>
              <a:t>π</a:t>
            </a:r>
            <a:r>
              <a:rPr lang="en-GB" sz="3200"/>
              <a:t> = 3.142</a:t>
            </a:r>
          </a:p>
          <a:p>
            <a:pPr lvl="1"/>
            <a:endParaRPr lang="en-GB" sz="32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Perimeter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95513" y="1412875"/>
            <a:ext cx="6429375" cy="4679950"/>
          </a:xfrm>
        </p:spPr>
        <p:txBody>
          <a:bodyPr/>
          <a:lstStyle/>
          <a:p>
            <a:r>
              <a:rPr lang="en-GB"/>
              <a:t>Radius = 5.2 mm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Perimeter = 2 x 5.2 x </a:t>
            </a:r>
            <a:r>
              <a:rPr lang="el-GR"/>
              <a:t>π</a:t>
            </a: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		   = 32.67 mm</a:t>
            </a:r>
          </a:p>
          <a:p>
            <a:endParaRPr lang="en-GB"/>
          </a:p>
        </p:txBody>
      </p:sp>
      <p:grpSp>
        <p:nvGrpSpPr>
          <p:cNvPr id="31747" name="Group 7"/>
          <p:cNvGrpSpPr>
            <a:grpSpLocks/>
          </p:cNvGrpSpPr>
          <p:nvPr/>
        </p:nvGrpSpPr>
        <p:grpSpPr bwMode="auto">
          <a:xfrm>
            <a:off x="2843213" y="2133600"/>
            <a:ext cx="2808287" cy="2590800"/>
            <a:chOff x="2915816" y="2708920"/>
            <a:chExt cx="2808312" cy="2592288"/>
          </a:xfrm>
        </p:grpSpPr>
        <p:sp>
          <p:nvSpPr>
            <p:cNvPr id="4" name="Oval 3"/>
            <p:cNvSpPr/>
            <p:nvPr/>
          </p:nvSpPr>
          <p:spPr>
            <a:xfrm>
              <a:off x="2915816" y="2708920"/>
              <a:ext cx="2808312" cy="25922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4355691" y="2780399"/>
              <a:ext cx="504829" cy="12246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/>
              <a:t>What is the area of a shape?</a:t>
            </a:r>
          </a:p>
          <a:p>
            <a:pPr>
              <a:buFont typeface="Wingdings" pitchFamily="2" charset="2"/>
              <a:buNone/>
            </a:pPr>
            <a:r>
              <a:rPr lang="en-GB"/>
              <a:t>		How much flat space it takes up.</a:t>
            </a:r>
          </a:p>
          <a:p>
            <a:r>
              <a:rPr lang="en-GB"/>
              <a:t>How do you calculate the area?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Area = length x width = </a:t>
            </a:r>
          </a:p>
          <a:p>
            <a:pPr>
              <a:buFont typeface="Wingdings" pitchFamily="2" charset="2"/>
              <a:buNone/>
            </a:pPr>
            <a:r>
              <a:rPr lang="en-GB"/>
              <a:t>		8.5 x 2.1 = 17.85 m</a:t>
            </a:r>
            <a:r>
              <a:rPr lang="en-GB" baseline="30000"/>
              <a:t>2</a:t>
            </a:r>
          </a:p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910719" y="3817228"/>
            <a:ext cx="3278606" cy="694587"/>
          </a:xfrm>
          <a:prstGeom prst="rect">
            <a:avLst/>
          </a:prstGeom>
        </p:spPr>
        <p:txBody>
          <a:bodyPr>
            <a:spAutoFit/>
          </a:bodyPr>
          <a:lstStyle/>
          <a:p>
            <a:pPr lvl="7">
              <a:defRPr/>
            </a:pPr>
            <a:r>
              <a:rPr lang="en-GB" sz="2400" dirty="0">
                <a:cs typeface="+mn-cs"/>
              </a:rPr>
              <a:t>8.5m</a:t>
            </a:r>
          </a:p>
          <a:p>
            <a:pPr lvl="7">
              <a:defRPr/>
            </a:pPr>
            <a:endParaRPr lang="en-GB" dirty="0">
              <a:cs typeface="+mn-cs"/>
            </a:endParaRPr>
          </a:p>
          <a:p>
            <a:pPr lvl="2">
              <a:defRPr/>
            </a:pPr>
            <a:r>
              <a:rPr lang="en-GB" sz="2400" dirty="0">
                <a:cs typeface="+mn-cs"/>
              </a:rPr>
              <a:t>2.1m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4149725"/>
            <a:ext cx="3744913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r"/>
            <a:r>
              <a:rPr lang="en-GB"/>
              <a:t>Area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11413" y="1268413"/>
            <a:ext cx="6286500" cy="4930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			6.3cm </a:t>
            </a:r>
          </a:p>
          <a:p>
            <a:pPr>
              <a:buFont typeface="Wingdings" pitchFamily="2" charset="2"/>
              <a:buNone/>
            </a:pPr>
            <a:r>
              <a:rPr lang="en-GB"/>
              <a:t>						2.1cm</a:t>
            </a:r>
          </a:p>
          <a:p>
            <a:pPr>
              <a:buFont typeface="Wingdings" pitchFamily="2" charset="2"/>
              <a:buNone/>
            </a:pPr>
            <a:r>
              <a:rPr lang="en-GB"/>
              <a:t>							1.2cm</a:t>
            </a:r>
          </a:p>
          <a:p>
            <a:pPr>
              <a:buFont typeface="Wingdings" pitchFamily="2" charset="2"/>
              <a:buNone/>
            </a:pPr>
            <a:r>
              <a:rPr lang="en-GB"/>
              <a:t>								     0.8cm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Area = (6.3 x (2.1+0.8)) + (1.2 x 0.8) </a:t>
            </a:r>
          </a:p>
          <a:p>
            <a:pPr>
              <a:buFont typeface="Wingdings" pitchFamily="2" charset="2"/>
              <a:buNone/>
            </a:pPr>
            <a:r>
              <a:rPr lang="en-GB"/>
              <a:t>		=(6.3 x 2.9) + (1.2 x 0.8)</a:t>
            </a:r>
          </a:p>
          <a:p>
            <a:pPr>
              <a:buFont typeface="Wingdings" pitchFamily="2" charset="2"/>
              <a:buNone/>
            </a:pPr>
            <a:r>
              <a:rPr lang="en-GB"/>
              <a:t>		= 18.27 + 0.96</a:t>
            </a:r>
          </a:p>
          <a:p>
            <a:pPr>
              <a:buFont typeface="Wingdings" pitchFamily="2" charset="2"/>
              <a:buNone/>
            </a:pPr>
            <a:r>
              <a:rPr lang="en-GB"/>
              <a:t>		= 19.23 cm</a:t>
            </a:r>
            <a:r>
              <a:rPr lang="en-GB" baseline="30000"/>
              <a:t>2</a:t>
            </a:r>
            <a:r>
              <a:rPr lang="en-GB"/>
              <a:t> 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					</a:t>
            </a:r>
          </a:p>
        </p:txBody>
      </p:sp>
      <p:grpSp>
        <p:nvGrpSpPr>
          <p:cNvPr id="33795" name="Group 5"/>
          <p:cNvGrpSpPr>
            <a:grpSpLocks/>
          </p:cNvGrpSpPr>
          <p:nvPr/>
        </p:nvGrpSpPr>
        <p:grpSpPr bwMode="auto">
          <a:xfrm>
            <a:off x="2519363" y="1844675"/>
            <a:ext cx="6624637" cy="2089150"/>
            <a:chOff x="1691680" y="2924944"/>
            <a:chExt cx="6624736" cy="2088232"/>
          </a:xfrm>
        </p:grpSpPr>
        <p:sp>
          <p:nvSpPr>
            <p:cNvPr id="4" name="Rectangle 3"/>
            <p:cNvSpPr/>
            <p:nvPr/>
          </p:nvSpPr>
          <p:spPr>
            <a:xfrm>
              <a:off x="1691680" y="2924944"/>
              <a:ext cx="4248213" cy="2088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939893" y="3932564"/>
              <a:ext cx="2376523" cy="10806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Area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11413" y="1628775"/>
            <a:ext cx="6400800" cy="4495800"/>
          </a:xfrm>
        </p:spPr>
        <p:txBody>
          <a:bodyPr/>
          <a:lstStyle/>
          <a:p>
            <a:r>
              <a:rPr lang="en-GB"/>
              <a:t>What is the area of a circle?</a:t>
            </a:r>
          </a:p>
          <a:p>
            <a:pPr>
              <a:buFont typeface="Wingdings" pitchFamily="2" charset="2"/>
              <a:buNone/>
            </a:pPr>
            <a:r>
              <a:rPr lang="en-GB"/>
              <a:t>			</a:t>
            </a:r>
            <a:r>
              <a:rPr lang="el-GR"/>
              <a:t>π</a:t>
            </a:r>
            <a:r>
              <a:rPr lang="en-GB"/>
              <a:t> x (radius)</a:t>
            </a:r>
            <a:r>
              <a:rPr lang="en-GB" baseline="30000"/>
              <a:t>2</a:t>
            </a:r>
          </a:p>
          <a:p>
            <a:pPr>
              <a:buFont typeface="Wingdings" pitchFamily="2" charset="2"/>
              <a:buNone/>
            </a:pPr>
            <a:r>
              <a:rPr lang="en-GB" baseline="30000"/>
              <a:t>Or</a:t>
            </a:r>
            <a:r>
              <a:rPr lang="en-GB"/>
              <a:t> 		</a:t>
            </a:r>
            <a:r>
              <a:rPr lang="el-GR"/>
              <a:t> π</a:t>
            </a:r>
            <a:r>
              <a:rPr lang="en-GB"/>
              <a:t> x radius x radius</a:t>
            </a:r>
            <a:endParaRPr lang="en-GB" baseline="30000"/>
          </a:p>
          <a:p>
            <a:pPr>
              <a:buFont typeface="Wingdings" pitchFamily="2" charset="2"/>
              <a:buNone/>
            </a:pPr>
            <a:endParaRPr lang="en-GB" baseline="30000"/>
          </a:p>
          <a:p>
            <a:pPr>
              <a:buFont typeface="Wingdings" pitchFamily="2" charset="2"/>
              <a:buNone/>
            </a:pPr>
            <a:endParaRPr lang="en-GB" baseline="30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/>
            <a:r>
              <a:rPr lang="en-GB"/>
              <a:t>Area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24075" y="1341438"/>
            <a:ext cx="6500813" cy="4751387"/>
          </a:xfrm>
        </p:spPr>
        <p:txBody>
          <a:bodyPr/>
          <a:lstStyle/>
          <a:p>
            <a:r>
              <a:rPr lang="en-GB"/>
              <a:t>Radius = 5.2 mm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Area = </a:t>
            </a:r>
            <a:r>
              <a:rPr lang="el-GR"/>
              <a:t>π</a:t>
            </a:r>
            <a:r>
              <a:rPr lang="en-GB"/>
              <a:t> x 5.2</a:t>
            </a:r>
            <a:r>
              <a:rPr lang="en-GB" baseline="30000"/>
              <a:t>2</a:t>
            </a:r>
          </a:p>
          <a:p>
            <a:pPr>
              <a:buFont typeface="Wingdings" pitchFamily="2" charset="2"/>
              <a:buNone/>
            </a:pPr>
            <a:r>
              <a:rPr lang="en-GB"/>
              <a:t>		   = 3.142 x 5.2 x 5.2</a:t>
            </a:r>
          </a:p>
          <a:p>
            <a:pPr>
              <a:buFont typeface="Wingdings" pitchFamily="2" charset="2"/>
              <a:buNone/>
            </a:pPr>
            <a:r>
              <a:rPr lang="en-GB"/>
              <a:t>		   = 84.95 mm</a:t>
            </a:r>
            <a:r>
              <a:rPr lang="en-GB" baseline="30000"/>
              <a:t>2</a:t>
            </a:r>
            <a:endParaRPr lang="en-GB"/>
          </a:p>
          <a:p>
            <a:endParaRPr lang="en-GB"/>
          </a:p>
        </p:txBody>
      </p:sp>
      <p:grpSp>
        <p:nvGrpSpPr>
          <p:cNvPr id="35843" name="Group 7"/>
          <p:cNvGrpSpPr>
            <a:grpSpLocks/>
          </p:cNvGrpSpPr>
          <p:nvPr/>
        </p:nvGrpSpPr>
        <p:grpSpPr bwMode="auto">
          <a:xfrm>
            <a:off x="2843213" y="2133600"/>
            <a:ext cx="2233612" cy="2159000"/>
            <a:chOff x="2915816" y="2708920"/>
            <a:chExt cx="2808312" cy="2592288"/>
          </a:xfrm>
        </p:grpSpPr>
        <p:sp>
          <p:nvSpPr>
            <p:cNvPr id="4" name="Oval 3"/>
            <p:cNvSpPr/>
            <p:nvPr/>
          </p:nvSpPr>
          <p:spPr>
            <a:xfrm>
              <a:off x="2915816" y="2708920"/>
              <a:ext cx="2808312" cy="25922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4356898" y="2781352"/>
              <a:ext cx="502981" cy="1223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7E953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B5394"/>
    </a:hlink>
    <a:folHlink>
      <a:srgbClr val="7E9532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B5394"/>
    </a:hlink>
    <a:folHlink>
      <a:srgbClr val="7E953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314</Words>
  <Application>Microsoft Office PowerPoint</Application>
  <PresentationFormat>On-screen Show (4:3)</PresentationFormat>
  <Paragraphs>109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15</vt:i4>
      </vt:variant>
    </vt:vector>
  </HeadingPairs>
  <TitlesOfParts>
    <vt:vector size="32" baseType="lpstr">
      <vt:lpstr>Arial</vt:lpstr>
      <vt:lpstr>Calibri</vt:lpstr>
      <vt:lpstr>Wingdings 2</vt:lpstr>
      <vt:lpstr>Comic Sans MS</vt:lpstr>
      <vt:lpstr>Wingdings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Proposal</vt:lpstr>
      <vt:lpstr>Functional Skills – Maths L2</vt:lpstr>
      <vt:lpstr>Perimeter</vt:lpstr>
      <vt:lpstr>Perimeter 2</vt:lpstr>
      <vt:lpstr>Perimeter 3</vt:lpstr>
      <vt:lpstr>Perimeter 4</vt:lpstr>
      <vt:lpstr>Area</vt:lpstr>
      <vt:lpstr>Area 2</vt:lpstr>
      <vt:lpstr>Area 3</vt:lpstr>
      <vt:lpstr>Area 4</vt:lpstr>
      <vt:lpstr>Area 5</vt:lpstr>
      <vt:lpstr>Area 6</vt:lpstr>
      <vt:lpstr>Area 7</vt:lpstr>
      <vt:lpstr>Volume </vt:lpstr>
      <vt:lpstr>Volume 2</vt:lpstr>
      <vt:lpstr>The End</vt:lpstr>
    </vt:vector>
  </TitlesOfParts>
  <Company>Weston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Area, perimeter and volume for Functional Maths</dc:title>
  <dc:creator>Louise Dumbell</dc:creator>
  <cp:lastModifiedBy>William</cp:lastModifiedBy>
  <cp:revision>95</cp:revision>
  <dcterms:created xsi:type="dcterms:W3CDTF">2011-10-07T09:57:29Z</dcterms:created>
  <dcterms:modified xsi:type="dcterms:W3CDTF">2013-01-31T07:15:59Z</dcterms:modified>
</cp:coreProperties>
</file>