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4" r:id="rId3"/>
    <p:sldId id="265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9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0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51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1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0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2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10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81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8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8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1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4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4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AB94D0-B9A1-422B-A9A0-1F917C2D0B02}" type="datetimeFigureOut">
              <a:rPr lang="en-GB" smtClean="0"/>
              <a:t>13/05/2017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D147-5A6D-43E1-9623-532D118B1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330" y="2446985"/>
            <a:ext cx="8689976" cy="83282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Sentence Structure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618" y="3409081"/>
            <a:ext cx="8915399" cy="66064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Don’t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compound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your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C000"/>
                </a:solidFill>
              </a:rPr>
              <a:t>simple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and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complex </a:t>
            </a:r>
            <a:r>
              <a:rPr lang="en-GB" sz="2400" dirty="0" smtClean="0">
                <a:solidFill>
                  <a:schemeClr val="tx1"/>
                </a:solidFill>
              </a:rPr>
              <a:t>sentences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14217" y="1857778"/>
            <a:ext cx="565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Harlow Solid Italic" panose="04030604020F02020D02" pitchFamily="82" charset="0"/>
              </a:rPr>
              <a:t>Bill Haining presents…………….</a:t>
            </a:r>
            <a:endParaRPr lang="en-GB" sz="2800" dirty="0">
              <a:solidFill>
                <a:srgbClr val="00B05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2050" name="Picture 2" descr="Image result for punctu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57" y="0"/>
            <a:ext cx="2119388" cy="21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unctu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4525591"/>
            <a:ext cx="2163650" cy="21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1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is a sentence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b="1" dirty="0"/>
              <a:t>A sentence is a group of words that are put together to mean something. </a:t>
            </a:r>
          </a:p>
          <a:p>
            <a:endParaRPr lang="en-GB" dirty="0"/>
          </a:p>
          <a:p>
            <a:r>
              <a:rPr lang="en-GB" dirty="0"/>
              <a:t>A sentence to make sense, must include a </a:t>
            </a:r>
            <a:r>
              <a:rPr lang="en-GB" b="1" dirty="0">
                <a:solidFill>
                  <a:srgbClr val="00B050"/>
                </a:solidFill>
              </a:rPr>
              <a:t>subject</a:t>
            </a:r>
            <a:r>
              <a:rPr lang="en-GB" dirty="0"/>
              <a:t> and </a:t>
            </a:r>
            <a:r>
              <a:rPr lang="en-GB"/>
              <a:t>a </a:t>
            </a:r>
            <a:r>
              <a:rPr lang="en-GB" b="1" smtClean="0">
                <a:solidFill>
                  <a:srgbClr val="FFC000"/>
                </a:solidFill>
              </a:rPr>
              <a:t>verb</a:t>
            </a:r>
            <a:r>
              <a:rPr lang="en-GB" smtClean="0"/>
              <a:t>, e.g.</a:t>
            </a:r>
            <a:endParaRPr lang="en-GB" dirty="0"/>
          </a:p>
          <a:p>
            <a:endParaRPr lang="en-GB" dirty="0"/>
          </a:p>
          <a:p>
            <a:r>
              <a:rPr lang="en-GB" dirty="0"/>
              <a:t>Many </a:t>
            </a:r>
            <a:r>
              <a:rPr lang="en-GB" b="1" dirty="0">
                <a:solidFill>
                  <a:srgbClr val="00B050"/>
                </a:solidFill>
              </a:rPr>
              <a:t>customers</a:t>
            </a:r>
            <a:r>
              <a:rPr lang="en-GB" dirty="0"/>
              <a:t> enjoy the convenience of </a:t>
            </a:r>
            <a:r>
              <a:rPr lang="en-GB" b="1" dirty="0">
                <a:solidFill>
                  <a:srgbClr val="FFC000"/>
                </a:solidFill>
              </a:rPr>
              <a:t>paying</a:t>
            </a:r>
            <a:r>
              <a:rPr lang="en-GB" dirty="0"/>
              <a:t> with credit. </a:t>
            </a:r>
          </a:p>
          <a:p>
            <a:r>
              <a:rPr lang="en-GB" dirty="0"/>
              <a:t>        </a:t>
            </a:r>
            <a:r>
              <a:rPr lang="en-GB" b="1" dirty="0">
                <a:solidFill>
                  <a:srgbClr val="00B050"/>
                </a:solidFill>
              </a:rPr>
              <a:t> (Subject, usually a noun)                  </a:t>
            </a:r>
            <a:r>
              <a:rPr lang="en-GB" b="1" dirty="0" smtClean="0">
                <a:solidFill>
                  <a:srgbClr val="FFC000"/>
                </a:solidFill>
              </a:rPr>
              <a:t>(</a:t>
            </a:r>
            <a:r>
              <a:rPr lang="en-GB" b="1" dirty="0">
                <a:solidFill>
                  <a:srgbClr val="FFC000"/>
                </a:solidFill>
              </a:rPr>
              <a:t>Verb, a doing </a:t>
            </a:r>
            <a:r>
              <a:rPr lang="en-GB" b="1" dirty="0" smtClean="0">
                <a:solidFill>
                  <a:srgbClr val="FFC000"/>
                </a:solidFill>
              </a:rPr>
              <a:t>word)</a:t>
            </a: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02" y="676361"/>
            <a:ext cx="8911687" cy="90847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is a sentence?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5361" y="1726320"/>
            <a:ext cx="8915400" cy="4224090"/>
          </a:xfrm>
        </p:spPr>
        <p:txBody>
          <a:bodyPr>
            <a:normAutofit/>
          </a:bodyPr>
          <a:lstStyle/>
          <a:p>
            <a:r>
              <a:rPr lang="en-GB" dirty="0"/>
              <a:t>A sentence may also have </a:t>
            </a:r>
            <a:r>
              <a:rPr lang="en-GB" b="1" dirty="0">
                <a:solidFill>
                  <a:srgbClr val="FFC000"/>
                </a:solidFill>
              </a:rPr>
              <a:t>adverbs</a:t>
            </a:r>
            <a:r>
              <a:rPr lang="en-GB" dirty="0"/>
              <a:t>: </a:t>
            </a:r>
            <a:r>
              <a:rPr lang="en-GB" b="1" dirty="0">
                <a:solidFill>
                  <a:srgbClr val="00B050"/>
                </a:solidFill>
              </a:rPr>
              <a:t>these are words that describe a verb, e.g. 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      Many customers enjoy the </a:t>
            </a:r>
            <a:r>
              <a:rPr lang="en-GB" b="1" dirty="0">
                <a:solidFill>
                  <a:srgbClr val="FFC000"/>
                </a:solidFill>
              </a:rPr>
              <a:t>convenience</a:t>
            </a:r>
            <a:r>
              <a:rPr lang="en-GB" dirty="0"/>
              <a:t> of</a:t>
            </a:r>
            <a:r>
              <a:rPr lang="en-GB" b="1" dirty="0">
                <a:solidFill>
                  <a:srgbClr val="00B050"/>
                </a:solidFill>
              </a:rPr>
              <a:t> paying </a:t>
            </a:r>
            <a:r>
              <a:rPr lang="en-GB" dirty="0"/>
              <a:t>with credit.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                                                       </a:t>
            </a:r>
            <a:r>
              <a:rPr lang="en-GB" b="1" dirty="0">
                <a:solidFill>
                  <a:srgbClr val="FFC000"/>
                </a:solidFill>
              </a:rPr>
              <a:t>(Adverb)           </a:t>
            </a:r>
            <a:r>
              <a:rPr lang="en-GB" b="1" dirty="0">
                <a:solidFill>
                  <a:srgbClr val="00B050"/>
                </a:solidFill>
              </a:rPr>
              <a:t>(Verb)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      A sentence may also contain </a:t>
            </a:r>
            <a:r>
              <a:rPr lang="en-GB" b="1" dirty="0">
                <a:solidFill>
                  <a:srgbClr val="FFC000"/>
                </a:solidFill>
              </a:rPr>
              <a:t>adjectives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1" dirty="0">
                <a:solidFill>
                  <a:srgbClr val="00B050"/>
                </a:solidFill>
              </a:rPr>
              <a:t>These are words that describe a noun, e.g.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       </a:t>
            </a:r>
            <a:r>
              <a:rPr lang="en-GB" b="1" dirty="0">
                <a:solidFill>
                  <a:srgbClr val="FFC000"/>
                </a:solidFill>
              </a:rPr>
              <a:t> Many </a:t>
            </a:r>
            <a:r>
              <a:rPr lang="en-GB" b="1" dirty="0">
                <a:solidFill>
                  <a:srgbClr val="00B050"/>
                </a:solidFill>
              </a:rPr>
              <a:t>customers</a:t>
            </a:r>
            <a:r>
              <a:rPr lang="en-GB" dirty="0"/>
              <a:t> enjoy the convenience of paying with credit.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 (</a:t>
            </a:r>
            <a:r>
              <a:rPr lang="en-GB" b="1" dirty="0">
                <a:solidFill>
                  <a:srgbClr val="FFC000"/>
                </a:solidFill>
              </a:rPr>
              <a:t>Adjective) </a:t>
            </a:r>
            <a:r>
              <a:rPr lang="en-GB" b="1" dirty="0">
                <a:solidFill>
                  <a:srgbClr val="00B050"/>
                </a:solidFill>
              </a:rPr>
              <a:t>(noun/subject)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15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27" y="898430"/>
            <a:ext cx="8911687" cy="79256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There are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types of sentences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algn="ctr">
              <a:buClr>
                <a:srgbClr val="A53010"/>
              </a:buClr>
            </a:pPr>
            <a:r>
              <a:rPr lang="en-GB" sz="4000" dirty="0">
                <a:solidFill>
                  <a:srgbClr val="FF0000"/>
                </a:solidFill>
              </a:rPr>
              <a:t>1</a:t>
            </a:r>
            <a:r>
              <a:rPr lang="en-GB" sz="4000" dirty="0">
                <a:solidFill>
                  <a:prstClr val="black"/>
                </a:solidFill>
              </a:rPr>
              <a:t>.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Simple</a:t>
            </a:r>
          </a:p>
          <a:p>
            <a:pPr lvl="0" algn="ctr">
              <a:buClr>
                <a:srgbClr val="A53010"/>
              </a:buClr>
            </a:pPr>
            <a:r>
              <a:rPr lang="en-GB" sz="4000" dirty="0">
                <a:solidFill>
                  <a:srgbClr val="FF0000"/>
                </a:solidFill>
              </a:rPr>
              <a:t>2</a:t>
            </a:r>
            <a:r>
              <a:rPr lang="en-GB" sz="4000" dirty="0">
                <a:solidFill>
                  <a:prstClr val="black"/>
                </a:solidFill>
              </a:rPr>
              <a:t>.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Compound</a:t>
            </a:r>
          </a:p>
          <a:p>
            <a:pPr lvl="0" algn="ctr">
              <a:buClr>
                <a:srgbClr val="A53010"/>
              </a:buClr>
            </a:pPr>
            <a:r>
              <a:rPr lang="en-GB" sz="4000" dirty="0">
                <a:solidFill>
                  <a:srgbClr val="FF0000"/>
                </a:solidFill>
              </a:rPr>
              <a:t>3</a:t>
            </a:r>
            <a:r>
              <a:rPr lang="en-GB" sz="4000" dirty="0">
                <a:solidFill>
                  <a:prstClr val="black"/>
                </a:solidFill>
              </a:rPr>
              <a:t>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Complex</a:t>
            </a:r>
          </a:p>
          <a:p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166" y="624110"/>
            <a:ext cx="7742509" cy="985749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1.Simple sentence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89166" y="1609859"/>
            <a:ext cx="8915400" cy="4301363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A simple sentence consist of only 1 thought or 1 idea: </a:t>
            </a:r>
            <a:r>
              <a:rPr lang="en-GB" b="1" dirty="0" smtClean="0">
                <a:solidFill>
                  <a:srgbClr val="00B050"/>
                </a:solidFill>
              </a:rPr>
              <a:t>this is known as a “CLAUSE,” e.g.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     </a:t>
            </a:r>
            <a:r>
              <a:rPr lang="en-GB" b="1" dirty="0" smtClean="0">
                <a:solidFill>
                  <a:srgbClr val="FFC000"/>
                </a:solidFill>
              </a:rPr>
              <a:t>Many </a:t>
            </a:r>
            <a:r>
              <a:rPr lang="en-GB" b="1" dirty="0">
                <a:solidFill>
                  <a:srgbClr val="FFC000"/>
                </a:solidFill>
              </a:rPr>
              <a:t>customers enjoy the convenience of paying with credit. </a:t>
            </a:r>
            <a:endParaRPr lang="en-GB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Another example is: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</a:t>
            </a:r>
            <a:r>
              <a:rPr lang="en-GB" b="1" dirty="0" smtClean="0">
                <a:solidFill>
                  <a:srgbClr val="FFC000"/>
                </a:solidFill>
              </a:rPr>
              <a:t>This </a:t>
            </a:r>
            <a:r>
              <a:rPr lang="en-GB" b="1" dirty="0">
                <a:solidFill>
                  <a:srgbClr val="FFC000"/>
                </a:solidFill>
              </a:rPr>
              <a:t>has led to an increase in debt for many households. </a:t>
            </a:r>
            <a:endParaRPr lang="en-GB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Note: both simple sentences only show 1 expression i.e. </a:t>
            </a:r>
            <a:r>
              <a:rPr lang="en-GB" b="1" dirty="0" smtClean="0">
                <a:solidFill>
                  <a:srgbClr val="00B050"/>
                </a:solidFill>
              </a:rPr>
              <a:t>1 x Clause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0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624110"/>
            <a:ext cx="7755572" cy="805445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2. Compound sentence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04549" y="1429555"/>
            <a:ext cx="8915400" cy="448166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</a:t>
            </a:r>
            <a:r>
              <a:rPr lang="en-GB" b="1" dirty="0" smtClean="0">
                <a:solidFill>
                  <a:srgbClr val="FFC000"/>
                </a:solidFill>
              </a:rPr>
              <a:t>compound sentence </a:t>
            </a:r>
            <a:r>
              <a:rPr lang="en-GB" dirty="0" smtClean="0"/>
              <a:t>consists of 2 x </a:t>
            </a:r>
            <a:r>
              <a:rPr lang="en-GB" b="1" dirty="0" smtClean="0">
                <a:solidFill>
                  <a:srgbClr val="FFC000"/>
                </a:solidFill>
              </a:rPr>
              <a:t>simple sentences </a:t>
            </a:r>
            <a:r>
              <a:rPr lang="en-GB" dirty="0" smtClean="0"/>
              <a:t>joined by a </a:t>
            </a:r>
            <a:r>
              <a:rPr lang="en-GB" b="1" dirty="0" smtClean="0">
                <a:solidFill>
                  <a:srgbClr val="00B050"/>
                </a:solidFill>
              </a:rPr>
              <a:t>connecting word </a:t>
            </a:r>
            <a:r>
              <a:rPr lang="en-GB" dirty="0" smtClean="0"/>
              <a:t>or </a:t>
            </a:r>
            <a:r>
              <a:rPr lang="en-GB" b="1" dirty="0" smtClean="0">
                <a:solidFill>
                  <a:srgbClr val="00B050"/>
                </a:solidFill>
              </a:rPr>
              <a:t>punctuation, comma, colon etc., e.g.</a:t>
            </a:r>
          </a:p>
          <a:p>
            <a:pPr marL="0" indent="0">
              <a:buNone/>
            </a:pPr>
            <a:r>
              <a:rPr lang="en-GB" b="1" dirty="0" smtClean="0"/>
              <a:t>Punctuation, in this case a</a:t>
            </a:r>
            <a:r>
              <a:rPr lang="en-GB" b="1" dirty="0" smtClean="0">
                <a:solidFill>
                  <a:srgbClr val="FF0000"/>
                </a:solidFill>
              </a:rPr>
              <a:t> comma</a:t>
            </a:r>
            <a:r>
              <a:rPr lang="en-GB" b="1" dirty="0" smtClean="0"/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Many </a:t>
            </a:r>
            <a:r>
              <a:rPr lang="en-GB" b="1" dirty="0">
                <a:solidFill>
                  <a:srgbClr val="FFC000"/>
                </a:solidFill>
              </a:rPr>
              <a:t>customers enjoy the convenience of paying with </a:t>
            </a:r>
            <a:r>
              <a:rPr lang="en-GB" b="1" dirty="0" smtClean="0">
                <a:solidFill>
                  <a:srgbClr val="FFC000"/>
                </a:solidFill>
              </a:rPr>
              <a:t>credit</a:t>
            </a:r>
            <a:r>
              <a:rPr lang="en-GB" sz="3200" b="1" dirty="0" smtClean="0">
                <a:solidFill>
                  <a:srgbClr val="FF0000"/>
                </a:solidFill>
              </a:rPr>
              <a:t>,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>
                <a:solidFill>
                  <a:srgbClr val="FFC000"/>
                </a:solidFill>
              </a:rPr>
              <a:t>t</a:t>
            </a:r>
            <a:r>
              <a:rPr lang="en-GB" b="1" dirty="0" smtClean="0">
                <a:solidFill>
                  <a:srgbClr val="FFC000"/>
                </a:solidFill>
              </a:rPr>
              <a:t>his </a:t>
            </a:r>
            <a:r>
              <a:rPr lang="en-GB" b="1" dirty="0">
                <a:solidFill>
                  <a:srgbClr val="FFC000"/>
                </a:solidFill>
              </a:rPr>
              <a:t>has led to an increase in debt for many households.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Or a connecting word, in this case the </a:t>
            </a:r>
            <a:r>
              <a:rPr lang="en-GB" b="1" smtClean="0">
                <a:solidFill>
                  <a:schemeClr val="tx1"/>
                </a:solidFill>
              </a:rPr>
              <a:t>word “</a:t>
            </a:r>
            <a:r>
              <a:rPr lang="en-GB" b="1" smtClean="0">
                <a:solidFill>
                  <a:srgbClr val="FF0000"/>
                </a:solidFill>
              </a:rPr>
              <a:t>But</a:t>
            </a:r>
            <a:r>
              <a:rPr lang="en-GB" b="1" smtClean="0">
                <a:solidFill>
                  <a:schemeClr val="tx1"/>
                </a:solidFill>
              </a:rPr>
              <a:t>.”</a:t>
            </a: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Many </a:t>
            </a:r>
            <a:r>
              <a:rPr lang="en-GB" b="1" dirty="0">
                <a:solidFill>
                  <a:srgbClr val="FFC000"/>
                </a:solidFill>
              </a:rPr>
              <a:t>customers enjoy the convenience of paying with </a:t>
            </a:r>
            <a:r>
              <a:rPr lang="en-GB" b="1" dirty="0" smtClean="0">
                <a:solidFill>
                  <a:srgbClr val="FFC000"/>
                </a:solidFill>
              </a:rPr>
              <a:t>credit </a:t>
            </a:r>
            <a:r>
              <a:rPr lang="en-GB" b="1" dirty="0" smtClean="0">
                <a:solidFill>
                  <a:srgbClr val="FF0000"/>
                </a:solidFill>
              </a:rPr>
              <a:t>BUT</a:t>
            </a:r>
            <a:r>
              <a:rPr lang="en-GB" b="1" dirty="0" smtClean="0">
                <a:solidFill>
                  <a:srgbClr val="FFC000"/>
                </a:solidFill>
              </a:rPr>
              <a:t> this </a:t>
            </a:r>
            <a:r>
              <a:rPr lang="en-GB" b="1" dirty="0">
                <a:solidFill>
                  <a:srgbClr val="FFC000"/>
                </a:solidFill>
              </a:rPr>
              <a:t>has led to an increase in debt for many households.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Other connecting words could be: and, so, that, until, etc.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Please note: That as 2 simple sentences are joined to create a compound sentence it now consists of 2 x “CLAUSES.”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5" y="624110"/>
            <a:ext cx="8069081" cy="856960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3.Complex sentence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13555" y="1363505"/>
            <a:ext cx="8915400" cy="443015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A complex sentence consists of: </a:t>
            </a:r>
            <a:r>
              <a:rPr lang="en-GB" b="1" dirty="0" smtClean="0">
                <a:solidFill>
                  <a:srgbClr val="00B050"/>
                </a:solidFill>
              </a:rPr>
              <a:t>three or more “CLAUSES,” e.g.</a:t>
            </a:r>
          </a:p>
          <a:p>
            <a:pPr marL="0" indent="0">
              <a:buNone/>
            </a:pPr>
            <a:endParaRPr lang="en-GB" sz="2000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000" b="1" i="1" dirty="0" smtClean="0">
                <a:solidFill>
                  <a:srgbClr val="00B050"/>
                </a:solidFill>
              </a:rPr>
              <a:t>Since </a:t>
            </a:r>
            <a:r>
              <a:rPr lang="en-GB" sz="2000" b="1" i="1" dirty="0">
                <a:solidFill>
                  <a:srgbClr val="00B050"/>
                </a:solidFill>
              </a:rPr>
              <a:t>a business letter is usually from or to an organisation</a:t>
            </a:r>
            <a:r>
              <a:rPr lang="en-GB" sz="2000" b="1" i="1" dirty="0">
                <a:solidFill>
                  <a:schemeClr val="tx1"/>
                </a:solidFill>
              </a:rPr>
              <a:t>,</a:t>
            </a:r>
            <a:r>
              <a:rPr lang="en-GB" sz="2000" i="1" dirty="0"/>
              <a:t> </a:t>
            </a:r>
            <a:r>
              <a:rPr lang="en-GB" sz="2000" b="1" i="1" dirty="0">
                <a:solidFill>
                  <a:srgbClr val="FFC000"/>
                </a:solidFill>
              </a:rPr>
              <a:t>it must be written correctly</a:t>
            </a:r>
            <a:r>
              <a:rPr lang="en-GB" sz="2000" b="1" i="1" dirty="0">
                <a:solidFill>
                  <a:schemeClr val="tx1"/>
                </a:solidFill>
              </a:rPr>
              <a:t>:</a:t>
            </a:r>
            <a:r>
              <a:rPr lang="en-GB" sz="2000" b="1" i="1" dirty="0">
                <a:solidFill>
                  <a:srgbClr val="FFC000"/>
                </a:solidFill>
              </a:rPr>
              <a:t>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</a:rPr>
              <a:t>it will create the wrong impression if it has errors in it</a:t>
            </a:r>
            <a:r>
              <a:rPr lang="en-GB" sz="20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Note: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1</a:t>
            </a:r>
            <a:r>
              <a:rPr lang="en-GB" b="1" baseline="30000" dirty="0" smtClean="0">
                <a:solidFill>
                  <a:srgbClr val="00B050"/>
                </a:solidFill>
              </a:rPr>
              <a:t>st</a:t>
            </a:r>
            <a:r>
              <a:rPr lang="en-GB" b="1" dirty="0" smtClean="0">
                <a:solidFill>
                  <a:srgbClr val="00B050"/>
                </a:solidFill>
              </a:rPr>
              <a:t>  Clause or the “Main clause:” without this clause, the rest of the sentence doesn’t make sense as there is no “Subject.”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2</a:t>
            </a:r>
            <a:r>
              <a:rPr lang="en-GB" b="1" baseline="30000" dirty="0" smtClean="0">
                <a:solidFill>
                  <a:srgbClr val="FFC000"/>
                </a:solidFill>
              </a:rPr>
              <a:t>nd</a:t>
            </a:r>
            <a:r>
              <a:rPr lang="en-GB" b="1" dirty="0" smtClean="0">
                <a:solidFill>
                  <a:srgbClr val="FFC000"/>
                </a:solidFill>
              </a:rPr>
              <a:t> Clause or “Dependant Clause,” relies on the main clause to make sense, it can also be removed and the rest of the sentence will still make sense.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b="1" baseline="30000" dirty="0" smtClean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Clause like the 2</a:t>
            </a:r>
            <a:r>
              <a:rPr lang="en-GB" b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, is a dependant clause and relies on the main clause to make sense.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5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280" y="610042"/>
            <a:ext cx="7691437" cy="97287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</a:rPr>
              <a:t>THANK-YOU</a:t>
            </a:r>
            <a:endParaRPr lang="en-GB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3" y="1503761"/>
            <a:ext cx="8583166" cy="437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0383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149</TotalTime>
  <Words>497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Droplet</vt:lpstr>
      <vt:lpstr>Sentence Structure</vt:lpstr>
      <vt:lpstr>What is a sentence?</vt:lpstr>
      <vt:lpstr>What is a sentence?</vt:lpstr>
      <vt:lpstr>There are 3 types of sentences</vt:lpstr>
      <vt:lpstr>1.Simple sentence</vt:lpstr>
      <vt:lpstr>2. Compound sentence</vt:lpstr>
      <vt:lpstr>3.Complex sentence</vt:lpstr>
      <vt:lpstr>THANK-YOU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Sentence Structure</dc:title>
  <dc:creator>William Haining</dc:creator>
  <cp:lastModifiedBy>Will Haining</cp:lastModifiedBy>
  <cp:revision>70</cp:revision>
  <dcterms:created xsi:type="dcterms:W3CDTF">2015-04-23T12:25:41Z</dcterms:created>
  <dcterms:modified xsi:type="dcterms:W3CDTF">2017-05-13T06:21:30Z</dcterms:modified>
</cp:coreProperties>
</file>