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0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UNIT 258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1600200"/>
            <a:ext cx="7308304" cy="1447800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Understanding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the control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, receipt and</a:t>
            </a:r>
          </a:p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storage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of stock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in a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retail business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  <a:t>Understanding the control, receipt and</a:t>
            </a:r>
            <a:b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</a:b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  <a:t>storage of stock in a retail </a:t>
            </a:r>
            <a:r>
              <a:rPr lang="en-GB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  <a:t>business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ngressSansLightStd"/>
              </a:rPr>
              <a:t>There are </a:t>
            </a:r>
            <a:r>
              <a:rPr lang="en-GB" sz="2800" b="1" dirty="0">
                <a:solidFill>
                  <a:srgbClr val="0070C0"/>
                </a:solidFill>
                <a:latin typeface="CongressSansStd-Bold"/>
              </a:rPr>
              <a:t>three </a:t>
            </a:r>
            <a:r>
              <a:rPr lang="en-GB" sz="2800" dirty="0">
                <a:solidFill>
                  <a:srgbClr val="0070C0"/>
                </a:solidFill>
                <a:latin typeface="CongressSansLightStd"/>
              </a:rPr>
              <a:t>learning outcomes to this </a:t>
            </a:r>
            <a:r>
              <a:rPr lang="en-GB" sz="2800" dirty="0" smtClean="0">
                <a:solidFill>
                  <a:srgbClr val="0070C0"/>
                </a:solidFill>
                <a:latin typeface="CongressSansLightStd"/>
              </a:rPr>
              <a:t>unit:</a:t>
            </a:r>
            <a:endParaRPr lang="en-GB" sz="2800" dirty="0">
              <a:solidFill>
                <a:srgbClr val="0070C0"/>
              </a:solidFill>
              <a:latin typeface="CongressSansLightStd"/>
            </a:endParaRPr>
          </a:p>
          <a:p>
            <a:r>
              <a:rPr lang="en-GB" sz="2800" dirty="0">
                <a:solidFill>
                  <a:srgbClr val="5D2E92"/>
                </a:solidFill>
                <a:latin typeface="CongressSansLightStd"/>
              </a:rPr>
              <a:t>1.</a:t>
            </a:r>
            <a:r>
              <a:rPr lang="en-GB" sz="2800" dirty="0">
                <a:solidFill>
                  <a:srgbClr val="000000"/>
                </a:solidFill>
                <a:latin typeface="CongressSansLightStd"/>
              </a:rPr>
              <a:t>Understand the importance of having the right stock levels</a:t>
            </a:r>
          </a:p>
          <a:p>
            <a:r>
              <a:rPr lang="en-GB" sz="2800" dirty="0">
                <a:solidFill>
                  <a:srgbClr val="5D2E92"/>
                </a:solidFill>
                <a:latin typeface="CongressSansLightStd"/>
              </a:rPr>
              <a:t>2. </a:t>
            </a:r>
            <a:r>
              <a:rPr lang="en-GB" sz="2800" dirty="0">
                <a:solidFill>
                  <a:srgbClr val="000000"/>
                </a:solidFill>
                <a:latin typeface="CongressSansLightStd"/>
              </a:rPr>
              <a:t>Understand how goods are received on the premises of a retail business</a:t>
            </a:r>
          </a:p>
          <a:p>
            <a:r>
              <a:rPr lang="en-GB" sz="2800" dirty="0">
                <a:solidFill>
                  <a:srgbClr val="5D2E92"/>
                </a:solidFill>
                <a:latin typeface="CongressSansLightStd"/>
              </a:rPr>
              <a:t>3</a:t>
            </a:r>
            <a:r>
              <a:rPr lang="en-GB" sz="2800" dirty="0">
                <a:solidFill>
                  <a:srgbClr val="000000"/>
                </a:solidFill>
                <a:latin typeface="CongressSansLightStd"/>
              </a:rPr>
              <a:t>. Understand how stock should be stored to prevent damage or loss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42354"/>
            <a:ext cx="3372222" cy="207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FFFF00"/>
                </a:solidFill>
                <a:latin typeface="Gotham-Black"/>
              </a:rPr>
              <a:t>Stock levels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It important to control the level of stock held in the business. 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Too much stock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can lead to reduced profits through having to reduce prices in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order to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clear stock before it goes out of date or out of fashion. 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It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can also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lead to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an increase in the amount of stock that has to be thrown away and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not being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able to purchase new stock because of capital being tied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up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Too little stock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can lose profit as customers will not be able to buy from you and will take </a:t>
            </a: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their business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elsewhere.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29175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FFFF00"/>
                </a:solidFill>
                <a:latin typeface="Gotham-Black"/>
              </a:rPr>
              <a:t>Stock levels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LightStd"/>
              </a:rPr>
              <a:t>Stock control is carried out either electronically or manually</a:t>
            </a:r>
            <a:r>
              <a:rPr lang="en-GB" dirty="0">
                <a:solidFill>
                  <a:srgbClr val="0070C0"/>
                </a:solidFill>
                <a:latin typeface="CongressSansLightStd"/>
              </a:rPr>
              <a:t>. </a:t>
            </a:r>
            <a:endParaRPr lang="en-GB" dirty="0" smtClean="0">
              <a:solidFill>
                <a:srgbClr val="0070C0"/>
              </a:solidFill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Electronic </a:t>
            </a:r>
            <a:r>
              <a:rPr lang="en-GB" dirty="0">
                <a:latin typeface="CongressSansLightStd"/>
              </a:rPr>
              <a:t>stock </a:t>
            </a:r>
            <a:r>
              <a:rPr lang="en-GB" dirty="0" smtClean="0">
                <a:latin typeface="CongressSansLightStd"/>
              </a:rPr>
              <a:t>control reduces </a:t>
            </a:r>
            <a:r>
              <a:rPr lang="en-GB" dirty="0">
                <a:latin typeface="CongressSansLightStd"/>
              </a:rPr>
              <a:t>the stock level when goods are scanned through the till. </a:t>
            </a:r>
            <a:endParaRPr lang="en-GB" dirty="0" smtClean="0"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Received </a:t>
            </a:r>
            <a:r>
              <a:rPr lang="en-GB" dirty="0">
                <a:latin typeface="CongressSansLightStd"/>
              </a:rPr>
              <a:t>goods </a:t>
            </a:r>
            <a:r>
              <a:rPr lang="en-GB" dirty="0" smtClean="0">
                <a:latin typeface="CongressSansLightStd"/>
              </a:rPr>
              <a:t>are entered </a:t>
            </a:r>
            <a:r>
              <a:rPr lang="en-GB" dirty="0">
                <a:latin typeface="CongressSansLightStd"/>
              </a:rPr>
              <a:t>onto the system. </a:t>
            </a:r>
            <a:endParaRPr lang="en-GB" dirty="0" smtClean="0"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The </a:t>
            </a:r>
            <a:r>
              <a:rPr lang="en-GB" dirty="0">
                <a:latin typeface="CongressSansLightStd"/>
              </a:rPr>
              <a:t>figures can become inaccurate through </a:t>
            </a:r>
            <a:r>
              <a:rPr lang="en-GB" dirty="0" smtClean="0">
                <a:latin typeface="CongressSansLightStd"/>
              </a:rPr>
              <a:t>shoplifting, incorrect </a:t>
            </a:r>
            <a:r>
              <a:rPr lang="en-GB" dirty="0">
                <a:latin typeface="CongressSansLightStd"/>
              </a:rPr>
              <a:t>barcodes, cashier error or failure to deal correctly with incorrect </a:t>
            </a:r>
            <a:r>
              <a:rPr lang="en-GB" dirty="0" smtClean="0">
                <a:latin typeface="CongressSansLightStd"/>
              </a:rPr>
              <a:t>deliveries, exchanges </a:t>
            </a:r>
            <a:r>
              <a:rPr lang="en-GB" dirty="0">
                <a:latin typeface="CongressSansLightStd"/>
              </a:rPr>
              <a:t>of goods or damaged goods</a:t>
            </a:r>
            <a:r>
              <a:rPr lang="en-GB" dirty="0" smtClean="0">
                <a:latin typeface="CongressSansLightStd"/>
              </a:rPr>
              <a:t>.</a:t>
            </a:r>
          </a:p>
          <a:p>
            <a:r>
              <a:rPr lang="en-GB" dirty="0" smtClean="0">
                <a:latin typeface="CongressSansLightStd"/>
              </a:rPr>
              <a:t>Manual </a:t>
            </a:r>
            <a:r>
              <a:rPr lang="en-GB" dirty="0">
                <a:latin typeface="CongressSansLightStd"/>
              </a:rPr>
              <a:t>stock control is carried out </a:t>
            </a:r>
            <a:r>
              <a:rPr lang="en-GB" dirty="0" smtClean="0">
                <a:latin typeface="CongressSansLightStd"/>
              </a:rPr>
              <a:t>by physically </a:t>
            </a:r>
            <a:r>
              <a:rPr lang="en-GB" dirty="0">
                <a:latin typeface="CongressSansLightStd"/>
              </a:rPr>
              <a:t>counting the stock on a regular basis.</a:t>
            </a:r>
          </a:p>
          <a:p>
            <a:r>
              <a:rPr lang="en-GB" dirty="0">
                <a:latin typeface="CongressSansLightStd"/>
              </a:rPr>
              <a:t>In many organisations, there are maximum and minimum stock levels set either </a:t>
            </a:r>
            <a:r>
              <a:rPr lang="en-GB" dirty="0" smtClean="0">
                <a:latin typeface="CongressSansLightStd"/>
              </a:rPr>
              <a:t>by head </a:t>
            </a:r>
            <a:r>
              <a:rPr lang="en-GB" dirty="0">
                <a:latin typeface="CongressSansLightStd"/>
              </a:rPr>
              <a:t>office or locally. </a:t>
            </a:r>
            <a:endParaRPr lang="en-GB" dirty="0" smtClean="0"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These </a:t>
            </a:r>
            <a:r>
              <a:rPr lang="en-GB" dirty="0">
                <a:latin typeface="CongressSansLightStd"/>
              </a:rPr>
              <a:t>may be adjusted in view of recent sales records, </a:t>
            </a:r>
            <a:r>
              <a:rPr lang="en-GB" dirty="0" smtClean="0">
                <a:latin typeface="CongressSansLightStd"/>
              </a:rPr>
              <a:t>seasonal issues </a:t>
            </a:r>
            <a:r>
              <a:rPr lang="en-GB" dirty="0">
                <a:latin typeface="CongressSansLightStd"/>
              </a:rPr>
              <a:t>or promotions.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88094"/>
            <a:ext cx="1310258" cy="9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FFFF00"/>
                </a:solidFill>
                <a:latin typeface="Gotham-Black"/>
              </a:rPr>
              <a:t>Receiving stock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  <a:latin typeface="CongressSansStd-Bold"/>
              </a:rPr>
              <a:t>It is important that you know what goods are arriving and when in </a:t>
            </a:r>
            <a:r>
              <a:rPr lang="en-GB" b="1" dirty="0" smtClean="0">
                <a:solidFill>
                  <a:srgbClr val="0070C0"/>
                </a:solidFill>
                <a:latin typeface="CongressSansStd-Bold"/>
              </a:rPr>
              <a:t>order to </a:t>
            </a:r>
            <a:r>
              <a:rPr lang="en-GB" b="1" dirty="0">
                <a:solidFill>
                  <a:srgbClr val="0070C0"/>
                </a:solidFill>
                <a:latin typeface="CongressSansStd-Bold"/>
              </a:rPr>
              <a:t>prepare the receiving area. </a:t>
            </a:r>
            <a:endParaRPr lang="en-GB" b="1" dirty="0" smtClean="0">
              <a:solidFill>
                <a:srgbClr val="0070C0"/>
              </a:solidFill>
              <a:latin typeface="CongressSansStd-Bol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If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there is an unloading area available, clear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away any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stock awaiting despatch and any rubbish, sweep the floor and remove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any obstructions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Make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sure you have any equipment and tools that you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will need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available.</a:t>
            </a:r>
          </a:p>
          <a:p>
            <a:r>
              <a:rPr lang="en-GB" b="1" dirty="0">
                <a:solidFill>
                  <a:srgbClr val="0070C0"/>
                </a:solidFill>
                <a:latin typeface="CongressSansLightStd"/>
              </a:rPr>
              <a:t>When the delivery arrives, check carefully that the quantities match the delivery </a:t>
            </a:r>
            <a:r>
              <a:rPr lang="en-GB" b="1" dirty="0" smtClean="0">
                <a:solidFill>
                  <a:srgbClr val="0070C0"/>
                </a:solidFill>
                <a:latin typeface="CongressSansLightStd"/>
              </a:rPr>
              <a:t>notes and </a:t>
            </a:r>
            <a:r>
              <a:rPr lang="en-GB" b="1" dirty="0">
                <a:solidFill>
                  <a:srgbClr val="0070C0"/>
                </a:solidFill>
                <a:latin typeface="CongressSansLightStd"/>
              </a:rPr>
              <a:t>the quality is acceptable. </a:t>
            </a:r>
            <a:endParaRPr lang="en-GB" b="1" dirty="0" smtClean="0">
              <a:solidFill>
                <a:srgbClr val="0070C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Check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number of items, boxes, cartons or sets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of hanging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stock.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Unless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you are receiving a sealed load, where the delivery has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been checked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when the lorry was loaded and the lorry has been sealed in transit, check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for correct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sizes, colours, etc.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If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delivery is in a temperature controlled vehicle,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check that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temperature has been at the correct level throughout the journey.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You will not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be able to sell goods that are of poor quality.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4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FFFF00"/>
                </a:solidFill>
                <a:latin typeface="Gotham-Black"/>
              </a:rPr>
              <a:t>Receiving stock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LightStd"/>
              </a:rPr>
              <a:t>Having checked the quantity and quality of the delivery, it will be necessary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LightStd"/>
              </a:rPr>
              <a:t>to report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LightStd"/>
              </a:rPr>
              <a:t>any variation in quantity or defect in quality. </a:t>
            </a:r>
            <a:endParaRPr lang="en-GB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The </a:t>
            </a:r>
            <a:r>
              <a:rPr lang="en-GB" dirty="0">
                <a:latin typeface="CongressSansLightStd"/>
              </a:rPr>
              <a:t>procedures for </a:t>
            </a:r>
            <a:r>
              <a:rPr lang="en-GB" dirty="0" smtClean="0">
                <a:latin typeface="CongressSansLightStd"/>
              </a:rPr>
              <a:t>reporting discrepancies </a:t>
            </a:r>
            <a:r>
              <a:rPr lang="en-GB" dirty="0">
                <a:latin typeface="CongressSansLightStd"/>
              </a:rPr>
              <a:t>will vary in different types of organisation. </a:t>
            </a:r>
            <a:endParaRPr lang="en-GB" dirty="0" smtClean="0"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Larger </a:t>
            </a:r>
            <a:r>
              <a:rPr lang="en-GB" dirty="0">
                <a:latin typeface="CongressSansLightStd"/>
              </a:rPr>
              <a:t>organisations </a:t>
            </a:r>
            <a:r>
              <a:rPr lang="en-GB" dirty="0" smtClean="0">
                <a:latin typeface="CongressSansLightStd"/>
              </a:rPr>
              <a:t>will probably </a:t>
            </a:r>
            <a:r>
              <a:rPr lang="en-GB" dirty="0">
                <a:latin typeface="CongressSansLightStd"/>
              </a:rPr>
              <a:t>have electronic methods of reporting while smaller organisations </a:t>
            </a:r>
            <a:r>
              <a:rPr lang="en-GB" dirty="0" smtClean="0">
                <a:latin typeface="CongressSansLightStd"/>
              </a:rPr>
              <a:t>will probably </a:t>
            </a:r>
            <a:r>
              <a:rPr lang="en-GB" dirty="0">
                <a:latin typeface="CongressSansLightStd"/>
              </a:rPr>
              <a:t>do this on paper. </a:t>
            </a:r>
            <a:endParaRPr lang="en-GB" dirty="0" smtClean="0"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Whatever </a:t>
            </a:r>
            <a:r>
              <a:rPr lang="en-GB" dirty="0">
                <a:latin typeface="CongressSansLightStd"/>
              </a:rPr>
              <a:t>the procedure, it is important that you </a:t>
            </a:r>
            <a:r>
              <a:rPr lang="en-GB" dirty="0" smtClean="0">
                <a:latin typeface="CongressSansLightStd"/>
              </a:rPr>
              <a:t>advise the </a:t>
            </a:r>
            <a:r>
              <a:rPr lang="en-GB" dirty="0">
                <a:latin typeface="CongressSansLightStd"/>
              </a:rPr>
              <a:t>delivery driver of the discrepancies and get his signature to confirm what you say.</a:t>
            </a:r>
          </a:p>
          <a:p>
            <a:r>
              <a:rPr lang="en-GB" dirty="0">
                <a:latin typeface="CongressSansLightStd"/>
              </a:rPr>
              <a:t>After reporting the variations you must make sure that the stock records reflect </a:t>
            </a:r>
            <a:r>
              <a:rPr lang="en-GB" dirty="0" smtClean="0">
                <a:latin typeface="CongressSansLightStd"/>
              </a:rPr>
              <a:t>the actual </a:t>
            </a:r>
            <a:r>
              <a:rPr lang="en-GB" dirty="0">
                <a:latin typeface="CongressSansLightStd"/>
              </a:rPr>
              <a:t>quantities received, not those on the original delivery note.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7711"/>
            <a:ext cx="1938164" cy="12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8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THE END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Thanks and good luck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910972" cy="430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MissingPie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PresentationPro_MissingPiece</Template>
  <TotalTime>24</TotalTime>
  <Words>571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PresentationPro_MissingPiece</vt:lpstr>
      <vt:lpstr>UNIT 258</vt:lpstr>
      <vt:lpstr>Understanding the control, receipt and storage of stock in a retail business</vt:lpstr>
      <vt:lpstr>Stock levels</vt:lpstr>
      <vt:lpstr>Stock levels</vt:lpstr>
      <vt:lpstr>Receiving stock</vt:lpstr>
      <vt:lpstr>Receiving stock</vt:lpstr>
      <vt:lpstr>THE END</vt:lpstr>
    </vt:vector>
  </TitlesOfParts>
  <Company>Hamilton Rentals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258</dc:title>
  <dc:creator>HR</dc:creator>
  <cp:lastModifiedBy>HR</cp:lastModifiedBy>
  <cp:revision>9</cp:revision>
  <dcterms:created xsi:type="dcterms:W3CDTF">2012-03-26T07:39:56Z</dcterms:created>
  <dcterms:modified xsi:type="dcterms:W3CDTF">2012-03-26T08:04:22Z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