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85" r:id="rId2"/>
  </p:sldMasterIdLst>
  <p:notesMasterIdLst>
    <p:notesMasterId r:id="rId15"/>
  </p:notesMasterIdLst>
  <p:handoutMasterIdLst>
    <p:handoutMasterId r:id="rId16"/>
  </p:handoutMasterIdLst>
  <p:sldIdLst>
    <p:sldId id="282" r:id="rId3"/>
    <p:sldId id="257" r:id="rId4"/>
    <p:sldId id="258" r:id="rId5"/>
    <p:sldId id="260" r:id="rId6"/>
    <p:sldId id="263" r:id="rId7"/>
    <p:sldId id="262" r:id="rId8"/>
    <p:sldId id="264" r:id="rId9"/>
    <p:sldId id="269" r:id="rId10"/>
    <p:sldId id="267" r:id="rId11"/>
    <p:sldId id="270" r:id="rId12"/>
    <p:sldId id="271" r:id="rId13"/>
    <p:sldId id="283" r:id="rId14"/>
  </p:sldIdLst>
  <p:sldSz cx="9144000" cy="6858000" type="screen4x3"/>
  <p:notesSz cx="6858000" cy="9144000"/>
  <p:embeddedFontLst>
    <p:embeddedFont>
      <p:font typeface="Perpetua" pitchFamily="18" charset="0"/>
      <p:regular r:id="rId17"/>
      <p:bold r:id="rId18"/>
      <p:italic r:id="rId19"/>
      <p:boldItalic r:id="rId20"/>
    </p:embeddedFont>
    <p:embeddedFont>
      <p:font typeface="Wingdings 2" pitchFamily="18" charset="2"/>
      <p:regular r:id="rId21"/>
    </p:embeddedFont>
    <p:embeddedFont>
      <p:font typeface="Calibri" pitchFamily="34" charset="0"/>
      <p:regular r:id="rId22"/>
      <p:bold r:id="rId23"/>
      <p:italic r:id="rId24"/>
      <p:boldItalic r:id="rId25"/>
    </p:embeddedFont>
    <p:embeddedFont>
      <p:font typeface="Verdana" pitchFamily="34" charset="0"/>
      <p:regular r:id="rId26"/>
      <p:bold r:id="rId27"/>
      <p:italic r:id="rId28"/>
      <p:boldItalic r:id="rId29"/>
    </p:embeddedFont>
    <p:embeddedFont>
      <p:font typeface="Comic Sans MS" pitchFamily="66" charset="0"/>
      <p:regular r:id="rId30"/>
      <p:bold r:id="rId31"/>
    </p:embeddedFont>
    <p:embeddedFont>
      <p:font typeface="Segoe UI" pitchFamily="34" charset="0"/>
      <p:regular r:id="rId32"/>
      <p:bold r:id="rId33"/>
      <p:italic r:id="rId34"/>
      <p:boldItalic r:id="rId35"/>
    </p:embeddedFont>
    <p:embeddedFont>
      <p:font typeface="Trebuchet MS"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50" autoAdjust="0"/>
  </p:normalViewPr>
  <p:slideViewPr>
    <p:cSldViewPr>
      <p:cViewPr varScale="1">
        <p:scale>
          <a:sx n="70" d="100"/>
          <a:sy n="70" d="100"/>
        </p:scale>
        <p:origin x="-1398" y="-90"/>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247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www.tradingstandards.gov.u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tradingstandards.gov.uk/"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vProcess5" loCatId="process" qsTypeId="urn:microsoft.com/office/officeart/2005/8/quickstyle/simple2" qsCatId="simple" csTypeId="urn:microsoft.com/office/officeart/2005/8/colors/colorful3" csCatId="colorful" phldr="1"/>
      <dgm:spPr/>
      <dgm:t>
        <a:bodyPr/>
        <a:lstStyle/>
        <a:p>
          <a:endParaRPr lang="en-US"/>
        </a:p>
      </dgm:t>
    </dgm:pt>
    <dgm:pt modelId="{EC912083-46BA-47EC-834F-B53C28E6D0BD}">
      <dgm:prSet phldrT="[Text]" custT="1"/>
      <dgm:spPr/>
      <dgm:t>
        <a:bodyPr/>
        <a:lstStyle/>
        <a:p>
          <a:r>
            <a:rPr lang="en-GB" sz="1600" b="1" dirty="0" smtClean="0">
              <a:solidFill>
                <a:schemeClr val="tx1"/>
              </a:solidFill>
              <a:latin typeface="Arial" charset="0"/>
            </a:rPr>
            <a:t>Complaints will be related to products, customer service or colleague issues</a:t>
          </a:r>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F0ED2BDD-5EFF-4B2D-AF97-3470E2C34E25}">
      <dgm:prSet phldrT="[Text]" custT="1"/>
      <dgm:spPr/>
      <dgm:t>
        <a:bodyPr/>
        <a:lstStyle/>
        <a:p>
          <a:r>
            <a:rPr lang="en-GB" sz="1600" b="1" dirty="0" smtClean="0">
              <a:solidFill>
                <a:schemeClr val="tx1"/>
              </a:solidFill>
              <a:latin typeface="Arial" charset="0"/>
            </a:rPr>
            <a:t>Make sure you have listened to the complaint fully and understood what it is that’s causing the customer a problem, take the complaint seriously</a:t>
          </a:r>
        </a:p>
      </dgm:t>
    </dgm:pt>
    <dgm:pt modelId="{7BF5762E-CA5A-4A96-8A1D-4699EADF930C}" type="parTrans" cxnId="{F016BFB9-37DA-4093-BD60-A308E45ECEEC}">
      <dgm:prSet/>
      <dgm:spPr/>
      <dgm:t>
        <a:bodyPr/>
        <a:lstStyle/>
        <a:p>
          <a:endParaRPr lang="en-US"/>
        </a:p>
      </dgm:t>
    </dgm:pt>
    <dgm:pt modelId="{6D32A681-E82D-4E18-A176-1E4E849D3EF8}" type="sibTrans" cxnId="{F016BFB9-37DA-4093-BD60-A308E45ECEEC}">
      <dgm:prSet/>
      <dgm:spPr/>
      <dgm:t>
        <a:bodyPr/>
        <a:lstStyle/>
        <a:p>
          <a:endParaRPr lang="en-US"/>
        </a:p>
      </dgm:t>
    </dgm:pt>
    <dgm:pt modelId="{EE33DF1E-8F9C-4334-A6A3-B26F6CC659C7}">
      <dgm:prSet phldrT="[Text]" custT="1"/>
      <dgm:spPr/>
      <dgm:t>
        <a:bodyPr/>
        <a:lstStyle/>
        <a:p>
          <a:r>
            <a:rPr lang="en-GB" sz="1600" b="1" dirty="0" smtClean="0">
              <a:solidFill>
                <a:schemeClr val="tx1"/>
              </a:solidFill>
              <a:latin typeface="Arial" charset="0"/>
            </a:rPr>
            <a:t>Investigate whether the complaint is justified, when completed get solution agreed with customer, if no agreement then let them know where they can go next, e.g. your Head office or </a:t>
          </a:r>
          <a:r>
            <a:rPr lang="en-GB" sz="1600" b="1" dirty="0" smtClean="0">
              <a:solidFill>
                <a:schemeClr val="tx1"/>
              </a:solidFill>
              <a:latin typeface="Arial" charset="0"/>
              <a:hlinkClick xmlns:r="http://schemas.openxmlformats.org/officeDocument/2006/relationships" r:id="rId1"/>
            </a:rPr>
            <a:t>Trading Standards</a:t>
          </a:r>
          <a:endParaRPr lang="en-US" sz="1600" dirty="0">
            <a:solidFill>
              <a:schemeClr val="tx1"/>
            </a:solidFill>
          </a:endParaRPr>
        </a:p>
      </dgm:t>
    </dgm:pt>
    <dgm:pt modelId="{7089E595-419A-443B-BD31-B556AE9E259C}" type="parTrans" cxnId="{17FB83F0-2F8F-4FF0-B937-9220DFDF4A9F}">
      <dgm:prSet/>
      <dgm:spPr/>
      <dgm:t>
        <a:bodyPr/>
        <a:lstStyle/>
        <a:p>
          <a:endParaRPr lang="en-US"/>
        </a:p>
      </dgm:t>
    </dgm:pt>
    <dgm:pt modelId="{DB4F21EA-D11D-4A25-BF88-2413959F8ED0}" type="sibTrans" cxnId="{17FB83F0-2F8F-4FF0-B937-9220DFDF4A9F}">
      <dgm:prSet/>
      <dgm:spPr/>
      <dgm:t>
        <a:bodyPr/>
        <a:lstStyle/>
        <a:p>
          <a:endParaRPr lang="en-US"/>
        </a:p>
      </dgm:t>
    </dgm:pt>
    <dgm:pt modelId="{BB850E98-07A9-4E7E-965D-94AB3676B12B}" type="pres">
      <dgm:prSet presAssocID="{1BAD8522-E1D8-4100-9F9C-B922C6893C90}" presName="outerComposite" presStyleCnt="0">
        <dgm:presLayoutVars>
          <dgm:chMax val="5"/>
          <dgm:dir/>
          <dgm:resizeHandles val="exact"/>
        </dgm:presLayoutVars>
      </dgm:prSet>
      <dgm:spPr/>
      <dgm:t>
        <a:bodyPr/>
        <a:lstStyle/>
        <a:p>
          <a:endParaRPr lang="en-US"/>
        </a:p>
      </dgm:t>
    </dgm:pt>
    <dgm:pt modelId="{90316031-6528-470C-8D0C-04BE86F2A744}" type="pres">
      <dgm:prSet presAssocID="{1BAD8522-E1D8-4100-9F9C-B922C6893C90}" presName="dummyMaxCanvas" presStyleCnt="0">
        <dgm:presLayoutVars/>
      </dgm:prSet>
      <dgm:spPr/>
      <dgm:t>
        <a:bodyPr/>
        <a:lstStyle/>
        <a:p>
          <a:endParaRPr lang="en-US"/>
        </a:p>
      </dgm:t>
    </dgm:pt>
    <dgm:pt modelId="{B94FCA39-9ED4-4162-998F-43D8C5B50DEE}" type="pres">
      <dgm:prSet presAssocID="{1BAD8522-E1D8-4100-9F9C-B922C6893C90}" presName="ThreeNodes_1" presStyleLbl="node1" presStyleIdx="0" presStyleCnt="3">
        <dgm:presLayoutVars>
          <dgm:bulletEnabled val="1"/>
        </dgm:presLayoutVars>
      </dgm:prSet>
      <dgm:spPr/>
      <dgm:t>
        <a:bodyPr/>
        <a:lstStyle/>
        <a:p>
          <a:endParaRPr lang="en-GB"/>
        </a:p>
      </dgm:t>
    </dgm:pt>
    <dgm:pt modelId="{C788102E-F74A-42CE-BAE7-FDE4CF04A93F}" type="pres">
      <dgm:prSet presAssocID="{1BAD8522-E1D8-4100-9F9C-B922C6893C90}" presName="ThreeNodes_2" presStyleLbl="node1" presStyleIdx="1" presStyleCnt="3">
        <dgm:presLayoutVars>
          <dgm:bulletEnabled val="1"/>
        </dgm:presLayoutVars>
      </dgm:prSet>
      <dgm:spPr/>
      <dgm:t>
        <a:bodyPr/>
        <a:lstStyle/>
        <a:p>
          <a:endParaRPr lang="en-GB"/>
        </a:p>
      </dgm:t>
    </dgm:pt>
    <dgm:pt modelId="{9F74514D-81EF-4FAF-A4DE-A732001C9ECB}" type="pres">
      <dgm:prSet presAssocID="{1BAD8522-E1D8-4100-9F9C-B922C6893C90}" presName="ThreeNodes_3" presStyleLbl="node1" presStyleIdx="2" presStyleCnt="3">
        <dgm:presLayoutVars>
          <dgm:bulletEnabled val="1"/>
        </dgm:presLayoutVars>
      </dgm:prSet>
      <dgm:spPr/>
      <dgm:t>
        <a:bodyPr/>
        <a:lstStyle/>
        <a:p>
          <a:endParaRPr lang="en-GB"/>
        </a:p>
      </dgm:t>
    </dgm:pt>
    <dgm:pt modelId="{0AD09D74-37C5-4664-90D6-3E1415A44A38}" type="pres">
      <dgm:prSet presAssocID="{1BAD8522-E1D8-4100-9F9C-B922C6893C90}" presName="ThreeConn_1-2" presStyleLbl="fgAccFollowNode1" presStyleIdx="0" presStyleCnt="2">
        <dgm:presLayoutVars>
          <dgm:bulletEnabled val="1"/>
        </dgm:presLayoutVars>
      </dgm:prSet>
      <dgm:spPr/>
      <dgm:t>
        <a:bodyPr/>
        <a:lstStyle/>
        <a:p>
          <a:endParaRPr lang="en-GB"/>
        </a:p>
      </dgm:t>
    </dgm:pt>
    <dgm:pt modelId="{CE8DB9A0-52AE-451B-BB41-C496E8711AB2}" type="pres">
      <dgm:prSet presAssocID="{1BAD8522-E1D8-4100-9F9C-B922C6893C90}" presName="ThreeConn_2-3" presStyleLbl="fgAccFollowNode1" presStyleIdx="1" presStyleCnt="2">
        <dgm:presLayoutVars>
          <dgm:bulletEnabled val="1"/>
        </dgm:presLayoutVars>
      </dgm:prSet>
      <dgm:spPr/>
      <dgm:t>
        <a:bodyPr/>
        <a:lstStyle/>
        <a:p>
          <a:endParaRPr lang="en-GB"/>
        </a:p>
      </dgm:t>
    </dgm:pt>
    <dgm:pt modelId="{0BF151C9-0C61-48CC-99E9-765DE49FF640}" type="pres">
      <dgm:prSet presAssocID="{1BAD8522-E1D8-4100-9F9C-B922C6893C90}" presName="ThreeNodes_1_text" presStyleLbl="node1" presStyleIdx="2" presStyleCnt="3">
        <dgm:presLayoutVars>
          <dgm:bulletEnabled val="1"/>
        </dgm:presLayoutVars>
      </dgm:prSet>
      <dgm:spPr/>
      <dgm:t>
        <a:bodyPr/>
        <a:lstStyle/>
        <a:p>
          <a:endParaRPr lang="en-GB"/>
        </a:p>
      </dgm:t>
    </dgm:pt>
    <dgm:pt modelId="{27814378-251A-423E-9EFB-C8E3B7B9FACC}" type="pres">
      <dgm:prSet presAssocID="{1BAD8522-E1D8-4100-9F9C-B922C6893C90}" presName="ThreeNodes_2_text" presStyleLbl="node1" presStyleIdx="2" presStyleCnt="3">
        <dgm:presLayoutVars>
          <dgm:bulletEnabled val="1"/>
        </dgm:presLayoutVars>
      </dgm:prSet>
      <dgm:spPr/>
      <dgm:t>
        <a:bodyPr/>
        <a:lstStyle/>
        <a:p>
          <a:endParaRPr lang="en-GB"/>
        </a:p>
      </dgm:t>
    </dgm:pt>
    <dgm:pt modelId="{04B319E6-2E77-4E9E-BD65-791BBE05384C}" type="pres">
      <dgm:prSet presAssocID="{1BAD8522-E1D8-4100-9F9C-B922C6893C90}" presName="ThreeNodes_3_text" presStyleLbl="node1" presStyleIdx="2" presStyleCnt="3">
        <dgm:presLayoutVars>
          <dgm:bulletEnabled val="1"/>
        </dgm:presLayoutVars>
      </dgm:prSet>
      <dgm:spPr/>
      <dgm:t>
        <a:bodyPr/>
        <a:lstStyle/>
        <a:p>
          <a:endParaRPr lang="en-GB"/>
        </a:p>
      </dgm:t>
    </dgm:pt>
  </dgm:ptLst>
  <dgm:cxnLst>
    <dgm:cxn modelId="{514F4C23-A96E-43AA-BAA0-6BEEC17AFA3E}" type="presOf" srcId="{F0ED2BDD-5EFF-4B2D-AF97-3470E2C34E25}" destId="{27814378-251A-423E-9EFB-C8E3B7B9FACC}" srcOrd="1" destOrd="0" presId="urn:microsoft.com/office/officeart/2005/8/layout/vProcess5"/>
    <dgm:cxn modelId="{EE6C6C66-FFCA-4DF4-AD57-F7020EFEE09D}" type="presOf" srcId="{6D32A681-E82D-4E18-A176-1E4E849D3EF8}" destId="{CE8DB9A0-52AE-451B-BB41-C496E8711AB2}" srcOrd="0" destOrd="0" presId="urn:microsoft.com/office/officeart/2005/8/layout/vProcess5"/>
    <dgm:cxn modelId="{58B63ADD-6CB4-4181-ADBB-3F961B5EAB75}" srcId="{1BAD8522-E1D8-4100-9F9C-B922C6893C90}" destId="{EC912083-46BA-47EC-834F-B53C28E6D0BD}" srcOrd="0" destOrd="0" parTransId="{F1078060-4F1D-4792-900A-9DC3C71D1776}" sibTransId="{B4159C30-DBE3-473F-B6E7-4D39883C930F}"/>
    <dgm:cxn modelId="{8DE57ADE-9B77-4F60-A6FE-80E59070657E}" type="presOf" srcId="{EC912083-46BA-47EC-834F-B53C28E6D0BD}" destId="{0BF151C9-0C61-48CC-99E9-765DE49FF640}" srcOrd="1" destOrd="0" presId="urn:microsoft.com/office/officeart/2005/8/layout/vProcess5"/>
    <dgm:cxn modelId="{C0F6904C-B77C-4972-BD1E-2E8F116989B5}" type="presOf" srcId="{EC912083-46BA-47EC-834F-B53C28E6D0BD}" destId="{B94FCA39-9ED4-4162-998F-43D8C5B50DEE}" srcOrd="0" destOrd="0" presId="urn:microsoft.com/office/officeart/2005/8/layout/vProcess5"/>
    <dgm:cxn modelId="{7B7E7868-178D-4309-AF27-C9AAA37F381C}" type="presOf" srcId="{EE33DF1E-8F9C-4334-A6A3-B26F6CC659C7}" destId="{04B319E6-2E77-4E9E-BD65-791BBE05384C}" srcOrd="1" destOrd="0" presId="urn:microsoft.com/office/officeart/2005/8/layout/vProcess5"/>
    <dgm:cxn modelId="{F769289E-96EB-4396-B9A7-7F9F194129C5}" type="presOf" srcId="{F0ED2BDD-5EFF-4B2D-AF97-3470E2C34E25}" destId="{C788102E-F74A-42CE-BAE7-FDE4CF04A93F}" srcOrd="0" destOrd="0" presId="urn:microsoft.com/office/officeart/2005/8/layout/vProcess5"/>
    <dgm:cxn modelId="{F11FA7F2-DD74-4FB0-9AC8-DD5802838032}" type="presOf" srcId="{1BAD8522-E1D8-4100-9F9C-B922C6893C90}" destId="{BB850E98-07A9-4E7E-965D-94AB3676B12B}" srcOrd="0" destOrd="0" presId="urn:microsoft.com/office/officeart/2005/8/layout/vProcess5"/>
    <dgm:cxn modelId="{7CDBB5FE-CA52-4B90-B8E4-A2F34E56FBD9}" type="presOf" srcId="{EE33DF1E-8F9C-4334-A6A3-B26F6CC659C7}" destId="{9F74514D-81EF-4FAF-A4DE-A732001C9ECB}" srcOrd="0" destOrd="0" presId="urn:microsoft.com/office/officeart/2005/8/layout/vProcess5"/>
    <dgm:cxn modelId="{F016BFB9-37DA-4093-BD60-A308E45ECEEC}" srcId="{1BAD8522-E1D8-4100-9F9C-B922C6893C90}" destId="{F0ED2BDD-5EFF-4B2D-AF97-3470E2C34E25}" srcOrd="1" destOrd="0" parTransId="{7BF5762E-CA5A-4A96-8A1D-4699EADF930C}" sibTransId="{6D32A681-E82D-4E18-A176-1E4E849D3EF8}"/>
    <dgm:cxn modelId="{D2BA5D51-E1C4-4B1B-8170-665DEAFB3A1D}" type="presOf" srcId="{B4159C30-DBE3-473F-B6E7-4D39883C930F}" destId="{0AD09D74-37C5-4664-90D6-3E1415A44A38}" srcOrd="0" destOrd="0" presId="urn:microsoft.com/office/officeart/2005/8/layout/vProcess5"/>
    <dgm:cxn modelId="{17FB83F0-2F8F-4FF0-B937-9220DFDF4A9F}" srcId="{1BAD8522-E1D8-4100-9F9C-B922C6893C90}" destId="{EE33DF1E-8F9C-4334-A6A3-B26F6CC659C7}" srcOrd="2" destOrd="0" parTransId="{7089E595-419A-443B-BD31-B556AE9E259C}" sibTransId="{DB4F21EA-D11D-4A25-BF88-2413959F8ED0}"/>
    <dgm:cxn modelId="{7D0A2025-5947-418B-8308-C9BAE0842D60}" type="presParOf" srcId="{BB850E98-07A9-4E7E-965D-94AB3676B12B}" destId="{90316031-6528-470C-8D0C-04BE86F2A744}" srcOrd="0" destOrd="0" presId="urn:microsoft.com/office/officeart/2005/8/layout/vProcess5"/>
    <dgm:cxn modelId="{30F50789-CB0B-4A70-AEBD-C09D5348C102}" type="presParOf" srcId="{BB850E98-07A9-4E7E-965D-94AB3676B12B}" destId="{B94FCA39-9ED4-4162-998F-43D8C5B50DEE}" srcOrd="1" destOrd="0" presId="urn:microsoft.com/office/officeart/2005/8/layout/vProcess5"/>
    <dgm:cxn modelId="{4EEA9CDF-1AFD-4905-B36A-E61D4B4F246A}" type="presParOf" srcId="{BB850E98-07A9-4E7E-965D-94AB3676B12B}" destId="{C788102E-F74A-42CE-BAE7-FDE4CF04A93F}" srcOrd="2" destOrd="0" presId="urn:microsoft.com/office/officeart/2005/8/layout/vProcess5"/>
    <dgm:cxn modelId="{85808033-B2F6-43A3-B589-CE8437D5EBB4}" type="presParOf" srcId="{BB850E98-07A9-4E7E-965D-94AB3676B12B}" destId="{9F74514D-81EF-4FAF-A4DE-A732001C9ECB}" srcOrd="3" destOrd="0" presId="urn:microsoft.com/office/officeart/2005/8/layout/vProcess5"/>
    <dgm:cxn modelId="{42BD13A5-AB27-4CF8-BE41-BCF1093FBC7E}" type="presParOf" srcId="{BB850E98-07A9-4E7E-965D-94AB3676B12B}" destId="{0AD09D74-37C5-4664-90D6-3E1415A44A38}" srcOrd="4" destOrd="0" presId="urn:microsoft.com/office/officeart/2005/8/layout/vProcess5"/>
    <dgm:cxn modelId="{038815E5-3422-424E-9F1C-ACF09F2FDA13}" type="presParOf" srcId="{BB850E98-07A9-4E7E-965D-94AB3676B12B}" destId="{CE8DB9A0-52AE-451B-BB41-C496E8711AB2}" srcOrd="5" destOrd="0" presId="urn:microsoft.com/office/officeart/2005/8/layout/vProcess5"/>
    <dgm:cxn modelId="{C6DF0293-730D-43E7-970B-2E7B308E801F}" type="presParOf" srcId="{BB850E98-07A9-4E7E-965D-94AB3676B12B}" destId="{0BF151C9-0C61-48CC-99E9-765DE49FF640}" srcOrd="6" destOrd="0" presId="urn:microsoft.com/office/officeart/2005/8/layout/vProcess5"/>
    <dgm:cxn modelId="{FD2A2672-AF08-4DBB-BF12-B4B4BC5E4AC3}" type="presParOf" srcId="{BB850E98-07A9-4E7E-965D-94AB3676B12B}" destId="{27814378-251A-423E-9EFB-C8E3B7B9FACC}" srcOrd="7" destOrd="0" presId="urn:microsoft.com/office/officeart/2005/8/layout/vProcess5"/>
    <dgm:cxn modelId="{4FB740F6-1484-47D3-BC56-1565187904CA}" type="presParOf" srcId="{BB850E98-07A9-4E7E-965D-94AB3676B12B}" destId="{04B319E6-2E77-4E9E-BD65-791BBE05384C}" srcOrd="8" destOrd="0" presId="urn:microsoft.com/office/officeart/2005/8/layout/vProcess5"/>
  </dgm:cxnLst>
  <dgm:bg>
    <a:effectLst>
      <a:outerShdw blurRad="50800" dist="50800" dir="5400000" algn="ctr" rotWithShape="0">
        <a:schemeClr val="tx1">
          <a:lumMod val="65000"/>
          <a:lumOff val="35000"/>
        </a:scheme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FCA39-9ED4-4162-998F-43D8C5B50DEE}">
      <dsp:nvSpPr>
        <dsp:cNvPr id="0" name=""/>
        <dsp:cNvSpPr/>
      </dsp:nvSpPr>
      <dsp:spPr>
        <a:xfrm>
          <a:off x="0" y="0"/>
          <a:ext cx="7099988" cy="1404156"/>
        </a:xfrm>
        <a:prstGeom prst="roundRect">
          <a:avLst>
            <a:gd name="adj" fmla="val 1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solidFill>
                <a:schemeClr val="tx1"/>
              </a:solidFill>
              <a:latin typeface="Arial" charset="0"/>
            </a:rPr>
            <a:t>Complaints will be related to products, customer service or colleague issues</a:t>
          </a:r>
        </a:p>
      </dsp:txBody>
      <dsp:txXfrm>
        <a:off x="41126" y="41126"/>
        <a:ext cx="5584795" cy="1321904"/>
      </dsp:txXfrm>
    </dsp:sp>
    <dsp:sp modelId="{C788102E-F74A-42CE-BAE7-FDE4CF04A93F}">
      <dsp:nvSpPr>
        <dsp:cNvPr id="0" name=""/>
        <dsp:cNvSpPr/>
      </dsp:nvSpPr>
      <dsp:spPr>
        <a:xfrm>
          <a:off x="626469" y="1638182"/>
          <a:ext cx="7099988" cy="1404156"/>
        </a:xfrm>
        <a:prstGeom prst="roundRect">
          <a:avLst>
            <a:gd name="adj" fmla="val 10000"/>
          </a:avLst>
        </a:prstGeom>
        <a:solidFill>
          <a:schemeClr val="accent3">
            <a:hueOff val="-208236"/>
            <a:satOff val="0"/>
            <a:lumOff val="-441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solidFill>
                <a:schemeClr val="tx1"/>
              </a:solidFill>
              <a:latin typeface="Arial" charset="0"/>
            </a:rPr>
            <a:t>Make sure you have listened to the complaint fully and understood what it is that’s causing the customer a problem, take the complaint seriously</a:t>
          </a:r>
        </a:p>
      </dsp:txBody>
      <dsp:txXfrm>
        <a:off x="667595" y="1679308"/>
        <a:ext cx="5478565" cy="1321904"/>
      </dsp:txXfrm>
    </dsp:sp>
    <dsp:sp modelId="{9F74514D-81EF-4FAF-A4DE-A732001C9ECB}">
      <dsp:nvSpPr>
        <dsp:cNvPr id="0" name=""/>
        <dsp:cNvSpPr/>
      </dsp:nvSpPr>
      <dsp:spPr>
        <a:xfrm>
          <a:off x="1252939" y="3276364"/>
          <a:ext cx="7099988" cy="1404156"/>
        </a:xfrm>
        <a:prstGeom prst="roundRect">
          <a:avLst>
            <a:gd name="adj" fmla="val 10000"/>
          </a:avLst>
        </a:prstGeom>
        <a:solidFill>
          <a:schemeClr val="accent3">
            <a:hueOff val="-416472"/>
            <a:satOff val="0"/>
            <a:lumOff val="-882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solidFill>
                <a:schemeClr val="tx1"/>
              </a:solidFill>
              <a:latin typeface="Arial" charset="0"/>
            </a:rPr>
            <a:t>Investigate whether the complaint is justified, when completed get solution agreed with customer, if no agreement then let them know where they can go next, e.g. your Head office or </a:t>
          </a:r>
          <a:r>
            <a:rPr lang="en-GB" sz="1600" b="1" kern="1200" dirty="0" smtClean="0">
              <a:solidFill>
                <a:schemeClr val="tx1"/>
              </a:solidFill>
              <a:latin typeface="Arial" charset="0"/>
              <a:hlinkClick xmlns:r="http://schemas.openxmlformats.org/officeDocument/2006/relationships" r:id="rId1"/>
            </a:rPr>
            <a:t>Trading Standards</a:t>
          </a:r>
          <a:endParaRPr lang="en-US" sz="1600" kern="1200" dirty="0">
            <a:solidFill>
              <a:schemeClr val="tx1"/>
            </a:solidFill>
          </a:endParaRPr>
        </a:p>
      </dsp:txBody>
      <dsp:txXfrm>
        <a:off x="1294065" y="3317490"/>
        <a:ext cx="5478565" cy="1321904"/>
      </dsp:txXfrm>
    </dsp:sp>
    <dsp:sp modelId="{0AD09D74-37C5-4664-90D6-3E1415A44A38}">
      <dsp:nvSpPr>
        <dsp:cNvPr id="0" name=""/>
        <dsp:cNvSpPr/>
      </dsp:nvSpPr>
      <dsp:spPr>
        <a:xfrm>
          <a:off x="6187287" y="1064818"/>
          <a:ext cx="912701" cy="912701"/>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92645" y="1064818"/>
        <a:ext cx="501985" cy="686808"/>
      </dsp:txXfrm>
    </dsp:sp>
    <dsp:sp modelId="{CE8DB9A0-52AE-451B-BB41-C496E8711AB2}">
      <dsp:nvSpPr>
        <dsp:cNvPr id="0" name=""/>
        <dsp:cNvSpPr/>
      </dsp:nvSpPr>
      <dsp:spPr>
        <a:xfrm>
          <a:off x="6813757" y="2693639"/>
          <a:ext cx="912701" cy="912701"/>
        </a:xfrm>
        <a:prstGeom prst="downArrow">
          <a:avLst>
            <a:gd name="adj1" fmla="val 55000"/>
            <a:gd name="adj2" fmla="val 45000"/>
          </a:avLst>
        </a:prstGeom>
        <a:solidFill>
          <a:schemeClr val="accent3">
            <a:tint val="40000"/>
            <a:alpha val="90000"/>
            <a:hueOff val="-801813"/>
            <a:satOff val="0"/>
            <a:lumOff val="-309"/>
            <a:alphaOff val="0"/>
          </a:schemeClr>
        </a:solidFill>
        <a:ln w="19050" cap="rnd" cmpd="sng" algn="ctr">
          <a:solidFill>
            <a:schemeClr val="accent3">
              <a:tint val="40000"/>
              <a:alpha val="90000"/>
              <a:hueOff val="-801813"/>
              <a:satOff val="0"/>
              <a:lumOff val="-3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019115" y="2693639"/>
        <a:ext cx="501985" cy="68680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3/28/2012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36033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3/28/2012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43412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a:p>
        </p:txBody>
      </p:sp>
    </p:spTree>
    <p:extLst>
      <p:ext uri="{BB962C8B-B14F-4D97-AF65-F5344CB8AC3E}">
        <p14:creationId xmlns:p14="http://schemas.microsoft.com/office/powerpoint/2010/main" val="752939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a:p>
        </p:txBody>
      </p:sp>
    </p:spTree>
    <p:extLst>
      <p:ext uri="{BB962C8B-B14F-4D97-AF65-F5344CB8AC3E}">
        <p14:creationId xmlns:p14="http://schemas.microsoft.com/office/powerpoint/2010/main" val="386368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a:p>
        </p:txBody>
      </p:sp>
    </p:spTree>
    <p:extLst>
      <p:ext uri="{BB962C8B-B14F-4D97-AF65-F5344CB8AC3E}">
        <p14:creationId xmlns:p14="http://schemas.microsoft.com/office/powerpoint/2010/main" val="3369079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a:p>
        </p:txBody>
      </p:sp>
    </p:spTree>
    <p:extLst>
      <p:ext uri="{BB962C8B-B14F-4D97-AF65-F5344CB8AC3E}">
        <p14:creationId xmlns:p14="http://schemas.microsoft.com/office/powerpoint/2010/main" val="194360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a:p>
        </p:txBody>
      </p:sp>
    </p:spTree>
    <p:extLst>
      <p:ext uri="{BB962C8B-B14F-4D97-AF65-F5344CB8AC3E}">
        <p14:creationId xmlns:p14="http://schemas.microsoft.com/office/powerpoint/2010/main" val="414224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a:p>
        </p:txBody>
      </p:sp>
    </p:spTree>
    <p:extLst>
      <p:ext uri="{BB962C8B-B14F-4D97-AF65-F5344CB8AC3E}">
        <p14:creationId xmlns:p14="http://schemas.microsoft.com/office/powerpoint/2010/main" val="77988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a:p>
        </p:txBody>
      </p:sp>
    </p:spTree>
    <p:extLst>
      <p:ext uri="{BB962C8B-B14F-4D97-AF65-F5344CB8AC3E}">
        <p14:creationId xmlns:p14="http://schemas.microsoft.com/office/powerpoint/2010/main" val="346147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a:p>
        </p:txBody>
      </p:sp>
    </p:spTree>
    <p:extLst>
      <p:ext uri="{BB962C8B-B14F-4D97-AF65-F5344CB8AC3E}">
        <p14:creationId xmlns:p14="http://schemas.microsoft.com/office/powerpoint/2010/main" val="161072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a:p>
        </p:txBody>
      </p:sp>
    </p:spTree>
    <p:extLst>
      <p:ext uri="{BB962C8B-B14F-4D97-AF65-F5344CB8AC3E}">
        <p14:creationId xmlns:p14="http://schemas.microsoft.com/office/powerpoint/2010/main" val="2049582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152400"/>
            <a:ext cx="10398265" cy="715530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152400" y="1524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Clr>
                <a:schemeClr val="accent3">
                  <a:lumMod val="50000"/>
                </a:schemeClr>
              </a:buClr>
              <a:buFont typeface="Arial" pitchFamily="34" charset="0"/>
              <a:buChar char="•"/>
              <a:defRPr sz="2400" b="0"/>
            </a:lvl1pPr>
            <a:lvl2pPr marL="684213" indent="-227013">
              <a:lnSpc>
                <a:spcPts val="2600"/>
              </a:lnSpc>
              <a:buClr>
                <a:schemeClr val="accent3">
                  <a:lumMod val="50000"/>
                </a:schemeClr>
              </a:buClr>
              <a:defRPr sz="2000"/>
            </a:lvl2pPr>
            <a:lvl3pPr marL="1087438" indent="-173038">
              <a:lnSpc>
                <a:spcPts val="2600"/>
              </a:lnSpc>
              <a:buClr>
                <a:schemeClr val="accent3">
                  <a:lumMod val="50000"/>
                </a:schemeClr>
              </a:buClr>
              <a:defRPr sz="1800"/>
            </a:lvl3pPr>
            <a:lvl4pPr marL="1541463" indent="-169863">
              <a:lnSpc>
                <a:spcPts val="2600"/>
              </a:lnSpc>
              <a:buClr>
                <a:schemeClr val="accent3">
                  <a:lumMod val="50000"/>
                </a:schemeClr>
              </a:buClr>
              <a:defRPr sz="1600"/>
            </a:lvl4pPr>
            <a:lvl5pPr marL="2001838" indent="-173038">
              <a:lnSpc>
                <a:spcPts val="2600"/>
              </a:lnSpc>
              <a:buClr>
                <a:schemeClr val="accent3">
                  <a:lumMod val="50000"/>
                </a:schemeClr>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lvl1pPr>
              <a:buClr>
                <a:schemeClr val="accent3">
                  <a:lumMod val="50000"/>
                </a:schemeClr>
              </a:buClr>
              <a:defRPr/>
            </a:lvl1p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bg1">
                  <a:lumMod val="95000"/>
                </a:schemeClr>
              </a:buClr>
              <a:defRPr sz="2000"/>
            </a:lvl1pPr>
            <a:lvl2pPr>
              <a:lnSpc>
                <a:spcPct val="100000"/>
              </a:lnSpc>
              <a:buClr>
                <a:schemeClr val="bg1">
                  <a:lumMod val="95000"/>
                </a:schemeClr>
              </a:buClr>
              <a:defRPr sz="2000"/>
            </a:lvl2pPr>
            <a:lvl3pPr>
              <a:lnSpc>
                <a:spcPct val="100000"/>
              </a:lnSpc>
              <a:buClr>
                <a:schemeClr val="bg1">
                  <a:lumMod val="95000"/>
                </a:schemeClr>
              </a:buClr>
              <a:defRPr sz="1800"/>
            </a:lvl3pPr>
            <a:lvl4pPr>
              <a:lnSpc>
                <a:spcPct val="100000"/>
              </a:lnSpc>
              <a:buClr>
                <a:schemeClr val="bg1">
                  <a:lumMod val="95000"/>
                </a:schemeClr>
              </a:buClr>
              <a:defRPr sz="1600"/>
            </a:lvl4pPr>
            <a:lvl5pPr>
              <a:lnSpc>
                <a:spcPct val="100000"/>
              </a:lnSpc>
              <a:buClr>
                <a:schemeClr val="bg1">
                  <a:lumMod val="9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491039" y="1752601"/>
            <a:ext cx="4041775" cy="4068763"/>
          </a:xfrm>
        </p:spPr>
        <p:txBody>
          <a:bodyPr/>
          <a:lstStyle>
            <a:lvl1pPr>
              <a:buClr>
                <a:schemeClr val="bg1">
                  <a:lumMod val="95000"/>
                </a:schemeClr>
              </a:buClr>
              <a:defRPr sz="2000"/>
            </a:lvl1pPr>
            <a:lvl2pPr>
              <a:buClr>
                <a:schemeClr val="bg1">
                  <a:lumMod val="95000"/>
                </a:schemeClr>
              </a:buClr>
              <a:defRPr sz="2000"/>
            </a:lvl2pPr>
            <a:lvl3pPr>
              <a:buClr>
                <a:schemeClr val="bg1">
                  <a:lumMod val="95000"/>
                </a:schemeClr>
              </a:buClr>
              <a:defRPr sz="1800"/>
            </a:lvl3pPr>
            <a:lvl4pPr>
              <a:buClr>
                <a:schemeClr val="bg1">
                  <a:lumMod val="95000"/>
                </a:schemeClr>
              </a:buClr>
              <a:defRPr sz="1600"/>
            </a:lvl4pPr>
            <a:lvl5pPr>
              <a:buClr>
                <a:schemeClr val="bg1">
                  <a:lumMod val="9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494212"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bg1">
                  <a:lumMod val="95000"/>
                </a:schemeClr>
              </a:buClr>
              <a:defRPr sz="2400"/>
            </a:lvl1pPr>
            <a:lvl2pPr>
              <a:buClr>
                <a:schemeClr val="bg1">
                  <a:lumMod val="95000"/>
                </a:schemeClr>
              </a:buClr>
              <a:defRPr sz="2000"/>
            </a:lvl2pPr>
            <a:lvl3pPr>
              <a:buClr>
                <a:schemeClr val="bg1">
                  <a:lumMod val="95000"/>
                </a:schemeClr>
              </a:buClr>
              <a:defRPr sz="2000"/>
            </a:lvl3pPr>
            <a:lvl4pPr>
              <a:buClr>
                <a:schemeClr val="bg1">
                  <a:lumMod val="95000"/>
                </a:schemeClr>
              </a:buClr>
              <a:defRPr sz="1800"/>
            </a:lvl4pPr>
            <a:lvl5pPr>
              <a:buClr>
                <a:schemeClr val="bg1">
                  <a:lumMod val="9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bg1">
                  <a:lumMod val="95000"/>
                </a:schemeClr>
              </a:buClr>
              <a:defRPr sz="2400"/>
            </a:lvl1pPr>
            <a:lvl2pPr>
              <a:buClr>
                <a:schemeClr val="bg1">
                  <a:lumMod val="95000"/>
                </a:schemeClr>
              </a:buClr>
              <a:defRPr sz="2000"/>
            </a:lvl2pPr>
            <a:lvl3pPr>
              <a:buClr>
                <a:schemeClr val="bg1">
                  <a:lumMod val="95000"/>
                </a:schemeClr>
              </a:buClr>
              <a:defRPr sz="2000"/>
            </a:lvl3pPr>
            <a:lvl4pPr>
              <a:buClr>
                <a:schemeClr val="bg1">
                  <a:lumMod val="95000"/>
                </a:schemeClr>
              </a:buClr>
              <a:defRPr sz="1800"/>
            </a:lvl4pPr>
            <a:lvl5pPr>
              <a:buClr>
                <a:schemeClr val="bg1">
                  <a:lumMod val="9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bg1">
                    <a:lumMod val="95000"/>
                  </a:schemeClr>
                </a:solidFill>
              </a:defRPr>
            </a:lvl1pPr>
            <a:lvl2pPr>
              <a:defRPr sz="2800">
                <a:solidFill>
                  <a:schemeClr val="bg1">
                    <a:lumMod val="95000"/>
                  </a:schemeClr>
                </a:solidFill>
              </a:defRPr>
            </a:lvl2pPr>
            <a:lvl3pPr>
              <a:defRPr sz="2400">
                <a:solidFill>
                  <a:schemeClr val="bg1">
                    <a:lumMod val="95000"/>
                  </a:schemeClr>
                </a:solidFill>
              </a:defRPr>
            </a:lvl3pPr>
            <a:lvl4pPr>
              <a:defRPr sz="2000">
                <a:solidFill>
                  <a:schemeClr val="bg1">
                    <a:lumMod val="95000"/>
                  </a:schemeClr>
                </a:solidFill>
              </a:defRPr>
            </a:lvl4pPr>
            <a:lvl5pPr>
              <a:defRPr sz="2000">
                <a:solidFill>
                  <a:schemeClr val="bg1">
                    <a:lumMod val="9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bg1">
                    <a:lumMod val="95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bg1">
                    <a:lumMod val="95000"/>
                  </a:schemeClr>
                </a:solidFill>
              </a:defRPr>
            </a:lvl1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57199"/>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33400" y="762000"/>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3/28/2012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3/28/2012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3/28/2012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B61BEF0D-F0BB-DE4B-95CE-6DB70DBA9567}" type="datetimeFigureOut">
              <a:rPr lang="en-US" smtClean="0"/>
              <a:pPr/>
              <a:t>3/28/2012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81582BD6-FC20-4557-852B-8433F8572D30}" type="slidenum">
              <a:rPr lang="en-US" smtClean="0"/>
              <a:pPr/>
              <a:t>‹#›</a:t>
            </a:fld>
            <a:endParaRPr lang="en-US"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654" r:id="rId22"/>
    <p:sldLayoutId id="2147483664" r:id="rId23"/>
    <p:sldLayoutId id="2147483657" r:id="rId24"/>
  </p:sldLayoutIdLst>
  <p:hf sldNum="0"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apple.com/uk/retai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hyperlink" Target="http://www.debenhams.com/" TargetMode="External"/><Relationship Id="rId4" Type="http://schemas.openxmlformats.org/officeDocument/2006/relationships/hyperlink" Target="http://careers.next.co.uk/retail/index.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Data_Protection_Act_1998"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Understanding Customer Service in the Retail Sector: Unit 251</a:t>
            </a:r>
          </a:p>
        </p:txBody>
      </p:sp>
      <p:sp>
        <p:nvSpPr>
          <p:cNvPr id="3" name="Content Placeholder 2"/>
          <p:cNvSpPr>
            <a:spLocks noGrp="1"/>
          </p:cNvSpPr>
          <p:nvPr>
            <p:ph idx="1"/>
          </p:nvPr>
        </p:nvSpPr>
        <p:spPr/>
        <p:txBody>
          <a:bodyPr/>
          <a:lstStyle/>
          <a:p>
            <a:r>
              <a:rPr lang="en-US" dirty="0">
                <a:solidFill>
                  <a:srgbClr val="FFFF00"/>
                </a:solidFill>
              </a:rPr>
              <a:t>Presented by Bill Haining</a:t>
            </a:r>
          </a:p>
          <a:p>
            <a:r>
              <a:rPr lang="en-US" dirty="0">
                <a:solidFill>
                  <a:srgbClr val="FFFF00"/>
                </a:solidFill>
              </a:rPr>
              <a:t>City and Guilds Assessor</a:t>
            </a:r>
          </a:p>
          <a:p>
            <a:pPr marL="0" indent="0">
              <a:buNone/>
            </a:pPr>
            <a:endParaRPr lang="en-GB" dirty="0"/>
          </a:p>
        </p:txBody>
      </p:sp>
    </p:spTree>
    <p:extLst>
      <p:ext uri="{BB962C8B-B14F-4D97-AF65-F5344CB8AC3E}">
        <p14:creationId xmlns:p14="http://schemas.microsoft.com/office/powerpoint/2010/main" val="282698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buNone/>
            </a:pPr>
            <a:r>
              <a:rPr lang="en-US" sz="4000" dirty="0" smtClean="0">
                <a:solidFill>
                  <a:srgbClr val="FFFF00"/>
                </a:solidFill>
                <a:latin typeface="Comic Sans MS" pitchFamily="66" charset="0"/>
              </a:rPr>
              <a:t>Dealing with Complaints</a:t>
            </a:r>
            <a:endParaRPr lang="en-US" sz="4000" dirty="0">
              <a:solidFill>
                <a:srgbClr val="FFFF00"/>
              </a:solidFill>
              <a:latin typeface="Comic Sans MS" pitchFamily="66" charset="0"/>
            </a:endParaRPr>
          </a:p>
        </p:txBody>
      </p:sp>
      <p:sp>
        <p:nvSpPr>
          <p:cNvPr id="11" name="Content Placeholder 5"/>
          <p:cNvSpPr txBox="1">
            <a:spLocks/>
          </p:cNvSpPr>
          <p:nvPr/>
        </p:nvSpPr>
        <p:spPr>
          <a:xfrm>
            <a:off x="2267744" y="3255440"/>
            <a:ext cx="6419056" cy="2455987"/>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bg1">
                  <a:lumMod val="95000"/>
                </a:schemeClr>
              </a:buClr>
              <a:buSzPct val="70000"/>
              <a:buFont typeface="Arial" pitchFamily="34" charset="0"/>
              <a:buChar char="•"/>
              <a:defRPr sz="3200" kern="1200">
                <a:solidFill>
                  <a:schemeClr val="bg1"/>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1">
                  <a:lumMod val="95000"/>
                </a:schemeClr>
              </a:buClr>
              <a:buSzPct val="70000"/>
              <a:buFont typeface="Arial" pitchFamily="34" charset="0"/>
              <a:buChar char="•"/>
              <a:defRPr sz="2800" kern="1200">
                <a:solidFill>
                  <a:schemeClr val="bg1"/>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400" kern="1200">
                <a:solidFill>
                  <a:schemeClr val="bg1"/>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70" y="769601"/>
            <a:ext cx="6894090" cy="4813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31560687"/>
              </p:ext>
            </p:extLst>
          </p:nvPr>
        </p:nvGraphicFramePr>
        <p:xfrm>
          <a:off x="395536" y="764704"/>
          <a:ext cx="835292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381000" y="1524000"/>
            <a:ext cx="2855913" cy="4373563"/>
          </a:xfrm>
        </p:spPr>
        <p:txBody>
          <a:bodyPr/>
          <a:lstStyle/>
          <a:p>
            <a:r>
              <a:rPr lang="en-US" dirty="0" smtClean="0"/>
              <a:t>.</a:t>
            </a:r>
            <a:endParaRPr lang="en-US" dirty="0"/>
          </a:p>
        </p:txBody>
      </p:sp>
      <p:sp>
        <p:nvSpPr>
          <p:cNvPr id="2" name="Title 1"/>
          <p:cNvSpPr>
            <a:spLocks noGrp="1"/>
          </p:cNvSpPr>
          <p:nvPr>
            <p:ph type="title"/>
          </p:nvPr>
        </p:nvSpPr>
        <p:spPr/>
        <p:txBody>
          <a:bodyPr>
            <a:normAutofit fontScale="90000"/>
          </a:bodyPr>
          <a:lstStyle/>
          <a:p>
            <a:r>
              <a:rPr lang="en-US" sz="4000" dirty="0">
                <a:solidFill>
                  <a:srgbClr val="FFFF00"/>
                </a:solidFill>
                <a:latin typeface="Comic Sans MS" pitchFamily="66" charset="0"/>
              </a:rPr>
              <a:t>Dealing with Complaints</a:t>
            </a:r>
            <a:endParaRPr lang="en-GB"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9832" y="1700808"/>
            <a:ext cx="2808312" cy="2800767"/>
          </a:xfrm>
          <a:prstGeom prst="rect">
            <a:avLst/>
          </a:prstGeom>
          <a:noFill/>
        </p:spPr>
        <p:txBody>
          <a:bodyPr wrap="square" rtlCol="0">
            <a:spAutoFit/>
          </a:bodyPr>
          <a:lstStyle/>
          <a:p>
            <a:r>
              <a:rPr lang="en-GB" sz="8800" dirty="0" smtClean="0">
                <a:solidFill>
                  <a:srgbClr val="FFFF00"/>
                </a:solidFill>
                <a:latin typeface="Comic Sans MS" pitchFamily="66" charset="0"/>
              </a:rPr>
              <a:t>THE</a:t>
            </a:r>
            <a:r>
              <a:rPr lang="en-GB" sz="8800" dirty="0" smtClean="0">
                <a:solidFill>
                  <a:srgbClr val="FFFF00"/>
                </a:solidFill>
              </a:rPr>
              <a:t> END</a:t>
            </a:r>
            <a:endParaRPr lang="en-GB" sz="8800" dirty="0">
              <a:solidFill>
                <a:srgbClr val="FFFF00"/>
              </a:solidFill>
            </a:endParaRPr>
          </a:p>
        </p:txBody>
      </p:sp>
      <p:sp>
        <p:nvSpPr>
          <p:cNvPr id="9" name="Rectangle 8"/>
          <p:cNvSpPr/>
          <p:nvPr/>
        </p:nvSpPr>
        <p:spPr>
          <a:xfrm>
            <a:off x="2938971" y="4511390"/>
            <a:ext cx="3201069" cy="369332"/>
          </a:xfrm>
          <a:prstGeom prst="rect">
            <a:avLst/>
          </a:prstGeom>
        </p:spPr>
        <p:txBody>
          <a:bodyPr wrap="none">
            <a:spAutoFit/>
          </a:bodyPr>
          <a:lstStyle/>
          <a:p>
            <a:r>
              <a:rPr lang="en-US" dirty="0"/>
              <a:t>Thank you and Good Luck</a:t>
            </a:r>
          </a:p>
        </p:txBody>
      </p:sp>
    </p:spTree>
    <p:extLst>
      <p:ext uri="{BB962C8B-B14F-4D97-AF65-F5344CB8AC3E}">
        <p14:creationId xmlns:p14="http://schemas.microsoft.com/office/powerpoint/2010/main" val="143089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743200" y="3086100"/>
            <a:ext cx="6629400" cy="838200"/>
          </a:xfrm>
        </p:spPr>
        <p:txBody>
          <a:bodyPr/>
          <a:lstStyle/>
          <a:p>
            <a:pPr lvl="0"/>
            <a:r>
              <a:rPr lang="en-US" sz="3200" dirty="0" smtClean="0">
                <a:latin typeface="Comic Sans MS" pitchFamily="66" charset="0"/>
              </a:rPr>
              <a:t>Getting it Wrong</a:t>
            </a:r>
          </a:p>
          <a:p>
            <a:endParaRPr lang="en-US" dirty="0"/>
          </a:p>
        </p:txBody>
      </p:sp>
      <p:sp>
        <p:nvSpPr>
          <p:cNvPr id="7" name="Title 6"/>
          <p:cNvSpPr>
            <a:spLocks noGrp="1"/>
          </p:cNvSpPr>
          <p:nvPr>
            <p:ph type="title"/>
          </p:nvPr>
        </p:nvSpPr>
        <p:spPr/>
        <p:txBody>
          <a:bodyPr>
            <a:normAutofit/>
          </a:bodyPr>
          <a:lstStyle/>
          <a:p>
            <a:r>
              <a:rPr lang="en-US" dirty="0" smtClean="0">
                <a:solidFill>
                  <a:srgbClr val="FFFF00"/>
                </a:solidFill>
              </a:rPr>
              <a:t>Unit 251</a:t>
            </a:r>
            <a:endParaRPr lang="en-US" dirty="0">
              <a:solidFill>
                <a:srgbClr val="FFFF00"/>
              </a:solidFill>
            </a:endParaRPr>
          </a:p>
        </p:txBody>
      </p:sp>
      <p:sp>
        <p:nvSpPr>
          <p:cNvPr id="8" name="Text Placeholder 7"/>
          <p:cNvSpPr>
            <a:spLocks noGrp="1"/>
          </p:cNvSpPr>
          <p:nvPr>
            <p:ph type="body" sz="quarter" idx="13"/>
          </p:nvPr>
        </p:nvSpPr>
        <p:spPr/>
        <p:txBody>
          <a:bodyPr/>
          <a:lstStyle/>
          <a:p>
            <a:r>
              <a:rPr lang="en-US" dirty="0" smtClean="0"/>
              <a:t>Your Journey Today</a:t>
            </a:r>
            <a:endParaRPr lang="en-US" dirty="0"/>
          </a:p>
        </p:txBody>
      </p:sp>
      <p:sp>
        <p:nvSpPr>
          <p:cNvPr id="41" name="Text Placeholder 40"/>
          <p:cNvSpPr>
            <a:spLocks noGrp="1"/>
          </p:cNvSpPr>
          <p:nvPr>
            <p:ph type="body" sz="quarter" idx="16"/>
          </p:nvPr>
        </p:nvSpPr>
        <p:spPr>
          <a:xfrm>
            <a:off x="2743200" y="1447800"/>
            <a:ext cx="6629400" cy="838200"/>
          </a:xfrm>
        </p:spPr>
        <p:txBody>
          <a:bodyPr/>
          <a:lstStyle/>
          <a:p>
            <a:pPr lvl="0"/>
            <a:r>
              <a:rPr lang="en-US" sz="3200" dirty="0" smtClean="0">
                <a:latin typeface="Comic Sans MS" pitchFamily="66" charset="0"/>
              </a:rPr>
              <a:t>Customers</a:t>
            </a:r>
          </a:p>
          <a:p>
            <a:endParaRPr lang="en-US" dirty="0"/>
          </a:p>
        </p:txBody>
      </p:sp>
      <p:sp>
        <p:nvSpPr>
          <p:cNvPr id="42" name="Text Placeholder 41"/>
          <p:cNvSpPr>
            <a:spLocks noGrp="1"/>
          </p:cNvSpPr>
          <p:nvPr>
            <p:ph type="body" sz="quarter" idx="17"/>
          </p:nvPr>
        </p:nvSpPr>
        <p:spPr>
          <a:xfrm>
            <a:off x="2743200" y="2266950"/>
            <a:ext cx="6629400" cy="838200"/>
          </a:xfrm>
        </p:spPr>
        <p:txBody>
          <a:bodyPr/>
          <a:lstStyle/>
          <a:p>
            <a:pPr lvl="0"/>
            <a:r>
              <a:rPr lang="en-US" sz="3200" dirty="0" smtClean="0">
                <a:latin typeface="Comic Sans MS" pitchFamily="66" charset="0"/>
              </a:rPr>
              <a:t>Delivering Customer Service</a:t>
            </a:r>
          </a:p>
          <a:p>
            <a:endParaRPr lang="en-US" dirty="0"/>
          </a:p>
        </p:txBody>
      </p:sp>
      <p:sp>
        <p:nvSpPr>
          <p:cNvPr id="43" name="Text Placeholder 42"/>
          <p:cNvSpPr>
            <a:spLocks noGrp="1"/>
          </p:cNvSpPr>
          <p:nvPr>
            <p:ph type="body" sz="quarter" idx="18"/>
          </p:nvPr>
        </p:nvSpPr>
        <p:spPr>
          <a:xfrm>
            <a:off x="2843808" y="3909600"/>
            <a:ext cx="6192688" cy="838200"/>
          </a:xfrm>
        </p:spPr>
        <p:txBody>
          <a:bodyPr>
            <a:normAutofit fontScale="92500" lnSpcReduction="20000"/>
          </a:bodyPr>
          <a:lstStyle/>
          <a:p>
            <a:pPr lvl="0"/>
            <a:r>
              <a:rPr lang="en-US" sz="3200" dirty="0" smtClean="0">
                <a:latin typeface="Comic Sans MS" pitchFamily="66" charset="0"/>
              </a:rPr>
              <a:t>Policies: Standards and Procedures</a:t>
            </a:r>
          </a:p>
        </p:txBody>
      </p:sp>
      <p:sp>
        <p:nvSpPr>
          <p:cNvPr id="44" name="Text Placeholder 43"/>
          <p:cNvSpPr>
            <a:spLocks noGrp="1"/>
          </p:cNvSpPr>
          <p:nvPr>
            <p:ph type="body" sz="quarter" idx="19"/>
          </p:nvPr>
        </p:nvSpPr>
        <p:spPr>
          <a:xfrm>
            <a:off x="2743200" y="4724400"/>
            <a:ext cx="6629400" cy="838200"/>
          </a:xfrm>
        </p:spPr>
        <p:txBody>
          <a:bodyPr/>
          <a:lstStyle/>
          <a:p>
            <a:pPr lvl="0"/>
            <a:r>
              <a:rPr lang="en-US" sz="3200" dirty="0" smtClean="0">
                <a:latin typeface="Comic Sans MS" pitchFamily="66" charset="0"/>
              </a:rPr>
              <a:t>Complaints</a:t>
            </a:r>
          </a:p>
          <a:p>
            <a:endParaRPr lang="en-US" dirty="0"/>
          </a:p>
        </p:txBody>
      </p:sp>
      <p:sp>
        <p:nvSpPr>
          <p:cNvPr id="24" name="Right Arrow Callout 23"/>
          <p:cNvSpPr/>
          <p:nvPr/>
        </p:nvSpPr>
        <p:spPr>
          <a:xfrm>
            <a:off x="838200" y="1465200"/>
            <a:ext cx="1828800" cy="533400"/>
          </a:xfrm>
          <a:prstGeom prst="rightArrowCallout">
            <a:avLst/>
          </a:prstGeom>
          <a:solidFill>
            <a:schemeClr val="accent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1</a:t>
            </a:r>
          </a:p>
        </p:txBody>
      </p:sp>
      <p:sp>
        <p:nvSpPr>
          <p:cNvPr id="26" name="Right Arrow Callout 25"/>
          <p:cNvSpPr/>
          <p:nvPr/>
        </p:nvSpPr>
        <p:spPr>
          <a:xfrm>
            <a:off x="838200" y="2280000"/>
            <a:ext cx="1828800" cy="533400"/>
          </a:xfrm>
          <a:prstGeom prst="rightArrowCallout">
            <a:avLst/>
          </a:prstGeom>
          <a:solidFill>
            <a:schemeClr val="accent2">
              <a:lumMod val="40000"/>
              <a:lumOff val="60000"/>
              <a:alpha val="90000"/>
            </a:schemeClr>
          </a:solidFill>
          <a:ln>
            <a:solidFill>
              <a:schemeClr val="bg2">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75000"/>
                    <a:lumOff val="25000"/>
                  </a:schemeClr>
                </a:solidFill>
              </a:rPr>
              <a:t>2</a:t>
            </a:r>
          </a:p>
        </p:txBody>
      </p:sp>
      <p:sp>
        <p:nvSpPr>
          <p:cNvPr id="27" name="Right Arrow Callout 26"/>
          <p:cNvSpPr/>
          <p:nvPr/>
        </p:nvSpPr>
        <p:spPr>
          <a:xfrm>
            <a:off x="838200" y="4724400"/>
            <a:ext cx="1828800" cy="533400"/>
          </a:xfrm>
          <a:prstGeom prst="rightArrowCallout">
            <a:avLst/>
          </a:prstGeom>
          <a:solidFill>
            <a:schemeClr val="accent2">
              <a:lumMod val="50000"/>
              <a:alpha val="90000"/>
            </a:schemeClr>
          </a:solidFill>
          <a:ln>
            <a:solidFill>
              <a:schemeClr val="bg2">
                <a:lumMod val="9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accent1">
                    <a:lumMod val="20000"/>
                    <a:lumOff val="80000"/>
                  </a:schemeClr>
                </a:solidFill>
              </a:rPr>
              <a:t>5</a:t>
            </a:r>
            <a:endParaRPr lang="en-US" dirty="0">
              <a:solidFill>
                <a:schemeClr val="accent1">
                  <a:lumMod val="20000"/>
                  <a:lumOff val="80000"/>
                </a:schemeClr>
              </a:solidFill>
            </a:endParaRPr>
          </a:p>
        </p:txBody>
      </p:sp>
      <p:sp>
        <p:nvSpPr>
          <p:cNvPr id="28" name="Right Arrow Callout 27"/>
          <p:cNvSpPr/>
          <p:nvPr/>
        </p:nvSpPr>
        <p:spPr>
          <a:xfrm>
            <a:off x="838200" y="3094800"/>
            <a:ext cx="1828800" cy="533400"/>
          </a:xfrm>
          <a:prstGeom prst="rightArrowCallout">
            <a:avLst/>
          </a:prstGeom>
          <a:solidFill>
            <a:schemeClr val="accent2">
              <a:lumMod val="60000"/>
              <a:lumOff val="40000"/>
              <a:alpha val="90000"/>
            </a:schemeClr>
          </a:solidFill>
          <a:ln>
            <a:solidFill>
              <a:schemeClr val="bg2">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75000"/>
                    <a:lumOff val="25000"/>
                  </a:schemeClr>
                </a:solidFill>
              </a:rPr>
              <a:t>3</a:t>
            </a:r>
          </a:p>
        </p:txBody>
      </p:sp>
      <p:sp>
        <p:nvSpPr>
          <p:cNvPr id="29" name="Right Arrow Callout 28"/>
          <p:cNvSpPr/>
          <p:nvPr/>
        </p:nvSpPr>
        <p:spPr>
          <a:xfrm>
            <a:off x="838200" y="3909600"/>
            <a:ext cx="1828800" cy="533400"/>
          </a:xfrm>
          <a:prstGeom prst="rightArrowCallout">
            <a:avLst/>
          </a:prstGeom>
          <a:solidFill>
            <a:schemeClr val="accent2">
              <a:lumMod val="75000"/>
              <a:alpha val="90000"/>
            </a:schemeClr>
          </a:solidFill>
          <a:ln>
            <a:solidFill>
              <a:schemeClr val="bg2">
                <a:lumMod val="9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accent1">
                    <a:lumMod val="20000"/>
                    <a:lumOff val="80000"/>
                  </a:schemeClr>
                </a:solidFill>
              </a:rPr>
              <a:t>4</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825" y="2204864"/>
            <a:ext cx="8251200" cy="3312368"/>
          </a:xfrm>
        </p:spPr>
        <p:txBody>
          <a:bodyPr>
            <a:normAutofit fontScale="92500" lnSpcReduction="20000"/>
          </a:bodyPr>
          <a:lstStyle/>
          <a:p>
            <a:pPr marL="342900" indent="-342900">
              <a:buFont typeface="Arial" pitchFamily="34" charset="0"/>
              <a:buChar char="•"/>
            </a:pPr>
            <a:r>
              <a:rPr lang="en-GB" dirty="0" smtClean="0">
                <a:solidFill>
                  <a:srgbClr val="FFFF00"/>
                </a:solidFill>
              </a:rPr>
              <a:t>Customers are individuals or businesses that may use the services you have on offer, these can include:</a:t>
            </a:r>
          </a:p>
          <a:p>
            <a:pPr marL="342900" indent="-342900">
              <a:buFont typeface="Arial" pitchFamily="34" charset="0"/>
              <a:buChar char="•"/>
            </a:pPr>
            <a:r>
              <a:rPr lang="en-GB" dirty="0" smtClean="0"/>
              <a:t>Current Customers</a:t>
            </a:r>
          </a:p>
          <a:p>
            <a:pPr marL="342900" indent="-342900">
              <a:buFont typeface="Arial" pitchFamily="34" charset="0"/>
              <a:buChar char="•"/>
            </a:pPr>
            <a:r>
              <a:rPr lang="en-GB" dirty="0" smtClean="0"/>
              <a:t>Former Customers</a:t>
            </a:r>
          </a:p>
          <a:p>
            <a:pPr marL="342900" indent="-342900">
              <a:buFont typeface="Arial" pitchFamily="34" charset="0"/>
              <a:buChar char="•"/>
            </a:pPr>
            <a:r>
              <a:rPr lang="en-GB" dirty="0" smtClean="0"/>
              <a:t>Potential Customers</a:t>
            </a:r>
          </a:p>
          <a:p>
            <a:pPr marL="342900" indent="-342900">
              <a:buFont typeface="Arial" pitchFamily="34" charset="0"/>
              <a:buChar char="•"/>
            </a:pPr>
            <a:r>
              <a:rPr lang="en-GB" i="1" dirty="0" smtClean="0">
                <a:solidFill>
                  <a:srgbClr val="FFFF00"/>
                </a:solidFill>
              </a:rPr>
              <a:t>To give all customers effective customer service, you need to know the products and services inside out, listen to the customer, communicate at the correct point and exceed the customer’s expectations.</a:t>
            </a:r>
          </a:p>
          <a:p>
            <a:pPr marL="342900" indent="-342900">
              <a:buFont typeface="Arial" pitchFamily="34" charset="0"/>
              <a:buChar char="•"/>
            </a:pPr>
            <a:endParaRPr lang="en-GB" dirty="0"/>
          </a:p>
        </p:txBody>
      </p:sp>
      <p:sp>
        <p:nvSpPr>
          <p:cNvPr id="6" name="Title 5"/>
          <p:cNvSpPr>
            <a:spLocks noGrp="1"/>
          </p:cNvSpPr>
          <p:nvPr>
            <p:ph type="title"/>
          </p:nvPr>
        </p:nvSpPr>
        <p:spPr>
          <a:xfrm>
            <a:off x="1115616" y="660846"/>
            <a:ext cx="4248472" cy="639763"/>
          </a:xfrm>
        </p:spPr>
        <p:txBody>
          <a:bodyPr>
            <a:normAutofit fontScale="90000"/>
          </a:bodyPr>
          <a:lstStyle/>
          <a:p>
            <a:r>
              <a:rPr lang="en-US" sz="4000" dirty="0" smtClean="0">
                <a:solidFill>
                  <a:srgbClr val="FFFF00"/>
                </a:solidFill>
                <a:latin typeface="Comic Sans MS" pitchFamily="66" charset="0"/>
              </a:rPr>
              <a:t>251: Customers</a:t>
            </a:r>
            <a:endParaRPr lang="en-US" sz="4000" dirty="0">
              <a:solidFill>
                <a:srgbClr val="FFFF00"/>
              </a:solidFill>
              <a:latin typeface="Comic Sans MS"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228" y="332656"/>
            <a:ext cx="2314543" cy="1296144"/>
          </a:xfrm>
          <a:prstGeom prst="rect">
            <a:avLst/>
          </a:prstGeom>
        </p:spPr>
      </p:pic>
      <p:sp>
        <p:nvSpPr>
          <p:cNvPr id="5" name="TextBox 4"/>
          <p:cNvSpPr txBox="1"/>
          <p:nvPr/>
        </p:nvSpPr>
        <p:spPr>
          <a:xfrm>
            <a:off x="611560" y="4457351"/>
            <a:ext cx="7992888"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TextBox 6"/>
          <p:cNvSpPr txBox="1"/>
          <p:nvPr/>
        </p:nvSpPr>
        <p:spPr>
          <a:xfrm>
            <a:off x="611560" y="4457351"/>
            <a:ext cx="415476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23528" y="3356992"/>
            <a:ext cx="8251200" cy="2376264"/>
          </a:xfrm>
        </p:spPr>
        <p:txBody>
          <a:bodyPr>
            <a:normAutofit fontScale="92500"/>
          </a:bodyPr>
          <a:lstStyle/>
          <a:p>
            <a:pPr marL="342900" indent="-342900">
              <a:buFont typeface="Arial" pitchFamily="34" charset="0"/>
              <a:buChar char="•"/>
            </a:pPr>
            <a:r>
              <a:rPr lang="en-GB" i="1" dirty="0" smtClean="0">
                <a:solidFill>
                  <a:srgbClr val="FFFF00"/>
                </a:solidFill>
              </a:rPr>
              <a:t>You can have a look at some other retail businesses and see what products and services they offer and compare them to your companies offers:</a:t>
            </a:r>
          </a:p>
          <a:p>
            <a:pPr marL="342900" indent="-342900">
              <a:buFont typeface="Arial" pitchFamily="34" charset="0"/>
              <a:buChar char="•"/>
            </a:pPr>
            <a:r>
              <a:rPr lang="en-GB" i="1" dirty="0" smtClean="0">
                <a:solidFill>
                  <a:srgbClr val="00B0F0"/>
                </a:solidFill>
                <a:hlinkClick r:id="rId3"/>
              </a:rPr>
              <a:t>http://www.apple.com/uk/retail/</a:t>
            </a:r>
            <a:endParaRPr lang="en-GB" i="1" dirty="0" smtClean="0">
              <a:solidFill>
                <a:srgbClr val="00B0F0"/>
              </a:solidFill>
            </a:endParaRPr>
          </a:p>
          <a:p>
            <a:pPr marL="342900" indent="-342900">
              <a:buFont typeface="Arial" pitchFamily="34" charset="0"/>
              <a:buChar char="•"/>
            </a:pPr>
            <a:r>
              <a:rPr lang="en-GB" i="1" dirty="0">
                <a:solidFill>
                  <a:srgbClr val="00B0F0"/>
                </a:solidFill>
                <a:hlinkClick r:id="rId4"/>
              </a:rPr>
              <a:t>http://</a:t>
            </a:r>
            <a:r>
              <a:rPr lang="en-GB" i="1" dirty="0" smtClean="0">
                <a:solidFill>
                  <a:srgbClr val="00B0F0"/>
                </a:solidFill>
                <a:hlinkClick r:id="rId4"/>
              </a:rPr>
              <a:t>careers.next.co.uk/retail/index.aspx</a:t>
            </a:r>
            <a:endParaRPr lang="en-GB" i="1" dirty="0" smtClean="0">
              <a:solidFill>
                <a:srgbClr val="00B0F0"/>
              </a:solidFill>
            </a:endParaRPr>
          </a:p>
          <a:p>
            <a:pPr marL="342900" indent="-342900">
              <a:buFont typeface="Arial" pitchFamily="34" charset="0"/>
              <a:buChar char="•"/>
            </a:pPr>
            <a:r>
              <a:rPr lang="en-GB" i="1" dirty="0">
                <a:solidFill>
                  <a:srgbClr val="C00000"/>
                </a:solidFill>
                <a:hlinkClick r:id="rId5"/>
              </a:rPr>
              <a:t>http://www.debenhams.com</a:t>
            </a:r>
            <a:r>
              <a:rPr lang="en-GB" i="1" dirty="0" smtClean="0">
                <a:solidFill>
                  <a:srgbClr val="C00000"/>
                </a:solidFill>
                <a:hlinkClick r:id="rId5"/>
              </a:rPr>
              <a:t>/</a:t>
            </a:r>
            <a:endParaRPr lang="en-GB" i="1" dirty="0" smtClean="0">
              <a:solidFill>
                <a:srgbClr val="C00000"/>
              </a:solidFill>
            </a:endParaRPr>
          </a:p>
        </p:txBody>
      </p:sp>
      <p:sp>
        <p:nvSpPr>
          <p:cNvPr id="6" name="Title 5"/>
          <p:cNvSpPr>
            <a:spLocks noGrp="1"/>
          </p:cNvSpPr>
          <p:nvPr>
            <p:ph type="title"/>
          </p:nvPr>
        </p:nvSpPr>
        <p:spPr>
          <a:xfrm>
            <a:off x="152400" y="116632"/>
            <a:ext cx="7947992" cy="1080120"/>
          </a:xfrm>
        </p:spPr>
        <p:txBody>
          <a:bodyPr/>
          <a:lstStyle/>
          <a:p>
            <a:pPr>
              <a:buNone/>
            </a:pPr>
            <a:r>
              <a:rPr lang="en-GB" sz="4000" b="0" dirty="0" smtClean="0">
                <a:solidFill>
                  <a:srgbClr val="FFFF00"/>
                </a:solidFill>
                <a:latin typeface="Comic Sans MS" pitchFamily="66" charset="0"/>
              </a:rPr>
              <a:t>251: Customers</a:t>
            </a:r>
            <a:endParaRPr lang="en-US" sz="4000" b="0" dirty="0">
              <a:solidFill>
                <a:srgbClr val="FFFF00"/>
              </a:solidFill>
              <a:latin typeface="Comic Sans MS" pitchFamily="66"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510" y="980728"/>
            <a:ext cx="6120680" cy="1944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9400" y="260648"/>
            <a:ext cx="8251200" cy="866152"/>
          </a:xfrm>
        </p:spPr>
        <p:txBody>
          <a:bodyPr>
            <a:normAutofit/>
          </a:bodyPr>
          <a:lstStyle/>
          <a:p>
            <a:r>
              <a:rPr lang="en-US" sz="4000" dirty="0">
                <a:solidFill>
                  <a:srgbClr val="FFFF00"/>
                </a:solidFill>
                <a:latin typeface="Comic Sans MS" pitchFamily="66" charset="0"/>
              </a:rPr>
              <a:t>Delivering Customer Service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052735"/>
            <a:ext cx="4896544" cy="4464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08721"/>
            <a:ext cx="8371656" cy="4464495"/>
          </a:xfrm>
        </p:spPr>
        <p:txBody>
          <a:bodyPr>
            <a:normAutofit fontScale="92500" lnSpcReduction="20000"/>
          </a:bodyPr>
          <a:lstStyle/>
          <a:p>
            <a:pPr marL="342900" indent="-342900">
              <a:buFont typeface="+mj-lt"/>
              <a:buAutoNum type="arabicPeriod"/>
            </a:pPr>
            <a:r>
              <a:rPr lang="en-US" sz="2000" dirty="0" smtClean="0">
                <a:solidFill>
                  <a:srgbClr val="FFFF00"/>
                </a:solidFill>
              </a:rPr>
              <a:t>Customers  may not be able to describe what they need:</a:t>
            </a:r>
            <a:r>
              <a:rPr lang="en-US" sz="1600" dirty="0" smtClean="0"/>
              <a:t> Your product  and services knowledge  will help them decide, could be technical, options, size etc.</a:t>
            </a:r>
          </a:p>
          <a:p>
            <a:pPr marL="342900" indent="-342900">
              <a:buFont typeface="+mj-lt"/>
              <a:buAutoNum type="arabicPeriod"/>
            </a:pPr>
            <a:r>
              <a:rPr lang="en-US" sz="2000" dirty="0" smtClean="0">
                <a:solidFill>
                  <a:srgbClr val="FFFF00"/>
                </a:solidFill>
              </a:rPr>
              <a:t>Its important to to listen to what the customer says: </a:t>
            </a:r>
            <a:r>
              <a:rPr lang="en-US" sz="1600" dirty="0" smtClean="0"/>
              <a:t>Show you are listening, GOOD BODY LANGUAGE, ask probing (Searching) questions  to discover the customers true needs by using a combination of open and closed questions, an open question will invite a full answer e.g. start with what, why , where, etc. and if you require a specific answer then use a closed question e.g. “Is that the colour you require?”, know when to and how to approach customers, not all customers may need your help.</a:t>
            </a:r>
          </a:p>
          <a:p>
            <a:pPr marL="342900" indent="-342900">
              <a:buFont typeface="+mj-lt"/>
              <a:buAutoNum type="arabicPeriod"/>
            </a:pPr>
            <a:r>
              <a:rPr lang="en-US" sz="2000" dirty="0" smtClean="0">
                <a:solidFill>
                  <a:srgbClr val="FFFF00"/>
                </a:solidFill>
              </a:rPr>
              <a:t>Knowing the right time to approach customers: </a:t>
            </a:r>
            <a:r>
              <a:rPr lang="en-US" sz="1600" dirty="0" smtClean="0"/>
              <a:t>Each company will have a policy on how and when to approach customer, you need to know this policy “Happy to Help”, knowing will also improve with experience.</a:t>
            </a:r>
          </a:p>
          <a:p>
            <a:pPr marL="342900" indent="-342900">
              <a:buFont typeface="+mj-lt"/>
              <a:buAutoNum type="arabicPeriod"/>
            </a:pPr>
            <a:r>
              <a:rPr lang="en-US" sz="2000" dirty="0" smtClean="0">
                <a:solidFill>
                  <a:srgbClr val="FFFF00"/>
                </a:solidFill>
              </a:rPr>
              <a:t>“Going the EXTRA MILE”: </a:t>
            </a:r>
            <a:r>
              <a:rPr lang="en-US" sz="1600" dirty="0" smtClean="0"/>
              <a:t>Is a great way to build up customer rapport  (Relationship)  and exceeding their expectation e.g. Carrying heavy goods to their car, Gift wrapping presents, ringing another branch if out of stock etc.</a:t>
            </a:r>
          </a:p>
          <a:p>
            <a:pPr marL="342900" indent="-342900">
              <a:buFont typeface="+mj-lt"/>
              <a:buAutoNum type="arabicPeriod"/>
            </a:pPr>
            <a:r>
              <a:rPr lang="en-US" dirty="0" smtClean="0">
                <a:solidFill>
                  <a:srgbClr val="FFFF00"/>
                </a:solidFill>
              </a:rPr>
              <a:t>Remember you can give the Customer a great shopping  experience</a:t>
            </a:r>
          </a:p>
        </p:txBody>
      </p:sp>
      <p:sp>
        <p:nvSpPr>
          <p:cNvPr id="4" name="Title 3"/>
          <p:cNvSpPr>
            <a:spLocks noGrp="1"/>
          </p:cNvSpPr>
          <p:nvPr>
            <p:ph type="title"/>
          </p:nvPr>
        </p:nvSpPr>
        <p:spPr/>
        <p:txBody>
          <a:bodyPr>
            <a:normAutofit fontScale="90000"/>
          </a:bodyPr>
          <a:lstStyle/>
          <a:p>
            <a:pPr>
              <a:buNone/>
            </a:pPr>
            <a:r>
              <a:rPr lang="en-GB" sz="4000" dirty="0" smtClean="0">
                <a:solidFill>
                  <a:srgbClr val="FFFF00"/>
                </a:solidFill>
                <a:latin typeface="Comic Sans MS" pitchFamily="66" charset="0"/>
              </a:rPr>
              <a:t>Delivering Customer Service</a:t>
            </a:r>
            <a:endParaRPr lang="en-US" sz="4000" dirty="0">
              <a:solidFill>
                <a:srgbClr val="FFFF00"/>
              </a:solidFill>
              <a:latin typeface="Comic Sans MS" pitchFamily="66" charset="0"/>
            </a:endParaRPr>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88640"/>
            <a:ext cx="8229600" cy="639763"/>
          </a:xfrm>
        </p:spPr>
        <p:txBody>
          <a:bodyPr>
            <a:normAutofit fontScale="90000"/>
          </a:bodyPr>
          <a:lstStyle/>
          <a:p>
            <a:pPr>
              <a:buNone/>
            </a:pPr>
            <a:r>
              <a:rPr lang="en-GB" sz="2400" dirty="0" smtClean="0"/>
              <a:t> </a:t>
            </a:r>
            <a:r>
              <a:rPr lang="en-GB" sz="4000" dirty="0" smtClean="0">
                <a:solidFill>
                  <a:srgbClr val="FFFF00"/>
                </a:solidFill>
                <a:latin typeface="Comic Sans MS" pitchFamily="66" charset="0"/>
              </a:rPr>
              <a:t>The effect of getting it wrong</a:t>
            </a:r>
            <a:endParaRPr lang="en-US" sz="4000" dirty="0">
              <a:solidFill>
                <a:srgbClr val="FFFF00"/>
              </a:solidFill>
              <a:latin typeface="Comic Sans MS" pitchFamily="66"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853994"/>
            <a:ext cx="5976664" cy="4519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2087" y="1295401"/>
            <a:ext cx="8484369" cy="4149823"/>
          </a:xfrm>
        </p:spPr>
        <p:txBody>
          <a:bodyPr>
            <a:normAutofit fontScale="47500" lnSpcReduction="20000"/>
          </a:bodyPr>
          <a:lstStyle/>
          <a:p>
            <a:pPr marL="342900" indent="-342900">
              <a:spcBef>
                <a:spcPct val="50000"/>
              </a:spcBef>
              <a:buFont typeface="Arial" pitchFamily="34" charset="0"/>
              <a:buChar char="•"/>
            </a:pPr>
            <a:r>
              <a:rPr lang="en-US" sz="3200" dirty="0" smtClean="0">
                <a:solidFill>
                  <a:srgbClr val="FFFF00"/>
                </a:solidFill>
                <a:latin typeface="Comic Sans MS" pitchFamily="66" charset="0"/>
              </a:rPr>
              <a:t>Customers will always have a choice of where to buy products and services: </a:t>
            </a:r>
          </a:p>
          <a:p>
            <a:pPr marL="342900" indent="-342900">
              <a:spcBef>
                <a:spcPct val="50000"/>
              </a:spcBef>
              <a:buFont typeface="Arial" pitchFamily="34" charset="0"/>
              <a:buChar char="•"/>
            </a:pPr>
            <a:r>
              <a:rPr lang="en-US" sz="3200" dirty="0" smtClean="0">
                <a:latin typeface="Comic Sans MS" pitchFamily="66" charset="0"/>
              </a:rPr>
              <a:t>Customers now have a wide choice of suppliers and shops, retailers must exceed customers expectations if they are to survive against competition</a:t>
            </a:r>
          </a:p>
          <a:p>
            <a:pPr marL="342900" indent="-342900">
              <a:spcBef>
                <a:spcPct val="50000"/>
              </a:spcBef>
              <a:buFont typeface="Arial" pitchFamily="34" charset="0"/>
              <a:buChar char="•"/>
            </a:pPr>
            <a:r>
              <a:rPr lang="en-US" sz="3200" dirty="0" smtClean="0">
                <a:solidFill>
                  <a:srgbClr val="FFFF00"/>
                </a:solidFill>
                <a:latin typeface="Comic Sans MS" pitchFamily="66" charset="0"/>
              </a:rPr>
              <a:t>Customer Loyalty:</a:t>
            </a:r>
          </a:p>
          <a:p>
            <a:pPr marL="342900" indent="-342900">
              <a:spcBef>
                <a:spcPct val="50000"/>
              </a:spcBef>
              <a:buFont typeface="Arial" pitchFamily="34" charset="0"/>
              <a:buChar char="•"/>
            </a:pPr>
            <a:r>
              <a:rPr lang="en-US" sz="3200" dirty="0" smtClean="0">
                <a:latin typeface="Comic Sans MS" pitchFamily="66" charset="0"/>
              </a:rPr>
              <a:t>Customer loyalty is gained through offering loyalty schemes, discounts to regular customers, promoting products and services to customers etc., all this effort is wasted if the customer service provided is not excellent.</a:t>
            </a:r>
          </a:p>
          <a:p>
            <a:pPr marL="342900" indent="-342900">
              <a:spcBef>
                <a:spcPct val="50000"/>
              </a:spcBef>
              <a:buFont typeface="Arial" pitchFamily="34" charset="0"/>
              <a:buChar char="•"/>
            </a:pPr>
            <a:r>
              <a:rPr lang="en-US" sz="3200" dirty="0" smtClean="0">
                <a:solidFill>
                  <a:srgbClr val="FFFF00"/>
                </a:solidFill>
                <a:latin typeface="Comic Sans MS" pitchFamily="66" charset="0"/>
              </a:rPr>
              <a:t>Customers will vote with their feet and go to a competitor if they do not feel valued:</a:t>
            </a:r>
          </a:p>
          <a:p>
            <a:pPr marL="342900" indent="-342900">
              <a:spcBef>
                <a:spcPct val="50000"/>
              </a:spcBef>
              <a:buFont typeface="Arial" pitchFamily="34" charset="0"/>
              <a:buChar char="•"/>
            </a:pPr>
            <a:r>
              <a:rPr lang="en-US" sz="3200" dirty="0" smtClean="0">
                <a:latin typeface="Comic Sans MS" pitchFamily="66" charset="0"/>
              </a:rPr>
              <a:t>This can be measured using feedback, either formal or informal, feedback can be gathered through word of mouth, complaints, surveys etc.</a:t>
            </a:r>
          </a:p>
          <a:p>
            <a:pPr marL="342900" indent="-342900">
              <a:spcBef>
                <a:spcPct val="50000"/>
              </a:spcBef>
              <a:buFont typeface="Arial" pitchFamily="34" charset="0"/>
              <a:buChar char="•"/>
            </a:pPr>
            <a:r>
              <a:rPr lang="en-US" sz="3200" dirty="0" smtClean="0">
                <a:solidFill>
                  <a:srgbClr val="FFFF00"/>
                </a:solidFill>
                <a:latin typeface="Comic Sans MS" pitchFamily="66" charset="0"/>
              </a:rPr>
              <a:t>Remember any information collected is subject to the -                           </a:t>
            </a:r>
          </a:p>
          <a:p>
            <a:pPr marL="342900" indent="-342900">
              <a:spcBef>
                <a:spcPct val="50000"/>
              </a:spcBef>
              <a:buFont typeface="Arial" pitchFamily="34" charset="0"/>
              <a:buChar char="•"/>
            </a:pPr>
            <a:r>
              <a:rPr lang="en-US" sz="5100" b="1" dirty="0" smtClean="0">
                <a:solidFill>
                  <a:srgbClr val="FFFF00"/>
                </a:solidFill>
                <a:latin typeface="Comic Sans MS" pitchFamily="66" charset="0"/>
                <a:hlinkClick r:id="rId3"/>
              </a:rPr>
              <a:t>DATA PROTECTION ACT</a:t>
            </a:r>
            <a:endParaRPr lang="en-US" sz="5100" b="1" dirty="0" smtClean="0">
              <a:solidFill>
                <a:srgbClr val="FFFF00"/>
              </a:solidFill>
              <a:latin typeface="Comic Sans MS" pitchFamily="66" charset="0"/>
            </a:endParaRPr>
          </a:p>
          <a:p>
            <a:pPr marL="342900" indent="-342900">
              <a:spcBef>
                <a:spcPct val="50000"/>
              </a:spcBef>
              <a:buFont typeface="Arial" pitchFamily="34" charset="0"/>
              <a:buChar char="•"/>
            </a:pPr>
            <a:endParaRPr lang="en-GB" sz="2000" dirty="0">
              <a:latin typeface="Comic Sans MS" pitchFamily="66" charset="0"/>
            </a:endParaRPr>
          </a:p>
        </p:txBody>
      </p:sp>
      <p:sp>
        <p:nvSpPr>
          <p:cNvPr id="4" name="Title 3"/>
          <p:cNvSpPr>
            <a:spLocks noGrp="1"/>
          </p:cNvSpPr>
          <p:nvPr>
            <p:ph type="title"/>
          </p:nvPr>
        </p:nvSpPr>
        <p:spPr/>
        <p:txBody>
          <a:bodyPr>
            <a:normAutofit fontScale="90000"/>
          </a:bodyPr>
          <a:lstStyle/>
          <a:p>
            <a:pPr>
              <a:buNone/>
            </a:pPr>
            <a:r>
              <a:rPr lang="en-GB" sz="4000" dirty="0">
                <a:solidFill>
                  <a:srgbClr val="FFFF00"/>
                </a:solidFill>
                <a:latin typeface="Comic Sans MS" pitchFamily="66" charset="0"/>
              </a:rPr>
              <a:t>The effect of getting it wrong</a:t>
            </a:r>
            <a:endParaRPr lang="en-US" sz="2400" dirty="0">
              <a:solidFill>
                <a:srgbClr val="FFFF0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2087" y="836712"/>
            <a:ext cx="8412361" cy="4755928"/>
          </a:xfrm>
        </p:spPr>
        <p:txBody>
          <a:bodyPr>
            <a:normAutofit fontScale="70000" lnSpcReduction="20000"/>
          </a:bodyPr>
          <a:lstStyle/>
          <a:p>
            <a:pPr marL="285750" indent="-285750">
              <a:buFont typeface="Arial" pitchFamily="34" charset="0"/>
              <a:buChar char="•"/>
            </a:pPr>
            <a:r>
              <a:rPr lang="en-US" sz="2000" dirty="0" smtClean="0">
                <a:solidFill>
                  <a:srgbClr val="FFFF00"/>
                </a:solidFill>
                <a:latin typeface="Comic Sans MS" pitchFamily="66" charset="0"/>
              </a:rPr>
              <a:t>Most businesses will  have customer policies, services and procedures ,</a:t>
            </a:r>
            <a:r>
              <a:rPr lang="en-US" sz="2000" dirty="0" smtClean="0">
                <a:latin typeface="Comic Sans MS" pitchFamily="66" charset="0"/>
              </a:rPr>
              <a:t> people can often become confused with these:</a:t>
            </a:r>
          </a:p>
          <a:p>
            <a:endParaRPr lang="en-US" sz="2000" dirty="0" smtClean="0">
              <a:latin typeface="Comic Sans MS" pitchFamily="66" charset="0"/>
            </a:endParaRPr>
          </a:p>
          <a:p>
            <a:pPr marL="285750" indent="-285750">
              <a:buFont typeface="Arial" pitchFamily="34" charset="0"/>
              <a:buChar char="•"/>
            </a:pPr>
            <a:r>
              <a:rPr lang="en-US" sz="2000" dirty="0" smtClean="0">
                <a:solidFill>
                  <a:srgbClr val="FFFF00"/>
                </a:solidFill>
                <a:latin typeface="Comic Sans MS" pitchFamily="66" charset="0"/>
              </a:rPr>
              <a:t>Policy:</a:t>
            </a:r>
            <a:r>
              <a:rPr lang="en-US" sz="2000" dirty="0" smtClean="0">
                <a:latin typeface="Comic Sans MS" pitchFamily="66" charset="0"/>
              </a:rPr>
              <a:t> This will state the intention of the company to deliver a high quality of service. It may say “We will greet customers promptly and courteously in our stores”</a:t>
            </a:r>
          </a:p>
          <a:p>
            <a:endParaRPr lang="en-US" sz="2000" dirty="0" smtClean="0">
              <a:latin typeface="Comic Sans MS" pitchFamily="66" charset="0"/>
            </a:endParaRPr>
          </a:p>
          <a:p>
            <a:pPr marL="285750" indent="-285750">
              <a:buFont typeface="Arial" pitchFamily="34" charset="0"/>
              <a:buChar char="•"/>
            </a:pPr>
            <a:r>
              <a:rPr lang="en-US" sz="2000" dirty="0" smtClean="0">
                <a:solidFill>
                  <a:srgbClr val="FFFF00"/>
                </a:solidFill>
                <a:latin typeface="Comic Sans MS" pitchFamily="66" charset="0"/>
              </a:rPr>
              <a:t>Standards:</a:t>
            </a:r>
            <a:r>
              <a:rPr lang="en-US" sz="2000" dirty="0" smtClean="0">
                <a:latin typeface="Comic Sans MS" pitchFamily="66" charset="0"/>
              </a:rPr>
              <a:t> This states how the performance of customer service is measured against the policy, it may say “We will respond to complaints within three working days and resolve them within two weeks”</a:t>
            </a:r>
          </a:p>
          <a:p>
            <a:endParaRPr lang="en-US" sz="2000" dirty="0" smtClean="0">
              <a:latin typeface="Comic Sans MS" pitchFamily="66" charset="0"/>
            </a:endParaRPr>
          </a:p>
          <a:p>
            <a:pPr marL="285750" indent="-285750">
              <a:buFont typeface="Arial" pitchFamily="34" charset="0"/>
              <a:buChar char="•"/>
            </a:pPr>
            <a:r>
              <a:rPr lang="en-US" sz="2000" dirty="0" smtClean="0">
                <a:solidFill>
                  <a:srgbClr val="FFFF00"/>
                </a:solidFill>
                <a:latin typeface="Comic Sans MS" pitchFamily="66" charset="0"/>
              </a:rPr>
              <a:t>Procedure:</a:t>
            </a:r>
            <a:r>
              <a:rPr lang="en-US" sz="2000" dirty="0" smtClean="0">
                <a:latin typeface="Comic Sans MS" pitchFamily="66" charset="0"/>
              </a:rPr>
              <a:t> Is how the policy and standard will be carried out, it may say “a letter will be written to the customer on receipt of the complaint, the complaint will be investigated and the customer contacted with a decision.</a:t>
            </a:r>
          </a:p>
          <a:p>
            <a:r>
              <a:rPr lang="en-US" sz="2000" dirty="0" smtClean="0">
                <a:latin typeface="Comic Sans MS" pitchFamily="66" charset="0"/>
              </a:rPr>
              <a:t> </a:t>
            </a:r>
          </a:p>
          <a:p>
            <a:pPr marL="285750" indent="-285750">
              <a:buFont typeface="Arial" pitchFamily="34" charset="0"/>
              <a:buChar char="•"/>
            </a:pPr>
            <a:r>
              <a:rPr lang="en-US" sz="2000" dirty="0" smtClean="0">
                <a:solidFill>
                  <a:srgbClr val="FFFF00"/>
                </a:solidFill>
                <a:latin typeface="Comic Sans MS" pitchFamily="66" charset="0"/>
              </a:rPr>
              <a:t>All of the above processes </a:t>
            </a:r>
            <a:r>
              <a:rPr lang="en-US" sz="2000" dirty="0" smtClean="0">
                <a:latin typeface="Comic Sans MS" pitchFamily="66" charset="0"/>
              </a:rPr>
              <a:t>enable customer service to be monitored to ensure all colleagues are delivering an acceptable level of customer service that the company expects and that the </a:t>
            </a:r>
            <a:r>
              <a:rPr lang="en-US" sz="2000" dirty="0" smtClean="0">
                <a:solidFill>
                  <a:srgbClr val="FFFF00"/>
                </a:solidFill>
                <a:latin typeface="Comic Sans MS" pitchFamily="66" charset="0"/>
              </a:rPr>
              <a:t>customer benefits from a consistent level of service</a:t>
            </a:r>
            <a:r>
              <a:rPr lang="en-US" dirty="0" smtClean="0">
                <a:solidFill>
                  <a:srgbClr val="FFFF00"/>
                </a:solidFill>
                <a:latin typeface="Arial" charset="0"/>
              </a:rPr>
              <a:t>.</a:t>
            </a:r>
            <a:endParaRPr lang="en-GB" dirty="0">
              <a:solidFill>
                <a:srgbClr val="FFFF00"/>
              </a:solidFill>
              <a:latin typeface="Arial" charset="0"/>
            </a:endParaRPr>
          </a:p>
          <a:p>
            <a:endParaRPr lang="en-US" dirty="0">
              <a:solidFill>
                <a:srgbClr val="FFFF00"/>
              </a:solidFill>
            </a:endParaRPr>
          </a:p>
        </p:txBody>
      </p:sp>
      <p:sp>
        <p:nvSpPr>
          <p:cNvPr id="4" name="Title 3"/>
          <p:cNvSpPr>
            <a:spLocks noGrp="1"/>
          </p:cNvSpPr>
          <p:nvPr>
            <p:ph type="title"/>
          </p:nvPr>
        </p:nvSpPr>
        <p:spPr>
          <a:xfrm>
            <a:off x="209148" y="116632"/>
            <a:ext cx="8229600" cy="720080"/>
          </a:xfrm>
        </p:spPr>
        <p:txBody>
          <a:bodyPr>
            <a:normAutofit fontScale="90000"/>
          </a:bodyPr>
          <a:lstStyle/>
          <a:p>
            <a:pPr>
              <a:buNone/>
            </a:pPr>
            <a:r>
              <a:rPr lang="en-US" dirty="0" smtClean="0"/>
              <a:t> </a:t>
            </a:r>
            <a:r>
              <a:rPr lang="en-GB" sz="2800" dirty="0" smtClean="0">
                <a:solidFill>
                  <a:srgbClr val="FFFF00"/>
                </a:solidFill>
              </a:rPr>
              <a:t>Customer Service Policies, Services and Procedures</a:t>
            </a:r>
            <a:r>
              <a:rPr lang="en-GB" sz="2800" dirty="0" smtClean="0">
                <a:solidFill>
                  <a:srgbClr val="FF0000"/>
                </a:solidFill>
              </a:rPr>
              <a:t>.</a:t>
            </a:r>
            <a:endParaRPr lang="en-US" sz="2800" dirty="0">
              <a:solidFill>
                <a:srgbClr val="FF0000"/>
              </a:solidFill>
            </a:endParaRPr>
          </a:p>
        </p:txBody>
      </p:sp>
      <p:sp>
        <p:nvSpPr>
          <p:cNvPr id="7" name="Text Placeholder 6"/>
          <p:cNvSpPr>
            <a:spLocks noGrp="1"/>
          </p:cNvSpPr>
          <p:nvPr>
            <p:ph type="body" sz="quarter" idx="13"/>
          </p:nvPr>
        </p:nvSpPr>
        <p:spPr>
          <a:xfrm flipV="1">
            <a:off x="179512" y="5579670"/>
            <a:ext cx="8251200" cy="45719"/>
          </a:xfrm>
        </p:spPr>
        <p:txBody>
          <a:bodyPr>
            <a:normAutofit fontScale="25000" lnSpcReduction="20000"/>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6AFA805-4404-47D2-A142-C3A37E84F3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Autumn</Template>
  <TotalTime>163</TotalTime>
  <Words>798</Words>
  <Application>Microsoft Office PowerPoint</Application>
  <PresentationFormat>On-screen Show (4:3)</PresentationFormat>
  <Paragraphs>71</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Perpetua</vt:lpstr>
      <vt:lpstr>Wingdings 2</vt:lpstr>
      <vt:lpstr>Calibri</vt:lpstr>
      <vt:lpstr>Verdana</vt:lpstr>
      <vt:lpstr>Comic Sans MS</vt:lpstr>
      <vt:lpstr>Segoe UI</vt:lpstr>
      <vt:lpstr>Trebuchet MS</vt:lpstr>
      <vt:lpstr>Courier New</vt:lpstr>
      <vt:lpstr>Autumn</vt:lpstr>
      <vt:lpstr>Understanding Customer Service in the Retail Sector: Unit 251</vt:lpstr>
      <vt:lpstr>Unit 251</vt:lpstr>
      <vt:lpstr>251: Customers</vt:lpstr>
      <vt:lpstr>251: Customers</vt:lpstr>
      <vt:lpstr>PowerPoint Presentation</vt:lpstr>
      <vt:lpstr>Delivering Customer Service</vt:lpstr>
      <vt:lpstr> The effect of getting it wrong</vt:lpstr>
      <vt:lpstr>The effect of getting it wrong</vt:lpstr>
      <vt:lpstr> Customer Service Policies, Services and Procedures.</vt:lpstr>
      <vt:lpstr>Dealing with Complaints</vt:lpstr>
      <vt:lpstr>Dealing with Complaints</vt:lpstr>
      <vt:lpstr>PowerPoint Presentation</vt:lpstr>
    </vt:vector>
  </TitlesOfParts>
  <Company>Hamilton Rentals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Customer Service in the Retail Sector</dc:title>
  <dc:creator>HR</dc:creator>
  <cp:lastModifiedBy>HR</cp:lastModifiedBy>
  <cp:revision>30</cp:revision>
  <dcterms:created xsi:type="dcterms:W3CDTF">2012-03-24T08:28:19Z</dcterms:created>
  <dcterms:modified xsi:type="dcterms:W3CDTF">2012-03-28T17:12:55Z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TC018572719991</vt:lpwstr>
  </property>
</Properties>
</file>