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8"/>
  </p:notesMasterIdLst>
  <p:sldIdLst>
    <p:sldId id="256" r:id="rId3"/>
    <p:sldId id="264" r:id="rId4"/>
    <p:sldId id="257" r:id="rId5"/>
    <p:sldId id="259" r:id="rId6"/>
    <p:sldId id="260" r:id="rId7"/>
    <p:sldId id="261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1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733800"/>
            <a:ext cx="6858000" cy="1143000"/>
          </a:xfrm>
        </p:spPr>
        <p:txBody>
          <a:bodyPr anchor="ctr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 anchor="ctr" anchorCtr="0"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A480A42-1B47-4A74-9A1D-F67E9D003F1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A480A42-1B47-4A74-9A1D-F67E9D003F1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eamwork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adviceguide.org.uk/england/work_e/work_rights_at_work_e/basic_rights_at_work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yque.com/quality_tools/toolbook/Teamwork/team_roles.htm" TargetMode="External"/><Relationship Id="rId5" Type="http://schemas.openxmlformats.org/officeDocument/2006/relationships/hyperlink" Target="http://openlearn.open.ac.uk/mod/oucontent/view.php?id=398932&amp;section=5" TargetMode="External"/><Relationship Id="rId4" Type="http://schemas.openxmlformats.org/officeDocument/2006/relationships/hyperlink" Target="http://en.wikipedia.org/wiki/Cross-functional_tea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30000">
              <a:schemeClr val="bg2">
                <a:lumMod val="75000"/>
              </a:schemeClr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3645024"/>
            <a:ext cx="7128792" cy="1296144"/>
          </a:xfrm>
        </p:spPr>
        <p:txBody>
          <a:bodyPr>
            <a:noAutofit/>
          </a:bodyPr>
          <a:lstStyle/>
          <a:p>
            <a:pPr algn="l"/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Unit 253</a:t>
            </a:r>
            <a:br>
              <a:rPr lang="en-GB" sz="20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Understanding how </a:t>
            </a:r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individuals</a:t>
            </a:r>
            <a:br>
              <a:rPr lang="en-GB" sz="20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and 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teams contribute </a:t>
            </a:r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to the</a:t>
            </a:r>
            <a:br>
              <a:rPr lang="en-GB" sz="20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effectiveness of 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</a:rPr>
              <a:t>a retail </a:t>
            </a:r>
            <a:r>
              <a:rPr lang="en-GB" sz="2000" dirty="0">
                <a:solidFill>
                  <a:srgbClr val="C00000"/>
                </a:solidFill>
                <a:latin typeface="Comic Sans MS" pitchFamily="66" charset="0"/>
              </a:rPr>
              <a:t>business</a:t>
            </a:r>
            <a:endParaRPr lang="en-US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Presented by Bill Haining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7"/>
            <a:ext cx="2641018" cy="259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latin typeface="Comic Sans MS" pitchFamily="66" charset="0"/>
              </a:rPr>
              <a:t>           Improving your own performance</a:t>
            </a:r>
            <a:endParaRPr lang="en-GB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Career Pathways</a:t>
            </a:r>
          </a:p>
          <a:p>
            <a:r>
              <a:rPr lang="en-GB" dirty="0"/>
              <a:t>It is important to recognise that development to a new role or promotion is encouraged in </a:t>
            </a:r>
            <a:r>
              <a:rPr lang="en-GB" dirty="0" smtClean="0"/>
              <a:t>the retail </a:t>
            </a:r>
            <a:r>
              <a:rPr lang="en-GB" dirty="0"/>
              <a:t>sector. </a:t>
            </a:r>
            <a:endParaRPr lang="en-GB" dirty="0" smtClean="0"/>
          </a:p>
          <a:p>
            <a:r>
              <a:rPr lang="en-GB" dirty="0" smtClean="0"/>
              <a:t>Many </a:t>
            </a:r>
            <a:r>
              <a:rPr lang="en-GB" dirty="0"/>
              <a:t>individuals can ‘climb the ladder’ of success quickly, gain a move </a:t>
            </a:r>
            <a:r>
              <a:rPr lang="en-GB" dirty="0" smtClean="0"/>
              <a:t>into another </a:t>
            </a:r>
            <a:r>
              <a:rPr lang="en-GB" dirty="0"/>
              <a:t>department or move to other retail organisations to gain further development </a:t>
            </a:r>
            <a:r>
              <a:rPr lang="en-GB" dirty="0" smtClean="0"/>
              <a:t>and opportunity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retail sector is made up of many different outlets such as independent sole </a:t>
            </a:r>
            <a:r>
              <a:rPr lang="en-GB" dirty="0" smtClean="0"/>
              <a:t>traders, market </a:t>
            </a:r>
            <a:r>
              <a:rPr lang="en-GB" dirty="0"/>
              <a:t>stalls and one-branch outlets to multi-national and international operations. </a:t>
            </a:r>
            <a:endParaRPr lang="en-GB" dirty="0" smtClean="0"/>
          </a:p>
          <a:p>
            <a:r>
              <a:rPr lang="en-GB" dirty="0" smtClean="0"/>
              <a:t>Many well-known entrepreneurs </a:t>
            </a:r>
            <a:r>
              <a:rPr lang="en-GB" dirty="0"/>
              <a:t>have been, and still are, involved in the retail sector.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40829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972" y="5229200"/>
            <a:ext cx="1392154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07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latin typeface="Comic Sans MS" pitchFamily="66" charset="0"/>
              </a:rPr>
              <a:t>        Improving </a:t>
            </a:r>
            <a:r>
              <a:rPr lang="en-GB" dirty="0">
                <a:solidFill>
                  <a:srgbClr val="C00000"/>
                </a:solidFill>
                <a:latin typeface="Comic Sans MS" pitchFamily="66" charset="0"/>
              </a:rPr>
              <a:t>your own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 order to improve your own performance, it is helpful to understand your </a:t>
            </a:r>
            <a:r>
              <a:rPr lang="en-GB" dirty="0" smtClean="0"/>
              <a:t>personal learning </a:t>
            </a:r>
            <a:r>
              <a:rPr lang="en-GB" dirty="0"/>
              <a:t>style. Most people have one preferred learning </a:t>
            </a:r>
            <a:r>
              <a:rPr lang="en-GB" dirty="0" smtClean="0"/>
              <a:t>style.</a:t>
            </a:r>
          </a:p>
          <a:p>
            <a:r>
              <a:rPr lang="en-GB" b="1" dirty="0">
                <a:solidFill>
                  <a:srgbClr val="C00000"/>
                </a:solidFill>
              </a:rPr>
              <a:t>A</a:t>
            </a:r>
            <a:r>
              <a:rPr lang="en-GB" b="1" dirty="0" smtClean="0">
                <a:solidFill>
                  <a:srgbClr val="C00000"/>
                </a:solidFill>
              </a:rPr>
              <a:t>ctive </a:t>
            </a:r>
            <a:r>
              <a:rPr lang="en-GB" b="1" dirty="0">
                <a:solidFill>
                  <a:srgbClr val="C00000"/>
                </a:solidFill>
              </a:rPr>
              <a:t>learner </a:t>
            </a:r>
            <a:r>
              <a:rPr lang="en-GB" dirty="0"/>
              <a:t>– learning by physically doing something, e.g. by </a:t>
            </a:r>
            <a:r>
              <a:rPr lang="en-GB" dirty="0" smtClean="0"/>
              <a:t>seeing a demonstration </a:t>
            </a:r>
            <a:r>
              <a:rPr lang="en-GB" dirty="0"/>
              <a:t>or doing it </a:t>
            </a:r>
            <a:r>
              <a:rPr lang="en-GB" dirty="0" smtClean="0"/>
              <a:t>yourself</a:t>
            </a:r>
          </a:p>
          <a:p>
            <a:r>
              <a:rPr lang="en-GB" b="1" dirty="0">
                <a:solidFill>
                  <a:srgbClr val="C00000"/>
                </a:solidFill>
              </a:rPr>
              <a:t>V</a:t>
            </a:r>
            <a:r>
              <a:rPr lang="en-GB" b="1" dirty="0" smtClean="0">
                <a:solidFill>
                  <a:srgbClr val="C00000"/>
                </a:solidFill>
              </a:rPr>
              <a:t>isual </a:t>
            </a:r>
            <a:r>
              <a:rPr lang="en-GB" b="1" dirty="0">
                <a:solidFill>
                  <a:srgbClr val="C00000"/>
                </a:solidFill>
              </a:rPr>
              <a:t>learner </a:t>
            </a:r>
            <a:r>
              <a:rPr lang="en-GB" dirty="0"/>
              <a:t>– learning mainly from diagrams and illustrations to fix an idea </a:t>
            </a:r>
            <a:r>
              <a:rPr lang="en-GB" dirty="0" smtClean="0"/>
              <a:t>in the mind</a:t>
            </a:r>
          </a:p>
          <a:p>
            <a:r>
              <a:rPr lang="en-GB" b="1" dirty="0">
                <a:solidFill>
                  <a:srgbClr val="C00000"/>
                </a:solidFill>
              </a:rPr>
              <a:t>A</a:t>
            </a:r>
            <a:r>
              <a:rPr lang="en-GB" b="1" dirty="0" smtClean="0">
                <a:solidFill>
                  <a:srgbClr val="C00000"/>
                </a:solidFill>
              </a:rPr>
              <a:t>ural </a:t>
            </a:r>
            <a:r>
              <a:rPr lang="en-GB" b="1" dirty="0">
                <a:solidFill>
                  <a:srgbClr val="C00000"/>
                </a:solidFill>
              </a:rPr>
              <a:t>learner </a:t>
            </a:r>
            <a:r>
              <a:rPr lang="en-GB" dirty="0"/>
              <a:t>– learning from the spoken word, e.g. teacher speaking </a:t>
            </a:r>
            <a:r>
              <a:rPr lang="en-GB" dirty="0" smtClean="0"/>
              <a:t>and group discussion</a:t>
            </a:r>
          </a:p>
          <a:p>
            <a:r>
              <a:rPr lang="en-GB" b="1" dirty="0">
                <a:solidFill>
                  <a:srgbClr val="C00000"/>
                </a:solidFill>
              </a:rPr>
              <a:t>R</a:t>
            </a:r>
            <a:r>
              <a:rPr lang="en-GB" b="1" dirty="0" smtClean="0">
                <a:solidFill>
                  <a:srgbClr val="C00000"/>
                </a:solidFill>
              </a:rPr>
              <a:t>ead/write </a:t>
            </a:r>
            <a:r>
              <a:rPr lang="en-GB" b="1" dirty="0">
                <a:solidFill>
                  <a:srgbClr val="C00000"/>
                </a:solidFill>
              </a:rPr>
              <a:t>learner </a:t>
            </a:r>
            <a:r>
              <a:rPr lang="en-GB" dirty="0"/>
              <a:t>– understanding information displayed as words, by </a:t>
            </a:r>
            <a:r>
              <a:rPr lang="en-GB" dirty="0" smtClean="0"/>
              <a:t>reading them </a:t>
            </a:r>
            <a:r>
              <a:rPr lang="en-GB" dirty="0"/>
              <a:t>but also by writing them, e.g. as lists or notes, to see ideas fall into place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7" y="116632"/>
            <a:ext cx="89154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9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latin typeface="Comic Sans MS" pitchFamily="66" charset="0"/>
              </a:rPr>
              <a:t>          Improving </a:t>
            </a:r>
            <a:r>
              <a:rPr lang="en-GB" dirty="0">
                <a:solidFill>
                  <a:srgbClr val="C00000"/>
                </a:solidFill>
                <a:latin typeface="Comic Sans MS" pitchFamily="66" charset="0"/>
              </a:rPr>
              <a:t>your own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Once </a:t>
            </a:r>
            <a:r>
              <a:rPr lang="en-GB" dirty="0"/>
              <a:t>you have identified your training needs and the opportunities to</a:t>
            </a:r>
          </a:p>
          <a:p>
            <a:pPr marL="0" indent="0">
              <a:buNone/>
            </a:pPr>
            <a:r>
              <a:rPr lang="en-GB" dirty="0"/>
              <a:t>address them, you can complete a </a:t>
            </a:r>
            <a:r>
              <a:rPr lang="en-GB" b="1" dirty="0">
                <a:solidFill>
                  <a:srgbClr val="C00000"/>
                </a:solidFill>
              </a:rPr>
              <a:t>personal development plan (PDP)</a:t>
            </a:r>
          </a:p>
          <a:p>
            <a:pPr marL="0" indent="0">
              <a:buNone/>
            </a:pPr>
            <a:r>
              <a:rPr lang="en-GB" dirty="0"/>
              <a:t>usually as part of an annual appraisal.</a:t>
            </a:r>
          </a:p>
          <a:p>
            <a:pPr marL="0" indent="0">
              <a:buNone/>
            </a:pPr>
            <a:r>
              <a:rPr lang="en-GB" dirty="0"/>
              <a:t>The PDP will show the activities that will help you achieve the training</a:t>
            </a:r>
          </a:p>
          <a:p>
            <a:pPr marL="0" indent="0">
              <a:buNone/>
            </a:pPr>
            <a:r>
              <a:rPr lang="en-GB" dirty="0"/>
              <a:t>objectives, who will be involved in completing the activities, when</a:t>
            </a:r>
          </a:p>
          <a:p>
            <a:pPr marL="0" indent="0">
              <a:buNone/>
            </a:pPr>
            <a:r>
              <a:rPr lang="en-GB" dirty="0"/>
              <a:t>you will carry out the activities and how you will show that you have</a:t>
            </a:r>
          </a:p>
          <a:p>
            <a:pPr marL="0" indent="0">
              <a:buNone/>
            </a:pPr>
            <a:r>
              <a:rPr lang="en-GB" dirty="0"/>
              <a:t>completed them.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Developing your skills </a:t>
            </a:r>
            <a:r>
              <a:rPr lang="en-GB" dirty="0"/>
              <a:t>through a personal development plan</a:t>
            </a:r>
          </a:p>
          <a:p>
            <a:pPr marL="0" indent="0">
              <a:buNone/>
            </a:pPr>
            <a:r>
              <a:rPr lang="en-GB" dirty="0"/>
              <a:t>increases your employability and career opportunities and benefits</a:t>
            </a:r>
          </a:p>
          <a:p>
            <a:pPr marL="0" indent="0">
              <a:buNone/>
            </a:pPr>
            <a:r>
              <a:rPr lang="en-GB" dirty="0"/>
              <a:t>the organisation through increasing the skill base of the colleagues.</a:t>
            </a:r>
          </a:p>
          <a:p>
            <a:pPr marL="0" indent="0">
              <a:buNone/>
            </a:pPr>
            <a:r>
              <a:rPr lang="en-GB" dirty="0"/>
              <a:t>If your employer does not supply an annual appraisal or PDP, you</a:t>
            </a:r>
          </a:p>
          <a:p>
            <a:pPr marL="0" indent="0">
              <a:buNone/>
            </a:pPr>
            <a:r>
              <a:rPr lang="en-GB" dirty="0"/>
              <a:t>can ask for training and advice on how to develop, gain new</a:t>
            </a:r>
          </a:p>
          <a:p>
            <a:pPr marL="0" indent="0">
              <a:buNone/>
            </a:pPr>
            <a:r>
              <a:rPr lang="en-GB" dirty="0"/>
              <a:t>skills and work towards a promotion. Your Line Manager and/or</a:t>
            </a:r>
          </a:p>
          <a:p>
            <a:pPr marL="0" indent="0">
              <a:buNone/>
            </a:pPr>
            <a:r>
              <a:rPr lang="en-GB" dirty="0"/>
              <a:t>people team will be able to assist you.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218"/>
            <a:ext cx="1227435" cy="69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22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Benefits of more effective ways of working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937760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C00000"/>
                </a:solidFill>
              </a:rPr>
              <a:t>Commercial businesses exist </a:t>
            </a:r>
            <a:r>
              <a:rPr lang="en-GB" dirty="0" smtClean="0">
                <a:solidFill>
                  <a:srgbClr val="C00000"/>
                </a:solidFill>
              </a:rPr>
              <a:t>to create </a:t>
            </a:r>
            <a:r>
              <a:rPr lang="en-GB" dirty="0">
                <a:solidFill>
                  <a:srgbClr val="C00000"/>
                </a:solidFill>
              </a:rPr>
              <a:t>profit for their </a:t>
            </a:r>
            <a:r>
              <a:rPr lang="en-GB" dirty="0" smtClean="0">
                <a:solidFill>
                  <a:srgbClr val="C00000"/>
                </a:solidFill>
              </a:rPr>
              <a:t>shareholders.</a:t>
            </a:r>
          </a:p>
          <a:p>
            <a:r>
              <a:rPr lang="en-GB" dirty="0" smtClean="0"/>
              <a:t>The </a:t>
            </a:r>
            <a:r>
              <a:rPr lang="en-GB" dirty="0"/>
              <a:t>more effectively each </a:t>
            </a:r>
            <a:r>
              <a:rPr lang="en-GB" dirty="0" smtClean="0"/>
              <a:t>individual and </a:t>
            </a:r>
            <a:r>
              <a:rPr lang="en-GB" dirty="0"/>
              <a:t>team works, the more profit </a:t>
            </a:r>
            <a:r>
              <a:rPr lang="en-GB" dirty="0" smtClean="0"/>
              <a:t>the business </a:t>
            </a:r>
            <a:r>
              <a:rPr lang="en-GB" dirty="0"/>
              <a:t>will make.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will </a:t>
            </a:r>
            <a:r>
              <a:rPr lang="en-GB" dirty="0" smtClean="0"/>
              <a:t>enable them </a:t>
            </a:r>
            <a:r>
              <a:rPr lang="en-GB" dirty="0"/>
              <a:t>to expand the business, </a:t>
            </a:r>
            <a:r>
              <a:rPr lang="en-GB" dirty="0" smtClean="0"/>
              <a:t>employ more </a:t>
            </a:r>
            <a:r>
              <a:rPr lang="en-GB" dirty="0"/>
              <a:t>people and offer more </a:t>
            </a:r>
            <a:r>
              <a:rPr lang="en-GB" dirty="0" smtClean="0"/>
              <a:t>competitive prices </a:t>
            </a:r>
            <a:r>
              <a:rPr lang="en-GB" dirty="0"/>
              <a:t>so that the wider </a:t>
            </a:r>
            <a:r>
              <a:rPr lang="en-GB" dirty="0" smtClean="0"/>
              <a:t>community benefits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Often </a:t>
            </a:r>
            <a:r>
              <a:rPr lang="en-GB" dirty="0"/>
              <a:t>some profits are </a:t>
            </a:r>
            <a:r>
              <a:rPr lang="en-GB" dirty="0" smtClean="0"/>
              <a:t>invested in </a:t>
            </a:r>
            <a:r>
              <a:rPr lang="en-GB" dirty="0"/>
              <a:t>community projects to </a:t>
            </a:r>
            <a:r>
              <a:rPr lang="en-GB" dirty="0" smtClean="0"/>
              <a:t>support corporate </a:t>
            </a:r>
            <a:r>
              <a:rPr lang="en-GB" dirty="0"/>
              <a:t>social responsibility. </a:t>
            </a:r>
            <a:endParaRPr lang="en-GB" dirty="0" smtClean="0"/>
          </a:p>
          <a:p>
            <a:r>
              <a:rPr lang="en-GB" dirty="0" smtClean="0"/>
              <a:t>Identification </a:t>
            </a:r>
            <a:r>
              <a:rPr lang="en-GB" dirty="0"/>
              <a:t>of more effective </a:t>
            </a:r>
            <a:r>
              <a:rPr lang="en-GB" dirty="0" smtClean="0"/>
              <a:t>ways of </a:t>
            </a:r>
            <a:r>
              <a:rPr lang="en-GB" dirty="0"/>
              <a:t>working requires constant review </a:t>
            </a:r>
            <a:r>
              <a:rPr lang="en-GB" dirty="0" smtClean="0"/>
              <a:t>of systems </a:t>
            </a:r>
            <a:r>
              <a:rPr lang="en-GB" dirty="0"/>
              <a:t>and </a:t>
            </a:r>
            <a:r>
              <a:rPr lang="en-GB" dirty="0" smtClean="0"/>
              <a:t>procedures.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Teams and individuals </a:t>
            </a:r>
            <a:r>
              <a:rPr lang="en-GB" b="1" dirty="0">
                <a:solidFill>
                  <a:srgbClr val="C00000"/>
                </a:solidFill>
              </a:rPr>
              <a:t>must be set goals </a:t>
            </a:r>
            <a:r>
              <a:rPr lang="en-GB" b="1" dirty="0" smtClean="0">
                <a:solidFill>
                  <a:srgbClr val="C00000"/>
                </a:solidFill>
              </a:rPr>
              <a:t>and objectives </a:t>
            </a:r>
            <a:r>
              <a:rPr lang="en-GB" dirty="0"/>
              <a:t>in order that their </a:t>
            </a:r>
            <a:r>
              <a:rPr lang="en-GB" dirty="0" smtClean="0"/>
              <a:t>actual performance </a:t>
            </a:r>
            <a:r>
              <a:rPr lang="en-GB" dirty="0"/>
              <a:t>can be measured and </a:t>
            </a:r>
            <a:r>
              <a:rPr lang="en-GB" dirty="0" smtClean="0"/>
              <a:t>areas for </a:t>
            </a:r>
            <a:r>
              <a:rPr lang="en-GB" dirty="0"/>
              <a:t>improvement identified. 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store </a:t>
            </a:r>
            <a:r>
              <a:rPr lang="en-GB" dirty="0" smtClean="0"/>
              <a:t>will have </a:t>
            </a:r>
            <a:r>
              <a:rPr lang="en-GB" dirty="0"/>
              <a:t>a sales target to meet daily, </a:t>
            </a:r>
            <a:r>
              <a:rPr lang="en-GB" dirty="0" smtClean="0"/>
              <a:t>weekly and </a:t>
            </a:r>
            <a:r>
              <a:rPr lang="en-GB" dirty="0"/>
              <a:t>annually; this will be broken </a:t>
            </a:r>
            <a:r>
              <a:rPr lang="en-GB" dirty="0" smtClean="0"/>
              <a:t>down between </a:t>
            </a:r>
            <a:r>
              <a:rPr lang="en-GB" dirty="0"/>
              <a:t>departments, giving each </a:t>
            </a:r>
            <a:r>
              <a:rPr lang="en-GB" dirty="0" smtClean="0"/>
              <a:t>a target</a:t>
            </a:r>
            <a:r>
              <a:rPr lang="en-GB" dirty="0"/>
              <a:t>; in many departments, this </a:t>
            </a:r>
            <a:r>
              <a:rPr lang="en-GB" dirty="0" smtClean="0"/>
              <a:t>will be </a:t>
            </a:r>
            <a:r>
              <a:rPr lang="en-GB" dirty="0"/>
              <a:t>further broken down so that </a:t>
            </a:r>
            <a:r>
              <a:rPr lang="en-GB" dirty="0" smtClean="0"/>
              <a:t>each individual </a:t>
            </a:r>
            <a:r>
              <a:rPr lang="en-GB" dirty="0"/>
              <a:t>salesperson knows what </a:t>
            </a:r>
            <a:r>
              <a:rPr lang="en-GB" dirty="0" smtClean="0"/>
              <a:t>they need </a:t>
            </a:r>
            <a:r>
              <a:rPr lang="en-GB" dirty="0"/>
              <a:t>to sell.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7904" y="5661248"/>
            <a:ext cx="1021060" cy="102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0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C00000"/>
                </a:solidFill>
              </a:rPr>
              <a:t>Benefits of more effective ways of working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22602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Members of the team will often </a:t>
            </a:r>
            <a:r>
              <a:rPr lang="en-GB" dirty="0" smtClean="0"/>
              <a:t>get together </a:t>
            </a:r>
            <a:r>
              <a:rPr lang="en-GB" dirty="0"/>
              <a:t>to agree how </a:t>
            </a:r>
            <a:r>
              <a:rPr lang="en-GB" dirty="0" smtClean="0"/>
              <a:t>individuals’ work </a:t>
            </a:r>
            <a:r>
              <a:rPr lang="en-GB" dirty="0"/>
              <a:t>objectives will be set in </a:t>
            </a:r>
            <a:r>
              <a:rPr lang="en-GB" dirty="0" smtClean="0"/>
              <a:t>order to </a:t>
            </a:r>
            <a:r>
              <a:rPr lang="en-GB" dirty="0"/>
              <a:t>meet the overall team </a:t>
            </a:r>
            <a:r>
              <a:rPr lang="en-GB" dirty="0" smtClean="0"/>
              <a:t>objective.</a:t>
            </a:r>
          </a:p>
          <a:p>
            <a:r>
              <a:rPr lang="en-GB" dirty="0" smtClean="0"/>
              <a:t>Allowing </a:t>
            </a:r>
            <a:r>
              <a:rPr lang="en-GB" dirty="0"/>
              <a:t>individuals to contribute to </a:t>
            </a:r>
            <a:r>
              <a:rPr lang="en-GB" dirty="0" smtClean="0"/>
              <a:t>the discussion </a:t>
            </a:r>
            <a:r>
              <a:rPr lang="en-GB" dirty="0"/>
              <a:t>on the </a:t>
            </a:r>
            <a:r>
              <a:rPr lang="en-GB" dirty="0" smtClean="0"/>
              <a:t>  setting </a:t>
            </a:r>
            <a:r>
              <a:rPr lang="en-GB" dirty="0"/>
              <a:t>of goals </a:t>
            </a:r>
            <a:r>
              <a:rPr lang="en-GB" dirty="0" smtClean="0"/>
              <a:t>allows them </a:t>
            </a:r>
            <a:r>
              <a:rPr lang="en-GB" dirty="0"/>
              <a:t>to feel that they are contributing </a:t>
            </a:r>
            <a:r>
              <a:rPr lang="en-GB" dirty="0" smtClean="0"/>
              <a:t>to the </a:t>
            </a:r>
            <a:r>
              <a:rPr lang="en-GB" dirty="0"/>
              <a:t>success of the team, which is </a:t>
            </a:r>
            <a:r>
              <a:rPr lang="en-GB" dirty="0" smtClean="0"/>
              <a:t>good for </a:t>
            </a:r>
            <a:r>
              <a:rPr lang="en-GB" dirty="0"/>
              <a:t>colleague morale. </a:t>
            </a:r>
            <a:endParaRPr lang="en-GB" dirty="0" smtClean="0"/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C00000"/>
                </a:solidFill>
              </a:rPr>
              <a:t>The effectiveness of </a:t>
            </a:r>
            <a:r>
              <a:rPr lang="en-GB" sz="2400" b="1" dirty="0">
                <a:solidFill>
                  <a:srgbClr val="C00000"/>
                </a:solidFill>
              </a:rPr>
              <a:t>the retail business depends on </a:t>
            </a:r>
            <a:r>
              <a:rPr lang="en-GB" sz="2400" b="1" dirty="0" smtClean="0">
                <a:solidFill>
                  <a:srgbClr val="C00000"/>
                </a:solidFill>
              </a:rPr>
              <a:t>the contribution </a:t>
            </a:r>
            <a:r>
              <a:rPr lang="en-GB" sz="2400" b="1" dirty="0">
                <a:solidFill>
                  <a:srgbClr val="C00000"/>
                </a:solidFill>
              </a:rPr>
              <a:t>of individuals and </a:t>
            </a:r>
            <a:r>
              <a:rPr lang="en-GB" sz="2400" b="1" dirty="0" smtClean="0">
                <a:solidFill>
                  <a:srgbClr val="C00000"/>
                </a:solidFill>
              </a:rPr>
              <a:t>teams in </a:t>
            </a:r>
            <a:r>
              <a:rPr lang="en-GB" sz="2400" b="1" dirty="0">
                <a:solidFill>
                  <a:srgbClr val="C00000"/>
                </a:solidFill>
              </a:rPr>
              <a:t>a diverse workforce.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07418"/>
            <a:ext cx="3893418" cy="389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6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C00000"/>
                </a:solidFill>
              </a:rPr>
              <a:t>THE END</a:t>
            </a:r>
            <a:endParaRPr lang="en-GB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Thanks and good luck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1"/>
            <a:ext cx="3096344" cy="412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9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This unit will be broken down into the following categories:</a:t>
            </a:r>
            <a:endParaRPr lang="en-GB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Employment rights </a:t>
            </a:r>
            <a:r>
              <a:rPr lang="en-GB" dirty="0" smtClean="0">
                <a:hlinkClick r:id="rId2"/>
              </a:rPr>
              <a:t>and responsibilities</a:t>
            </a:r>
            <a:endParaRPr lang="en-GB" dirty="0" smtClean="0"/>
          </a:p>
          <a:p>
            <a:r>
              <a:rPr lang="en-GB" dirty="0">
                <a:hlinkClick r:id="rId3"/>
              </a:rPr>
              <a:t>Team </a:t>
            </a:r>
            <a:r>
              <a:rPr lang="en-GB" dirty="0" smtClean="0">
                <a:hlinkClick r:id="rId3"/>
              </a:rPr>
              <a:t>working</a:t>
            </a:r>
            <a:endParaRPr lang="en-GB" dirty="0" smtClean="0"/>
          </a:p>
          <a:p>
            <a:r>
              <a:rPr lang="en-GB" dirty="0">
                <a:hlinkClick r:id="rId4"/>
              </a:rPr>
              <a:t>Functional </a:t>
            </a:r>
            <a:r>
              <a:rPr lang="en-GB" dirty="0" smtClean="0">
                <a:hlinkClick r:id="rId4"/>
              </a:rPr>
              <a:t>teams</a:t>
            </a:r>
            <a:endParaRPr lang="en-GB" dirty="0" smtClean="0"/>
          </a:p>
          <a:p>
            <a:r>
              <a:rPr lang="en-GB" dirty="0">
                <a:hlinkClick r:id="rId5"/>
              </a:rPr>
              <a:t>Improving your own </a:t>
            </a:r>
            <a:r>
              <a:rPr lang="en-GB" dirty="0" smtClean="0">
                <a:hlinkClick r:id="rId5"/>
              </a:rPr>
              <a:t>performance</a:t>
            </a:r>
            <a:endParaRPr lang="en-GB" dirty="0" smtClean="0"/>
          </a:p>
          <a:p>
            <a:r>
              <a:rPr lang="en-GB" dirty="0">
                <a:hlinkClick r:id="rId6"/>
              </a:rPr>
              <a:t>The benefits of more effective </a:t>
            </a:r>
            <a:r>
              <a:rPr lang="en-GB" dirty="0" smtClean="0">
                <a:hlinkClick r:id="rId6"/>
              </a:rPr>
              <a:t>ways of </a:t>
            </a:r>
            <a:r>
              <a:rPr lang="en-GB" dirty="0">
                <a:hlinkClick r:id="rId6"/>
              </a:rPr>
              <a:t>working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02167"/>
            <a:ext cx="2508628" cy="245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94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Comic Sans MS" pitchFamily="66" charset="0"/>
              </a:rPr>
              <a:t>Employment rights </a:t>
            </a:r>
            <a:r>
              <a:rPr lang="en-GB" b="1" dirty="0" smtClean="0">
                <a:solidFill>
                  <a:srgbClr val="C00000"/>
                </a:solidFill>
                <a:latin typeface="Comic Sans MS" pitchFamily="66" charset="0"/>
              </a:rPr>
              <a:t>and responsibilities</a:t>
            </a:r>
            <a:endParaRPr lang="en-GB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Within </a:t>
            </a:r>
            <a:r>
              <a:rPr lang="en-GB" b="1" dirty="0">
                <a:solidFill>
                  <a:srgbClr val="FF0000"/>
                </a:solidFill>
              </a:rPr>
              <a:t>two months of starting a job you must be given </a:t>
            </a:r>
            <a:r>
              <a:rPr lang="en-GB" b="1" dirty="0" smtClean="0">
                <a:solidFill>
                  <a:srgbClr val="FF0000"/>
                </a:solidFill>
              </a:rPr>
              <a:t>a statement </a:t>
            </a:r>
            <a:r>
              <a:rPr lang="en-GB" b="1" dirty="0">
                <a:solidFill>
                  <a:srgbClr val="FF0000"/>
                </a:solidFill>
              </a:rPr>
              <a:t>of terms and conditions. This may be described as </a:t>
            </a:r>
            <a:r>
              <a:rPr lang="en-GB" b="1" dirty="0" smtClean="0">
                <a:solidFill>
                  <a:srgbClr val="FF0000"/>
                </a:solidFill>
              </a:rPr>
              <a:t>a contract </a:t>
            </a:r>
            <a:r>
              <a:rPr lang="en-GB" b="1" dirty="0">
                <a:solidFill>
                  <a:srgbClr val="FF0000"/>
                </a:solidFill>
              </a:rPr>
              <a:t>of employment. This must contain the following:</a:t>
            </a:r>
          </a:p>
          <a:p>
            <a:r>
              <a:rPr lang="en-GB" dirty="0"/>
              <a:t>✓✓The names of the employer and colleague</a:t>
            </a:r>
          </a:p>
          <a:p>
            <a:r>
              <a:rPr lang="en-GB" dirty="0"/>
              <a:t>✓✓The date employment started</a:t>
            </a:r>
          </a:p>
          <a:p>
            <a:r>
              <a:rPr lang="en-GB" dirty="0"/>
              <a:t>✓✓The date continuous employment started</a:t>
            </a:r>
          </a:p>
          <a:p>
            <a:r>
              <a:rPr lang="en-GB" dirty="0"/>
              <a:t>✓✓The rate and intervals of pay</a:t>
            </a:r>
          </a:p>
          <a:p>
            <a:r>
              <a:rPr lang="en-GB" dirty="0"/>
              <a:t>✓✓The hours of work</a:t>
            </a:r>
          </a:p>
          <a:p>
            <a:r>
              <a:rPr lang="en-GB" dirty="0"/>
              <a:t>✓✓Holidays and holiday pay</a:t>
            </a:r>
          </a:p>
          <a:p>
            <a:r>
              <a:rPr lang="en-GB" dirty="0"/>
              <a:t>✓✓Sickness and sick pay</a:t>
            </a:r>
          </a:p>
          <a:p>
            <a:r>
              <a:rPr lang="en-GB" dirty="0"/>
              <a:t>✓✓Pensions and pension schemes</a:t>
            </a:r>
          </a:p>
          <a:p>
            <a:r>
              <a:rPr lang="en-GB" dirty="0"/>
              <a:t>✓✓Length of notice required</a:t>
            </a:r>
          </a:p>
          <a:p>
            <a:r>
              <a:rPr lang="en-GB" dirty="0"/>
              <a:t>✓✓The date employment is to end, if not permanent</a:t>
            </a:r>
          </a:p>
          <a:p>
            <a:r>
              <a:rPr lang="en-GB" dirty="0"/>
              <a:t>✓✓The job title or a brief description of the job</a:t>
            </a:r>
          </a:p>
          <a:p>
            <a:r>
              <a:rPr lang="en-GB" dirty="0"/>
              <a:t>✓✓The place of work</a:t>
            </a:r>
          </a:p>
          <a:p>
            <a:r>
              <a:rPr lang="en-GB" dirty="0"/>
              <a:t>✓✓Any collective agreements</a:t>
            </a:r>
          </a:p>
          <a:p>
            <a:r>
              <a:rPr lang="en-GB" dirty="0"/>
              <a:t>✓✓Disciplinary rules</a:t>
            </a:r>
          </a:p>
          <a:p>
            <a:r>
              <a:rPr lang="en-GB" dirty="0"/>
              <a:t>✓✓Grievance procedures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25" y="1844824"/>
            <a:ext cx="3532678" cy="236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ts val="600"/>
              </a:spcBef>
            </a:pPr>
            <a:r>
              <a:rPr lang="en-GB" sz="3600" b="1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en-GB" sz="3600" b="1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GB" sz="3600" b="1" dirty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en-GB" sz="3600" b="1" dirty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GB" sz="3600" b="1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en-GB" sz="3600" b="1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GB" sz="3600" b="1" dirty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en-GB" sz="3600" b="1" dirty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GB" sz="3600" b="1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       Team </a:t>
            </a:r>
            <a:r>
              <a:rPr lang="en-GB" sz="3600" b="1" dirty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working</a:t>
            </a:r>
            <a:r>
              <a:rPr lang="en-GB" sz="26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/>
            </a:r>
            <a:br>
              <a:rPr lang="en-GB" sz="26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</a:rPr>
              <a:t>Working in most business </a:t>
            </a:r>
            <a:r>
              <a:rPr lang="en-GB" sz="2000" b="1" dirty="0" smtClean="0">
                <a:solidFill>
                  <a:srgbClr val="C00000"/>
                </a:solidFill>
                <a:latin typeface="Comic Sans MS" pitchFamily="66" charset="0"/>
              </a:rPr>
              <a:t>involves working </a:t>
            </a:r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</a:rPr>
              <a:t>in teams; </a:t>
            </a:r>
            <a:endParaRPr lang="en-GB" sz="2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O</a:t>
            </a:r>
            <a:r>
              <a:rPr lang="en-GB" sz="2000" dirty="0" smtClean="0">
                <a:latin typeface="Comic Sans MS" pitchFamily="66" charset="0"/>
              </a:rPr>
              <a:t>ften </a:t>
            </a:r>
            <a:r>
              <a:rPr lang="en-GB" sz="2000" dirty="0">
                <a:latin typeface="Comic Sans MS" pitchFamily="66" charset="0"/>
              </a:rPr>
              <a:t>you will </a:t>
            </a:r>
            <a:r>
              <a:rPr lang="en-GB" sz="2000" dirty="0" smtClean="0">
                <a:latin typeface="Comic Sans MS" pitchFamily="66" charset="0"/>
              </a:rPr>
              <a:t>be part </a:t>
            </a:r>
            <a:r>
              <a:rPr lang="en-GB" sz="2000" dirty="0">
                <a:latin typeface="Comic Sans MS" pitchFamily="66" charset="0"/>
              </a:rPr>
              <a:t>of a number of different teams </a:t>
            </a:r>
            <a:r>
              <a:rPr lang="en-GB" sz="2000" dirty="0" smtClean="0">
                <a:latin typeface="Comic Sans MS" pitchFamily="66" charset="0"/>
              </a:rPr>
              <a:t>at once</a:t>
            </a:r>
            <a:r>
              <a:rPr lang="en-GB" sz="2000" dirty="0">
                <a:latin typeface="Comic Sans MS" pitchFamily="66" charset="0"/>
              </a:rPr>
              <a:t>. </a:t>
            </a:r>
            <a:endParaRPr lang="en-GB" sz="2000" dirty="0" smtClean="0">
              <a:latin typeface="Comic Sans MS" pitchFamily="66" charset="0"/>
            </a:endParaRPr>
          </a:p>
          <a:p>
            <a:r>
              <a:rPr lang="en-GB" sz="2000" dirty="0" smtClean="0">
                <a:latin typeface="Comic Sans MS" pitchFamily="66" charset="0"/>
              </a:rPr>
              <a:t>The </a:t>
            </a:r>
            <a:r>
              <a:rPr lang="en-GB" sz="2000" dirty="0">
                <a:latin typeface="Comic Sans MS" pitchFamily="66" charset="0"/>
              </a:rPr>
              <a:t>people you work directly </a:t>
            </a:r>
            <a:r>
              <a:rPr lang="en-GB" sz="2000" dirty="0" smtClean="0">
                <a:latin typeface="Comic Sans MS" pitchFamily="66" charset="0"/>
              </a:rPr>
              <a:t>with will </a:t>
            </a:r>
            <a:r>
              <a:rPr lang="en-GB" sz="2000" dirty="0">
                <a:latin typeface="Comic Sans MS" pitchFamily="66" charset="0"/>
              </a:rPr>
              <a:t>form one </a:t>
            </a:r>
            <a:r>
              <a:rPr lang="en-GB" sz="2000" dirty="0" smtClean="0">
                <a:latin typeface="Comic Sans MS" pitchFamily="66" charset="0"/>
              </a:rPr>
              <a:t>team</a:t>
            </a:r>
            <a:r>
              <a:rPr lang="en-GB" sz="2000" dirty="0">
                <a:latin typeface="Comic Sans MS" pitchFamily="66" charset="0"/>
              </a:rPr>
              <a:t>, if you work in a </a:t>
            </a:r>
            <a:r>
              <a:rPr lang="en-GB" sz="2000" dirty="0" smtClean="0">
                <a:latin typeface="Comic Sans MS" pitchFamily="66" charset="0"/>
              </a:rPr>
              <a:t>large organisation </a:t>
            </a:r>
            <a:r>
              <a:rPr lang="en-GB" sz="2000" dirty="0">
                <a:latin typeface="Comic Sans MS" pitchFamily="66" charset="0"/>
              </a:rPr>
              <a:t>you will also be part </a:t>
            </a:r>
            <a:r>
              <a:rPr lang="en-GB" sz="2000" dirty="0" smtClean="0">
                <a:latin typeface="Comic Sans MS" pitchFamily="66" charset="0"/>
              </a:rPr>
              <a:t>of departmental </a:t>
            </a:r>
            <a:r>
              <a:rPr lang="en-GB" sz="2000" dirty="0">
                <a:latin typeface="Comic Sans MS" pitchFamily="66" charset="0"/>
              </a:rPr>
              <a:t>teams, functional </a:t>
            </a:r>
            <a:r>
              <a:rPr lang="en-GB" sz="2000" dirty="0" smtClean="0">
                <a:latin typeface="Comic Sans MS" pitchFamily="66" charset="0"/>
              </a:rPr>
              <a:t>teams, regional </a:t>
            </a:r>
            <a:r>
              <a:rPr lang="en-GB" sz="2000" dirty="0">
                <a:latin typeface="Comic Sans MS" pitchFamily="66" charset="0"/>
              </a:rPr>
              <a:t>teams etc. </a:t>
            </a:r>
            <a:endParaRPr lang="en-GB" sz="2000" dirty="0" smtClean="0">
              <a:latin typeface="Comic Sans MS" pitchFamily="66" charset="0"/>
            </a:endParaRPr>
          </a:p>
          <a:p>
            <a:r>
              <a:rPr lang="en-GB" sz="2000" dirty="0" smtClean="0">
                <a:latin typeface="Comic Sans MS" pitchFamily="66" charset="0"/>
              </a:rPr>
              <a:t>The </a:t>
            </a:r>
            <a:r>
              <a:rPr lang="en-GB" sz="2000" dirty="0">
                <a:latin typeface="Comic Sans MS" pitchFamily="66" charset="0"/>
              </a:rPr>
              <a:t>advantages </a:t>
            </a:r>
            <a:r>
              <a:rPr lang="en-GB" sz="2000" dirty="0" smtClean="0">
                <a:latin typeface="Comic Sans MS" pitchFamily="66" charset="0"/>
              </a:rPr>
              <a:t>of working </a:t>
            </a:r>
            <a:r>
              <a:rPr lang="en-GB" sz="2000" dirty="0">
                <a:latin typeface="Comic Sans MS" pitchFamily="66" charset="0"/>
              </a:rPr>
              <a:t>in a team include greater </a:t>
            </a:r>
            <a:r>
              <a:rPr lang="en-GB" sz="2000" dirty="0" smtClean="0">
                <a:latin typeface="Comic Sans MS" pitchFamily="66" charset="0"/>
              </a:rPr>
              <a:t>job satisfaction</a:t>
            </a:r>
            <a:r>
              <a:rPr lang="en-GB" sz="2000" dirty="0">
                <a:latin typeface="Comic Sans MS" pitchFamily="66" charset="0"/>
              </a:rPr>
              <a:t>, the opportunity to </a:t>
            </a:r>
            <a:r>
              <a:rPr lang="en-GB" sz="2000" dirty="0" smtClean="0">
                <a:latin typeface="Comic Sans MS" pitchFamily="66" charset="0"/>
              </a:rPr>
              <a:t>get and </a:t>
            </a:r>
            <a:r>
              <a:rPr lang="en-GB" sz="2000" dirty="0">
                <a:latin typeface="Comic Sans MS" pitchFamily="66" charset="0"/>
              </a:rPr>
              <a:t>advice with your work, </a:t>
            </a:r>
            <a:r>
              <a:rPr lang="en-GB" sz="2000" dirty="0" smtClean="0">
                <a:latin typeface="Comic Sans MS" pitchFamily="66" charset="0"/>
              </a:rPr>
              <a:t>the opportunity </a:t>
            </a:r>
            <a:r>
              <a:rPr lang="en-GB" sz="2000" dirty="0">
                <a:latin typeface="Comic Sans MS" pitchFamily="66" charset="0"/>
              </a:rPr>
              <a:t>to help other people </a:t>
            </a:r>
            <a:r>
              <a:rPr lang="en-GB" sz="2000" dirty="0" smtClean="0">
                <a:latin typeface="Comic Sans MS" pitchFamily="66" charset="0"/>
              </a:rPr>
              <a:t>with their </a:t>
            </a:r>
            <a:r>
              <a:rPr lang="en-GB" sz="2000" dirty="0">
                <a:latin typeface="Comic Sans MS" pitchFamily="66" charset="0"/>
              </a:rPr>
              <a:t>work and synergy, which means </a:t>
            </a:r>
            <a:r>
              <a:rPr lang="en-GB" sz="2000" dirty="0" smtClean="0">
                <a:latin typeface="Comic Sans MS" pitchFamily="66" charset="0"/>
              </a:rPr>
              <a:t>that two </a:t>
            </a:r>
            <a:r>
              <a:rPr lang="en-GB" sz="2000" dirty="0">
                <a:latin typeface="Comic Sans MS" pitchFamily="66" charset="0"/>
              </a:rPr>
              <a:t>or more people working together </a:t>
            </a:r>
            <a:r>
              <a:rPr lang="en-GB" sz="2000" dirty="0" smtClean="0">
                <a:latin typeface="Comic Sans MS" pitchFamily="66" charset="0"/>
              </a:rPr>
              <a:t>will produce </a:t>
            </a:r>
            <a:r>
              <a:rPr lang="en-GB" sz="2000" dirty="0">
                <a:latin typeface="Comic Sans MS" pitchFamily="66" charset="0"/>
              </a:rPr>
              <a:t>results greater than the sum </a:t>
            </a:r>
            <a:r>
              <a:rPr lang="en-GB" sz="2000" dirty="0" smtClean="0">
                <a:latin typeface="Comic Sans MS" pitchFamily="66" charset="0"/>
              </a:rPr>
              <a:t>of their </a:t>
            </a:r>
            <a:r>
              <a:rPr lang="en-GB" sz="2000" dirty="0">
                <a:latin typeface="Comic Sans MS" pitchFamily="66" charset="0"/>
              </a:rPr>
              <a:t>individual efforts. </a:t>
            </a:r>
            <a:endParaRPr lang="en-GB" sz="2000" dirty="0" smtClean="0">
              <a:latin typeface="Comic Sans MS" pitchFamily="66" charset="0"/>
            </a:endParaRPr>
          </a:p>
          <a:p>
            <a:r>
              <a:rPr lang="en-GB" sz="2000" dirty="0" smtClean="0">
                <a:latin typeface="Comic Sans MS" pitchFamily="66" charset="0"/>
              </a:rPr>
              <a:t>The advantages of </a:t>
            </a:r>
            <a:r>
              <a:rPr lang="en-GB" sz="2000" dirty="0">
                <a:latin typeface="Comic Sans MS" pitchFamily="66" charset="0"/>
              </a:rPr>
              <a:t>effective team working to the </a:t>
            </a:r>
            <a:r>
              <a:rPr lang="en-GB" sz="2000" dirty="0" smtClean="0">
                <a:latin typeface="Comic Sans MS" pitchFamily="66" charset="0"/>
              </a:rPr>
              <a:t>retail business </a:t>
            </a:r>
            <a:r>
              <a:rPr lang="en-GB" sz="2000" dirty="0">
                <a:latin typeface="Comic Sans MS" pitchFamily="66" charset="0"/>
              </a:rPr>
              <a:t>include better </a:t>
            </a:r>
            <a:r>
              <a:rPr lang="en-GB" sz="2000" dirty="0" smtClean="0">
                <a:latin typeface="Comic Sans MS" pitchFamily="66" charset="0"/>
              </a:rPr>
              <a:t>colleague retention</a:t>
            </a:r>
            <a:r>
              <a:rPr lang="en-GB" sz="2000" dirty="0">
                <a:latin typeface="Comic Sans MS" pitchFamily="66" charset="0"/>
              </a:rPr>
              <a:t>, better customer service </a:t>
            </a:r>
            <a:r>
              <a:rPr lang="en-GB" sz="2000" dirty="0" smtClean="0">
                <a:latin typeface="Comic Sans MS" pitchFamily="66" charset="0"/>
              </a:rPr>
              <a:t>which leads </a:t>
            </a:r>
            <a:r>
              <a:rPr lang="en-GB" sz="2000" dirty="0">
                <a:latin typeface="Comic Sans MS" pitchFamily="66" charset="0"/>
              </a:rPr>
              <a:t>to customer loyalty, higher </a:t>
            </a:r>
            <a:r>
              <a:rPr lang="en-GB" sz="2000" dirty="0" smtClean="0">
                <a:latin typeface="Comic Sans MS" pitchFamily="66" charset="0"/>
              </a:rPr>
              <a:t>sales and </a:t>
            </a:r>
            <a:r>
              <a:rPr lang="en-GB" sz="2000" dirty="0">
                <a:latin typeface="Comic Sans MS" pitchFamily="66" charset="0"/>
              </a:rPr>
              <a:t>higher profit.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4953"/>
            <a:ext cx="1323020" cy="9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  <a:latin typeface="Comic Sans MS" pitchFamily="66" charset="0"/>
              </a:rPr>
              <a:t>          Team </a:t>
            </a:r>
            <a:r>
              <a:rPr lang="en-GB" b="1" dirty="0">
                <a:solidFill>
                  <a:srgbClr val="C00000"/>
                </a:solidFill>
                <a:latin typeface="Comic Sans MS" pitchFamily="66" charset="0"/>
              </a:rPr>
              <a:t>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  <a:latin typeface="Comic Sans MS" pitchFamily="66" charset="0"/>
              </a:rPr>
              <a:t>To be an effective team member </a:t>
            </a:r>
            <a:r>
              <a:rPr lang="en-GB" b="1" dirty="0" smtClean="0">
                <a:solidFill>
                  <a:srgbClr val="C00000"/>
                </a:solidFill>
                <a:latin typeface="Comic Sans MS" pitchFamily="66" charset="0"/>
              </a:rPr>
              <a:t>requires a </a:t>
            </a:r>
            <a:r>
              <a:rPr lang="en-GB" b="1" dirty="0">
                <a:solidFill>
                  <a:srgbClr val="C00000"/>
                </a:solidFill>
                <a:latin typeface="Comic Sans MS" pitchFamily="66" charset="0"/>
              </a:rPr>
              <a:t>number of qualities and abilities.</a:t>
            </a:r>
          </a:p>
          <a:p>
            <a:r>
              <a:rPr lang="en-GB" dirty="0"/>
              <a:t>These include personal </a:t>
            </a:r>
            <a:r>
              <a:rPr lang="en-GB" dirty="0" smtClean="0"/>
              <a:t>appearance, as </a:t>
            </a:r>
            <a:r>
              <a:rPr lang="en-GB" dirty="0"/>
              <a:t>customers will get a positive </a:t>
            </a:r>
            <a:r>
              <a:rPr lang="en-GB" dirty="0" smtClean="0"/>
              <a:t>first impression </a:t>
            </a:r>
            <a:r>
              <a:rPr lang="en-GB" dirty="0"/>
              <a:t>if you are suitably </a:t>
            </a:r>
            <a:r>
              <a:rPr lang="en-GB" dirty="0" smtClean="0"/>
              <a:t>dressed and </a:t>
            </a:r>
            <a:r>
              <a:rPr lang="en-GB" dirty="0"/>
              <a:t>are clean and well presented. </a:t>
            </a:r>
          </a:p>
          <a:p>
            <a:r>
              <a:rPr lang="en-GB" dirty="0" smtClean="0"/>
              <a:t>It is also </a:t>
            </a:r>
            <a:r>
              <a:rPr lang="en-GB" dirty="0"/>
              <a:t>important to demonstrate </a:t>
            </a:r>
            <a:r>
              <a:rPr lang="en-GB" dirty="0" smtClean="0"/>
              <a:t>a positive </a:t>
            </a:r>
            <a:r>
              <a:rPr lang="en-GB" dirty="0"/>
              <a:t>attitude, as working is </a:t>
            </a:r>
            <a:r>
              <a:rPr lang="en-GB" dirty="0" smtClean="0"/>
              <a:t>much easier </a:t>
            </a:r>
            <a:r>
              <a:rPr lang="en-GB" dirty="0"/>
              <a:t>if you are motivated, willing </a:t>
            </a:r>
            <a:r>
              <a:rPr lang="en-GB" dirty="0" smtClean="0"/>
              <a:t>to work </a:t>
            </a:r>
            <a:r>
              <a:rPr lang="en-GB" dirty="0"/>
              <a:t>on your own and in a team, </a:t>
            </a:r>
            <a:r>
              <a:rPr lang="en-GB" dirty="0" smtClean="0"/>
              <a:t>offering to </a:t>
            </a:r>
            <a:r>
              <a:rPr lang="en-GB" dirty="0"/>
              <a:t>go the extra mile. </a:t>
            </a:r>
          </a:p>
          <a:p>
            <a:r>
              <a:rPr lang="en-GB" dirty="0" smtClean="0"/>
              <a:t>Also </a:t>
            </a:r>
            <a:r>
              <a:rPr lang="en-GB" dirty="0"/>
              <a:t>behaving </a:t>
            </a:r>
            <a:r>
              <a:rPr lang="en-GB" dirty="0" smtClean="0"/>
              <a:t>in a </a:t>
            </a:r>
            <a:r>
              <a:rPr lang="en-GB" dirty="0"/>
              <a:t>polite, willing way, being </a:t>
            </a:r>
            <a:r>
              <a:rPr lang="en-GB" dirty="0" smtClean="0"/>
              <a:t>welcoming and </a:t>
            </a:r>
            <a:r>
              <a:rPr lang="en-GB" dirty="0"/>
              <a:t>working on your time-keeping </a:t>
            </a:r>
            <a:r>
              <a:rPr lang="en-GB" dirty="0" smtClean="0"/>
              <a:t>skills show </a:t>
            </a:r>
            <a:r>
              <a:rPr lang="en-GB" dirty="0"/>
              <a:t>commitment. </a:t>
            </a:r>
          </a:p>
          <a:p>
            <a:r>
              <a:rPr lang="en-GB" dirty="0" smtClean="0"/>
              <a:t>You </a:t>
            </a:r>
            <a:r>
              <a:rPr lang="en-GB" dirty="0"/>
              <a:t>will feel </a:t>
            </a:r>
            <a:r>
              <a:rPr lang="en-GB" dirty="0" smtClean="0"/>
              <a:t>much more </a:t>
            </a:r>
            <a:r>
              <a:rPr lang="en-GB" dirty="0"/>
              <a:t>relaxed if you arrive at work </a:t>
            </a:r>
            <a:r>
              <a:rPr lang="en-GB" dirty="0" smtClean="0"/>
              <a:t>with time </a:t>
            </a:r>
            <a:r>
              <a:rPr lang="en-GB" dirty="0"/>
              <a:t>to spare. </a:t>
            </a:r>
          </a:p>
          <a:p>
            <a:r>
              <a:rPr lang="en-GB" dirty="0" smtClean="0"/>
              <a:t>Being </a:t>
            </a:r>
            <a:r>
              <a:rPr lang="en-GB" dirty="0"/>
              <a:t>responsible </a:t>
            </a:r>
            <a:r>
              <a:rPr lang="en-GB" dirty="0" smtClean="0"/>
              <a:t>and showing </a:t>
            </a:r>
            <a:r>
              <a:rPr lang="en-GB" dirty="0"/>
              <a:t>maturity when having to </a:t>
            </a:r>
            <a:r>
              <a:rPr lang="en-GB" dirty="0" smtClean="0"/>
              <a:t>deal with </a:t>
            </a:r>
            <a:r>
              <a:rPr lang="en-GB" dirty="0"/>
              <a:t>difficult situations shows </a:t>
            </a:r>
            <a:r>
              <a:rPr lang="en-GB" dirty="0" smtClean="0"/>
              <a:t>positive behaviour </a:t>
            </a:r>
            <a:r>
              <a:rPr lang="en-GB" dirty="0"/>
              <a:t>at work.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584176" cy="91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  <a:latin typeface="Comic Sans MS" pitchFamily="66" charset="0"/>
              </a:rPr>
              <a:t>         Team </a:t>
            </a:r>
            <a:r>
              <a:rPr lang="en-GB" b="1" dirty="0">
                <a:solidFill>
                  <a:srgbClr val="C00000"/>
                </a:solidFill>
                <a:latin typeface="Comic Sans MS" pitchFamily="66" charset="0"/>
              </a:rPr>
              <a:t>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A key to effective team working is communication. </a:t>
            </a:r>
            <a:endParaRPr lang="en-GB" b="1" dirty="0" smtClean="0">
              <a:solidFill>
                <a:srgbClr val="C00000"/>
              </a:solidFill>
            </a:endParaRPr>
          </a:p>
          <a:p>
            <a:r>
              <a:rPr lang="en-GB" dirty="0" smtClean="0"/>
              <a:t>Most </a:t>
            </a:r>
            <a:r>
              <a:rPr lang="en-GB" dirty="0"/>
              <a:t>communication </a:t>
            </a:r>
            <a:r>
              <a:rPr lang="en-GB" dirty="0" smtClean="0"/>
              <a:t>within your </a:t>
            </a:r>
            <a:r>
              <a:rPr lang="en-GB" dirty="0"/>
              <a:t>retail team will be verbal, but you will also need to be able to </a:t>
            </a:r>
            <a:r>
              <a:rPr lang="en-GB" dirty="0" smtClean="0"/>
              <a:t>communicate effectively </a:t>
            </a:r>
            <a:r>
              <a:rPr lang="en-GB" dirty="0"/>
              <a:t>in writing and by telephone. </a:t>
            </a:r>
          </a:p>
          <a:p>
            <a:r>
              <a:rPr lang="en-GB" dirty="0" smtClean="0"/>
              <a:t>When </a:t>
            </a:r>
            <a:r>
              <a:rPr lang="en-GB" dirty="0"/>
              <a:t>communicating in writing, don’t </a:t>
            </a:r>
            <a:r>
              <a:rPr lang="en-GB" dirty="0" smtClean="0"/>
              <a:t>feel that </a:t>
            </a:r>
            <a:r>
              <a:rPr lang="en-GB" dirty="0"/>
              <a:t>because the communication is internal, spelling, punctuation and grammar </a:t>
            </a:r>
            <a:r>
              <a:rPr lang="en-GB" dirty="0" smtClean="0"/>
              <a:t>are not </a:t>
            </a:r>
            <a:r>
              <a:rPr lang="en-GB" dirty="0"/>
              <a:t>important. 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An </a:t>
            </a:r>
            <a:r>
              <a:rPr lang="en-GB" b="1" dirty="0">
                <a:solidFill>
                  <a:srgbClr val="C00000"/>
                </a:solidFill>
              </a:rPr>
              <a:t>incorrect spelling or badly punctuated message can </a:t>
            </a:r>
            <a:r>
              <a:rPr lang="en-GB" b="1" dirty="0" smtClean="0">
                <a:solidFill>
                  <a:srgbClr val="C00000"/>
                </a:solidFill>
              </a:rPr>
              <a:t>easily be </a:t>
            </a:r>
            <a:r>
              <a:rPr lang="en-GB" b="1" dirty="0">
                <a:solidFill>
                  <a:srgbClr val="C00000"/>
                </a:solidFill>
              </a:rPr>
              <a:t>misunderstood; </a:t>
            </a:r>
            <a:r>
              <a:rPr lang="en-GB" dirty="0"/>
              <a:t>this could have a serious effect if it leads to failing to meet </a:t>
            </a:r>
            <a:r>
              <a:rPr lang="en-GB" dirty="0" smtClean="0"/>
              <a:t>a customer’s </a:t>
            </a:r>
            <a:r>
              <a:rPr lang="en-GB" dirty="0"/>
              <a:t>expectations. 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When </a:t>
            </a:r>
            <a:r>
              <a:rPr lang="en-GB" b="1" dirty="0">
                <a:solidFill>
                  <a:srgbClr val="C00000"/>
                </a:solidFill>
              </a:rPr>
              <a:t>making a telephone call, make sure you have </a:t>
            </a:r>
            <a:r>
              <a:rPr lang="en-GB" b="1" dirty="0" smtClean="0">
                <a:solidFill>
                  <a:srgbClr val="C00000"/>
                </a:solidFill>
              </a:rPr>
              <a:t>all the </a:t>
            </a:r>
            <a:r>
              <a:rPr lang="en-GB" b="1" dirty="0">
                <a:solidFill>
                  <a:srgbClr val="C00000"/>
                </a:solidFill>
              </a:rPr>
              <a:t>relevant information to hand; when receiving a telephone call, have a </a:t>
            </a:r>
            <a:r>
              <a:rPr lang="en-GB" b="1" dirty="0" smtClean="0">
                <a:solidFill>
                  <a:srgbClr val="C00000"/>
                </a:solidFill>
              </a:rPr>
              <a:t>pen and </a:t>
            </a:r>
            <a:r>
              <a:rPr lang="en-GB" b="1" dirty="0">
                <a:solidFill>
                  <a:srgbClr val="C00000"/>
                </a:solidFill>
              </a:rPr>
              <a:t>paper available to make notes. </a:t>
            </a:r>
            <a:endParaRPr lang="en-GB" b="1" dirty="0" smtClean="0">
              <a:solidFill>
                <a:srgbClr val="C00000"/>
              </a:solidFill>
            </a:endParaRPr>
          </a:p>
          <a:p>
            <a:r>
              <a:rPr lang="en-GB" dirty="0" smtClean="0"/>
              <a:t>In </a:t>
            </a:r>
            <a:r>
              <a:rPr lang="en-GB" dirty="0"/>
              <a:t>both cases, confirm your understanding </a:t>
            </a:r>
            <a:r>
              <a:rPr lang="en-GB" dirty="0" smtClean="0"/>
              <a:t>of the </a:t>
            </a:r>
            <a:r>
              <a:rPr lang="en-GB" dirty="0"/>
              <a:t>conversation with the other person before completing the call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90" y="188640"/>
            <a:ext cx="1399730" cy="87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  <a:latin typeface="Comic Sans MS" pitchFamily="66" charset="0"/>
              </a:rPr>
              <a:t>         Team </a:t>
            </a:r>
            <a:r>
              <a:rPr lang="en-GB" b="1" dirty="0">
                <a:solidFill>
                  <a:srgbClr val="C00000"/>
                </a:solidFill>
                <a:latin typeface="Comic Sans MS" pitchFamily="66" charset="0"/>
              </a:rPr>
              <a:t>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Verbal communication must also be thought </a:t>
            </a:r>
            <a:r>
              <a:rPr lang="en-GB" b="1" dirty="0" smtClean="0">
                <a:solidFill>
                  <a:srgbClr val="C00000"/>
                </a:solidFill>
              </a:rPr>
              <a:t>about.</a:t>
            </a:r>
          </a:p>
          <a:p>
            <a:r>
              <a:rPr lang="en-GB" dirty="0" smtClean="0"/>
              <a:t>There </a:t>
            </a:r>
            <a:r>
              <a:rPr lang="en-GB" dirty="0"/>
              <a:t>are different ways </a:t>
            </a:r>
            <a:r>
              <a:rPr lang="en-GB" dirty="0" smtClean="0"/>
              <a:t>of speaking </a:t>
            </a:r>
            <a:r>
              <a:rPr lang="en-GB" dirty="0"/>
              <a:t>to people, depending on who they are and what the circumstances </a:t>
            </a:r>
            <a:r>
              <a:rPr lang="en-GB" dirty="0" smtClean="0"/>
              <a:t>are.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Customers </a:t>
            </a:r>
            <a:r>
              <a:rPr lang="en-GB" b="1" dirty="0">
                <a:solidFill>
                  <a:srgbClr val="C00000"/>
                </a:solidFill>
              </a:rPr>
              <a:t>must always be spoken to politely; </a:t>
            </a:r>
            <a:r>
              <a:rPr lang="en-GB" dirty="0"/>
              <a:t>your colleagues may be </a:t>
            </a:r>
            <a:r>
              <a:rPr lang="en-GB" dirty="0" smtClean="0"/>
              <a:t>your friends </a:t>
            </a:r>
            <a:r>
              <a:rPr lang="en-GB" dirty="0"/>
              <a:t>when you are not on the shop floor and you may speak to them informally </a:t>
            </a:r>
            <a:r>
              <a:rPr lang="en-GB" dirty="0" smtClean="0"/>
              <a:t>then, but </a:t>
            </a:r>
            <a:r>
              <a:rPr lang="en-GB" dirty="0"/>
              <a:t>when on the shop floor you need to be aware that other people may overhear </a:t>
            </a:r>
            <a:r>
              <a:rPr lang="en-GB" dirty="0" smtClean="0"/>
              <a:t>your conversation</a:t>
            </a:r>
            <a:r>
              <a:rPr lang="en-GB" dirty="0"/>
              <a:t>. </a:t>
            </a:r>
          </a:p>
          <a:p>
            <a:r>
              <a:rPr lang="en-GB" dirty="0" smtClean="0"/>
              <a:t>You </a:t>
            </a:r>
            <a:r>
              <a:rPr lang="en-GB" dirty="0"/>
              <a:t>are also more likely to get a positive answer and co-operation </a:t>
            </a:r>
            <a:r>
              <a:rPr lang="en-GB" dirty="0" smtClean="0"/>
              <a:t>from your </a:t>
            </a:r>
            <a:r>
              <a:rPr lang="en-GB" dirty="0"/>
              <a:t>colleagues if you ask them for help rather than ordering them to do something</a:t>
            </a:r>
            <a:r>
              <a:rPr lang="en-GB" dirty="0" smtClean="0"/>
              <a:t>.</a:t>
            </a:r>
          </a:p>
          <a:p>
            <a:pPr marL="0" indent="0" algn="ctr">
              <a:buNone/>
            </a:pPr>
            <a:r>
              <a:rPr lang="en-GB" sz="3000" b="1" dirty="0">
                <a:solidFill>
                  <a:srgbClr val="C00000"/>
                </a:solidFill>
                <a:latin typeface="Gotham-Black"/>
              </a:rPr>
              <a:t>Remember there is no ‘I’ in the word ‘TEAM’</a:t>
            </a:r>
            <a:endParaRPr lang="en-US" sz="3000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1328936" cy="99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      Functional Teams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dirty="0"/>
              <a:t>Retail organisations consist of a number of </a:t>
            </a:r>
            <a:r>
              <a:rPr lang="en-GB" sz="2000" b="1" dirty="0">
                <a:solidFill>
                  <a:srgbClr val="C00000"/>
                </a:solidFill>
              </a:rPr>
              <a:t>functional teams </a:t>
            </a:r>
            <a:r>
              <a:rPr lang="en-GB" sz="2000" dirty="0"/>
              <a:t>who each play their </a:t>
            </a:r>
            <a:r>
              <a:rPr lang="en-GB" sz="2000" dirty="0" smtClean="0"/>
              <a:t>part in </a:t>
            </a:r>
            <a:r>
              <a:rPr lang="en-GB" sz="2000" dirty="0"/>
              <a:t>supplying the customer with products and services.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In </a:t>
            </a:r>
            <a:r>
              <a:rPr lang="en-GB" sz="2000" dirty="0"/>
              <a:t>a large national chain </a:t>
            </a:r>
            <a:r>
              <a:rPr lang="en-GB" sz="2000" dirty="0" smtClean="0"/>
              <a:t>the organisation </a:t>
            </a:r>
            <a:r>
              <a:rPr lang="en-GB" sz="2000" dirty="0"/>
              <a:t>would probably consist of the following teams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r>
              <a:rPr lang="en-GB" sz="2000" dirty="0"/>
              <a:t>The </a:t>
            </a:r>
            <a:r>
              <a:rPr lang="en-GB" sz="2000" b="1" dirty="0">
                <a:solidFill>
                  <a:srgbClr val="C00000"/>
                </a:solidFill>
              </a:rPr>
              <a:t>finance team </a:t>
            </a:r>
            <a:r>
              <a:rPr lang="en-GB" sz="2000" dirty="0"/>
              <a:t>control the flow of money through the organisation, allowing </a:t>
            </a:r>
            <a:r>
              <a:rPr lang="en-GB" sz="2000" dirty="0" smtClean="0"/>
              <a:t>the stock </a:t>
            </a:r>
            <a:r>
              <a:rPr lang="en-GB" sz="2000" dirty="0"/>
              <a:t>to be purchased.</a:t>
            </a:r>
          </a:p>
          <a:p>
            <a:pPr marL="0" indent="0">
              <a:buNone/>
            </a:pPr>
            <a:r>
              <a:rPr lang="en-GB" sz="2000" dirty="0"/>
              <a:t>The </a:t>
            </a:r>
            <a:r>
              <a:rPr lang="en-GB" sz="2000" b="1" dirty="0">
                <a:solidFill>
                  <a:srgbClr val="C00000"/>
                </a:solidFill>
              </a:rPr>
              <a:t>buying team </a:t>
            </a:r>
            <a:r>
              <a:rPr lang="en-GB" sz="2000" dirty="0"/>
              <a:t>purchase the stock, forecasting customer demands and </a:t>
            </a:r>
            <a:r>
              <a:rPr lang="en-GB" sz="2000" dirty="0" smtClean="0"/>
              <a:t>negotiating the </a:t>
            </a:r>
            <a:r>
              <a:rPr lang="en-GB" sz="2000" dirty="0"/>
              <a:t>best possible deals.</a:t>
            </a:r>
          </a:p>
          <a:p>
            <a:pPr marL="0" indent="0">
              <a:buNone/>
            </a:pPr>
            <a:r>
              <a:rPr lang="en-GB" sz="2000" dirty="0"/>
              <a:t>The </a:t>
            </a:r>
            <a:r>
              <a:rPr lang="en-GB" sz="2000" b="1" dirty="0">
                <a:solidFill>
                  <a:srgbClr val="C00000"/>
                </a:solidFill>
              </a:rPr>
              <a:t>merchandising team </a:t>
            </a:r>
            <a:r>
              <a:rPr lang="en-GB" sz="2000" dirty="0"/>
              <a:t>is responsible for deciding how much stock, in what </a:t>
            </a:r>
            <a:r>
              <a:rPr lang="en-GB" sz="2000" dirty="0" smtClean="0"/>
              <a:t>sizes and </a:t>
            </a:r>
            <a:r>
              <a:rPr lang="en-GB" sz="2000" dirty="0"/>
              <a:t>colours, is sent to each branch.</a:t>
            </a:r>
          </a:p>
          <a:p>
            <a:pPr marL="0" indent="0">
              <a:buNone/>
            </a:pPr>
            <a:r>
              <a:rPr lang="en-GB" sz="2000" dirty="0"/>
              <a:t>The </a:t>
            </a:r>
            <a:r>
              <a:rPr lang="en-GB" sz="2000" b="1" dirty="0">
                <a:solidFill>
                  <a:srgbClr val="C00000"/>
                </a:solidFill>
              </a:rPr>
              <a:t>logistics team </a:t>
            </a:r>
            <a:r>
              <a:rPr lang="en-GB" sz="2000" dirty="0"/>
              <a:t>organises the transport of the stock to the branches.</a:t>
            </a:r>
          </a:p>
          <a:p>
            <a:pPr marL="0" indent="0">
              <a:buNone/>
            </a:pPr>
            <a:r>
              <a:rPr lang="en-GB" sz="2000" dirty="0"/>
              <a:t>The colleagues in the branches who deal with the customers are part of the </a:t>
            </a:r>
            <a:r>
              <a:rPr lang="en-GB" sz="2000" b="1" dirty="0" smtClean="0">
                <a:solidFill>
                  <a:srgbClr val="C00000"/>
                </a:solidFill>
              </a:rPr>
              <a:t>store operations </a:t>
            </a:r>
            <a:r>
              <a:rPr lang="en-GB" sz="2000" b="1" dirty="0">
                <a:solidFill>
                  <a:srgbClr val="C00000"/>
                </a:solidFill>
              </a:rPr>
              <a:t>team</a:t>
            </a:r>
            <a:r>
              <a:rPr lang="en-GB" sz="2000" dirty="0"/>
              <a:t>, who sell the products and services to raise money which goes back</a:t>
            </a:r>
          </a:p>
          <a:p>
            <a:pPr marL="0" indent="0">
              <a:buNone/>
            </a:pPr>
            <a:r>
              <a:rPr lang="en-GB" sz="2000" dirty="0"/>
              <a:t>to the finance team.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624"/>
            <a:ext cx="801533" cy="106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      Functional 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Teams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Working alongside these teams is the </a:t>
            </a:r>
            <a:r>
              <a:rPr lang="en-GB" b="1" dirty="0"/>
              <a:t>marketing team</a:t>
            </a:r>
            <a:r>
              <a:rPr lang="en-GB" dirty="0"/>
              <a:t>, who advertise the </a:t>
            </a:r>
            <a:r>
              <a:rPr lang="en-GB" dirty="0" smtClean="0"/>
              <a:t>products and </a:t>
            </a:r>
            <a:r>
              <a:rPr lang="en-GB" dirty="0"/>
              <a:t>services to encourage customers into the branches; the </a:t>
            </a:r>
            <a:r>
              <a:rPr lang="en-GB" b="1" dirty="0"/>
              <a:t>visual </a:t>
            </a:r>
            <a:r>
              <a:rPr lang="en-GB" b="1" dirty="0" smtClean="0"/>
              <a:t>merchandising team</a:t>
            </a:r>
            <a:r>
              <a:rPr lang="en-GB" dirty="0"/>
              <a:t>, who dress the branches and their windows to create interest in the stock; </a:t>
            </a:r>
            <a:r>
              <a:rPr lang="en-GB" dirty="0" smtClean="0"/>
              <a:t>then </a:t>
            </a:r>
            <a:r>
              <a:rPr lang="en-GB" b="1" dirty="0" smtClean="0"/>
              <a:t>people </a:t>
            </a:r>
            <a:r>
              <a:rPr lang="en-GB" b="1" dirty="0"/>
              <a:t>team </a:t>
            </a:r>
            <a:r>
              <a:rPr lang="en-GB" dirty="0"/>
              <a:t>who recruit and pay the colleagues and the </a:t>
            </a:r>
            <a:r>
              <a:rPr lang="en-GB" b="1" dirty="0"/>
              <a:t>IT</a:t>
            </a:r>
            <a:r>
              <a:rPr lang="en-GB" dirty="0"/>
              <a:t> team who operate </a:t>
            </a:r>
            <a:r>
              <a:rPr lang="en-GB" dirty="0" smtClean="0"/>
              <a:t>the computer </a:t>
            </a:r>
            <a:r>
              <a:rPr lang="en-GB" dirty="0"/>
              <a:t>systems that all the other teams rely on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rgbClr val="C00000"/>
                </a:solidFill>
              </a:rPr>
              <a:t>There are different job roles available within each of these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C00000"/>
                </a:solidFill>
              </a:rPr>
              <a:t>departments from general assistant to director; many top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C00000"/>
                </a:solidFill>
              </a:rPr>
              <a:t>retailers have worked their way up the ladder by moving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C00000"/>
                </a:solidFill>
              </a:rPr>
              <a:t>through different departments to gain a wide experience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C00000"/>
                </a:solidFill>
              </a:rPr>
              <a:t>of the industry. All of them will have a </a:t>
            </a:r>
            <a:r>
              <a:rPr lang="en-GB" b="1" dirty="0">
                <a:solidFill>
                  <a:srgbClr val="C00000"/>
                </a:solidFill>
              </a:rPr>
              <a:t>job description </a:t>
            </a:r>
            <a:r>
              <a:rPr lang="en-GB" dirty="0">
                <a:solidFill>
                  <a:srgbClr val="C00000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contract of employment </a:t>
            </a:r>
            <a:r>
              <a:rPr lang="en-GB" dirty="0">
                <a:solidFill>
                  <a:srgbClr val="C00000"/>
                </a:solidFill>
              </a:rPr>
              <a:t>with terms and conditions with a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C00000"/>
                </a:solidFill>
              </a:rPr>
              <a:t>line of reporting authority e.g. who they report to and who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C00000"/>
                </a:solidFill>
              </a:rPr>
              <a:t>reports to them.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52127" cy="95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97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mworkPresentation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B9B2CA-EDF7-4407-9951-4E000200DD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TeamworkPresentation</Template>
  <TotalTime>0</TotalTime>
  <Words>1625</Words>
  <Application>Microsoft Office PowerPoint</Application>
  <PresentationFormat>On-screen Show (4:3)</PresentationFormat>
  <Paragraphs>119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TeamworkPresentation</vt:lpstr>
      <vt:lpstr>Unit 253 Understanding how individuals and teams contribute to the effectiveness of a retail business</vt:lpstr>
      <vt:lpstr>This unit will be broken down into the following categories:</vt:lpstr>
      <vt:lpstr>Employment rights and responsibilities</vt:lpstr>
      <vt:lpstr>           Team working </vt:lpstr>
      <vt:lpstr>          Team working</vt:lpstr>
      <vt:lpstr>         Team working</vt:lpstr>
      <vt:lpstr>         Team working</vt:lpstr>
      <vt:lpstr>       Functional Teams</vt:lpstr>
      <vt:lpstr>       Functional Teams</vt:lpstr>
      <vt:lpstr>           Improving your own performance</vt:lpstr>
      <vt:lpstr>        Improving your own performance</vt:lpstr>
      <vt:lpstr>          Improving your own performance</vt:lpstr>
      <vt:lpstr>Benefits of more effective ways of working</vt:lpstr>
      <vt:lpstr>Benefits of more effective ways of working</vt:lpstr>
      <vt:lpstr>THE END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2012-03-25T10:15:16Z</dcterms:created>
  <dcterms:modified xsi:type="dcterms:W3CDTF">2012-03-28T17:32:43Z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TC102282699990</vt:lpwstr>
  </property>
</Properties>
</file>