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57" r:id="rId9"/>
    <p:sldId id="268" r:id="rId10"/>
    <p:sldId id="258" r:id="rId11"/>
    <p:sldId id="269" r:id="rId12"/>
    <p:sldId id="260" r:id="rId13"/>
    <p:sldId id="270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26B2DF-996B-41F4-A30E-0F808BC15E9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A5AFCF3-2F78-418D-B03A-738D4D8D1D26}" type="datetimeFigureOut">
              <a:rPr lang="en-GB" smtClean="0"/>
              <a:t>28/03/2012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riddor/reporting-change.htm" TargetMode="External"/><Relationship Id="rId2" Type="http://schemas.openxmlformats.org/officeDocument/2006/relationships/hyperlink" Target="http://www.hse.gov.uk/coshh/industry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hse.gov.uk/simple-health-safety/manage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se.gov.uk/legislation/hswa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se.gov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gov.uk/cosh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smtClean="0"/>
              <a:t>Unit 254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75175"/>
            <a:ext cx="5354014" cy="949569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solidFill>
                  <a:schemeClr val="accent1">
                    <a:lumMod val="75000"/>
                  </a:schemeClr>
                </a:solidFill>
              </a:rPr>
              <a:t>Health and Safety</a:t>
            </a:r>
            <a:endParaRPr lang="en-GB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3638793" cy="514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682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239000" cy="1143000"/>
          </a:xfrm>
        </p:spPr>
        <p:txBody>
          <a:bodyPr/>
          <a:lstStyle/>
          <a:p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</a:rPr>
              <a:t>Manual Handling</a:t>
            </a:r>
            <a:endParaRPr lang="en-GB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56" y="1556792"/>
            <a:ext cx="70753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505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16824" cy="93610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     </a:t>
            </a: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 </a:t>
            </a: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en-GB" sz="4400" dirty="0">
                <a:ln w="12700">
                  <a:solidFill>
                    <a:srgbClr val="5A6378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Manual Handling</a:t>
            </a:r>
            <a:endParaRPr lang="en-GB" sz="4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24744"/>
            <a:ext cx="7056784" cy="5112568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 major cause of injuries in the </a:t>
            </a:r>
            <a:r>
              <a:rPr lang="en-GB" sz="2000" dirty="0" smtClean="0">
                <a:solidFill>
                  <a:schemeClr val="tx1"/>
                </a:solidFill>
              </a:rPr>
              <a:t>workplace is </a:t>
            </a:r>
            <a:r>
              <a:rPr lang="en-GB" sz="2000" dirty="0">
                <a:solidFill>
                  <a:schemeClr val="tx1"/>
                </a:solidFill>
              </a:rPr>
              <a:t>incorrect handling of stock. </a:t>
            </a:r>
          </a:p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Before lifting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or moving any stock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you should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check that the weight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and size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will allow you to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comfortably handle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it.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If </a:t>
            </a:r>
            <a:r>
              <a:rPr lang="en-GB" sz="2000" dirty="0">
                <a:solidFill>
                  <a:schemeClr val="tx1"/>
                </a:solidFill>
              </a:rPr>
              <a:t>in any doubt, ask a </a:t>
            </a:r>
            <a:r>
              <a:rPr lang="en-GB" sz="2000" dirty="0" smtClean="0">
                <a:solidFill>
                  <a:schemeClr val="tx1"/>
                </a:solidFill>
              </a:rPr>
              <a:t>colleague to </a:t>
            </a:r>
            <a:r>
              <a:rPr lang="en-GB" sz="2000" dirty="0">
                <a:solidFill>
                  <a:schemeClr val="tx1"/>
                </a:solidFill>
              </a:rPr>
              <a:t>help.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If </a:t>
            </a:r>
            <a:r>
              <a:rPr lang="en-GB" sz="2000" dirty="0">
                <a:solidFill>
                  <a:schemeClr val="tx1"/>
                </a:solidFill>
              </a:rPr>
              <a:t>you decide that you are </a:t>
            </a:r>
            <a:r>
              <a:rPr lang="en-GB" sz="2000" dirty="0" smtClean="0">
                <a:solidFill>
                  <a:schemeClr val="tx1"/>
                </a:solidFill>
              </a:rPr>
              <a:t>able to </a:t>
            </a:r>
            <a:r>
              <a:rPr lang="en-GB" sz="2000" dirty="0">
                <a:solidFill>
                  <a:schemeClr val="tx1"/>
                </a:solidFill>
              </a:rPr>
              <a:t>manage it alone, there are </a:t>
            </a:r>
            <a:r>
              <a:rPr lang="en-GB" sz="2000" dirty="0" smtClean="0">
                <a:solidFill>
                  <a:schemeClr val="tx1"/>
                </a:solidFill>
              </a:rPr>
              <a:t>techniques that </a:t>
            </a:r>
            <a:r>
              <a:rPr lang="en-GB" sz="2000" dirty="0">
                <a:solidFill>
                  <a:schemeClr val="tx1"/>
                </a:solidFill>
              </a:rPr>
              <a:t>should </a:t>
            </a:r>
            <a:r>
              <a:rPr lang="en-GB" sz="2000" dirty="0" smtClean="0">
                <a:solidFill>
                  <a:schemeClr val="tx1"/>
                </a:solidFill>
              </a:rPr>
              <a:t>be </a:t>
            </a:r>
            <a:r>
              <a:rPr lang="en-GB" sz="2000" dirty="0">
                <a:solidFill>
                  <a:schemeClr val="tx1"/>
                </a:solidFill>
              </a:rPr>
              <a:t>followed. 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To </a:t>
            </a:r>
            <a:r>
              <a:rPr lang="en-GB" sz="2000" dirty="0">
                <a:solidFill>
                  <a:schemeClr val="tx1"/>
                </a:solidFill>
              </a:rPr>
              <a:t>lift a </a:t>
            </a:r>
            <a:r>
              <a:rPr lang="en-GB" sz="2000" dirty="0" smtClean="0">
                <a:solidFill>
                  <a:schemeClr val="tx1"/>
                </a:solidFill>
              </a:rPr>
              <a:t>heavy object</a:t>
            </a:r>
            <a:r>
              <a:rPr lang="en-GB" sz="2000" dirty="0">
                <a:solidFill>
                  <a:schemeClr val="tx1"/>
                </a:solidFill>
              </a:rPr>
              <a:t>, stand with your feet apart, </a:t>
            </a:r>
            <a:r>
              <a:rPr lang="en-GB" sz="2000" dirty="0" smtClean="0">
                <a:solidFill>
                  <a:schemeClr val="tx1"/>
                </a:solidFill>
              </a:rPr>
              <a:t>one leg </a:t>
            </a:r>
            <a:r>
              <a:rPr lang="en-GB" sz="2000" dirty="0">
                <a:solidFill>
                  <a:schemeClr val="tx1"/>
                </a:solidFill>
              </a:rPr>
              <a:t>a little ahead of the other, with </a:t>
            </a:r>
            <a:r>
              <a:rPr lang="en-GB" sz="2000" dirty="0" smtClean="0">
                <a:solidFill>
                  <a:schemeClr val="tx1"/>
                </a:solidFill>
              </a:rPr>
              <a:t>your back </a:t>
            </a:r>
            <a:r>
              <a:rPr lang="en-GB" sz="2000" dirty="0">
                <a:solidFill>
                  <a:schemeClr val="tx1"/>
                </a:solidFill>
              </a:rPr>
              <a:t>straight and lift smoothly.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If you have </a:t>
            </a:r>
            <a:r>
              <a:rPr lang="en-GB" sz="2000" dirty="0">
                <a:solidFill>
                  <a:schemeClr val="tx1"/>
                </a:solidFill>
              </a:rPr>
              <a:t>to bend, bend your knees, not </a:t>
            </a:r>
            <a:r>
              <a:rPr lang="en-GB" sz="2000" dirty="0" smtClean="0">
                <a:solidFill>
                  <a:schemeClr val="tx1"/>
                </a:solidFill>
              </a:rPr>
              <a:t>your back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Keep </a:t>
            </a:r>
            <a:r>
              <a:rPr lang="en-GB" sz="2000" dirty="0">
                <a:solidFill>
                  <a:schemeClr val="tx1"/>
                </a:solidFill>
              </a:rPr>
              <a:t>the load close to your </a:t>
            </a:r>
            <a:r>
              <a:rPr lang="en-GB" sz="2000" dirty="0" smtClean="0">
                <a:solidFill>
                  <a:schemeClr val="tx1"/>
                </a:solidFill>
              </a:rPr>
              <a:t>body with </a:t>
            </a:r>
            <a:r>
              <a:rPr lang="en-GB" sz="2000" dirty="0">
                <a:solidFill>
                  <a:schemeClr val="tx1"/>
                </a:solidFill>
              </a:rPr>
              <a:t>the heaviest side nearest to </a:t>
            </a:r>
            <a:r>
              <a:rPr lang="en-GB" sz="2000" dirty="0" smtClean="0">
                <a:solidFill>
                  <a:schemeClr val="tx1"/>
                </a:solidFill>
              </a:rPr>
              <a:t>you.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Avoid </a:t>
            </a:r>
            <a:r>
              <a:rPr lang="en-GB" sz="2000" dirty="0">
                <a:solidFill>
                  <a:schemeClr val="tx1"/>
                </a:solidFill>
              </a:rPr>
              <a:t>twisting your body when </a:t>
            </a:r>
            <a:r>
              <a:rPr lang="en-GB" sz="2000" dirty="0" smtClean="0">
                <a:solidFill>
                  <a:schemeClr val="tx1"/>
                </a:solidFill>
              </a:rPr>
              <a:t>turning and </a:t>
            </a:r>
            <a:r>
              <a:rPr lang="en-GB" sz="2000" dirty="0">
                <a:solidFill>
                  <a:schemeClr val="tx1"/>
                </a:solidFill>
              </a:rPr>
              <a:t>place the load carefully to </a:t>
            </a:r>
            <a:r>
              <a:rPr lang="en-GB" sz="2000" dirty="0" smtClean="0">
                <a:solidFill>
                  <a:schemeClr val="tx1"/>
                </a:solidFill>
              </a:rPr>
              <a:t>avoid trapping </a:t>
            </a:r>
            <a:r>
              <a:rPr lang="en-GB" sz="2000" dirty="0">
                <a:solidFill>
                  <a:schemeClr val="tx1"/>
                </a:solidFill>
              </a:rPr>
              <a:t>your fingers or feet.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1042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39000" cy="1143000"/>
          </a:xfrm>
        </p:spPr>
        <p:txBody>
          <a:bodyPr/>
          <a:lstStyle/>
          <a:p>
            <a:r>
              <a:rPr lang="en-GB" dirty="0" smtClean="0"/>
              <a:t>  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Waste Disposal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3"/>
            <a:ext cx="6264696" cy="474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82428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16824" cy="93610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     </a:t>
            </a: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 </a:t>
            </a: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                       </a:t>
            </a:r>
            <a:r>
              <a:rPr lang="en-GB" sz="3600" dirty="0" smtClean="0">
                <a:ln w="12700">
                  <a:solidFill>
                    <a:srgbClr val="5A6378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Disposal of Waste Rubbish</a:t>
            </a:r>
            <a:endParaRPr lang="en-GB" sz="36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24744"/>
            <a:ext cx="7056784" cy="5112568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Waste cardboard, paper, </a:t>
            </a:r>
            <a:r>
              <a:rPr lang="en-GB" sz="2000" dirty="0" smtClean="0">
                <a:solidFill>
                  <a:schemeClr val="tx1"/>
                </a:solidFill>
              </a:rPr>
              <a:t>plastic packaging </a:t>
            </a:r>
            <a:r>
              <a:rPr lang="en-GB" sz="2000" dirty="0">
                <a:solidFill>
                  <a:schemeClr val="tx1"/>
                </a:solidFill>
              </a:rPr>
              <a:t>and damaged or out of </a:t>
            </a:r>
            <a:r>
              <a:rPr lang="en-GB" sz="2000" dirty="0" smtClean="0">
                <a:solidFill>
                  <a:schemeClr val="tx1"/>
                </a:solidFill>
              </a:rPr>
              <a:t>date stock </a:t>
            </a:r>
            <a:r>
              <a:rPr lang="en-GB" sz="2000" dirty="0">
                <a:solidFill>
                  <a:schemeClr val="tx1"/>
                </a:solidFill>
              </a:rPr>
              <a:t>must be disposed of </a:t>
            </a:r>
            <a:r>
              <a:rPr lang="en-GB" sz="2000" dirty="0" smtClean="0">
                <a:solidFill>
                  <a:schemeClr val="tx1"/>
                </a:solidFill>
              </a:rPr>
              <a:t>regularly.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Much </a:t>
            </a:r>
            <a:r>
              <a:rPr lang="en-GB" sz="2000" dirty="0">
                <a:solidFill>
                  <a:schemeClr val="tx1"/>
                </a:solidFill>
              </a:rPr>
              <a:t>of this may be collected </a:t>
            </a:r>
            <a:r>
              <a:rPr lang="en-GB" sz="2000" dirty="0" smtClean="0">
                <a:solidFill>
                  <a:schemeClr val="tx1"/>
                </a:solidFill>
              </a:rPr>
              <a:t>for recycling </a:t>
            </a:r>
            <a:r>
              <a:rPr lang="en-GB" sz="2000" dirty="0">
                <a:solidFill>
                  <a:schemeClr val="tx1"/>
                </a:solidFill>
              </a:rPr>
              <a:t>but any hazardous </a:t>
            </a:r>
            <a:r>
              <a:rPr lang="en-GB" sz="2000" dirty="0" smtClean="0">
                <a:solidFill>
                  <a:schemeClr val="tx1"/>
                </a:solidFill>
              </a:rPr>
              <a:t>waste such </a:t>
            </a:r>
            <a:r>
              <a:rPr lang="en-GB" sz="2000" dirty="0">
                <a:solidFill>
                  <a:schemeClr val="tx1"/>
                </a:solidFill>
              </a:rPr>
              <a:t>as sharp items,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corrosive products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or chemicals must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be disposed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of in line with the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COSHH regulations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Wear </a:t>
            </a:r>
            <a:r>
              <a:rPr lang="en-GB" sz="2000" dirty="0">
                <a:solidFill>
                  <a:schemeClr val="tx1"/>
                </a:solidFill>
              </a:rPr>
              <a:t>protective </a:t>
            </a:r>
            <a:r>
              <a:rPr lang="en-GB" sz="2000" dirty="0" smtClean="0">
                <a:solidFill>
                  <a:schemeClr val="tx1"/>
                </a:solidFill>
              </a:rPr>
              <a:t>clothing such </a:t>
            </a:r>
            <a:r>
              <a:rPr lang="en-GB" sz="2000" dirty="0">
                <a:solidFill>
                  <a:schemeClr val="tx1"/>
                </a:solidFill>
              </a:rPr>
              <a:t>as gloves or goggles in order </a:t>
            </a:r>
            <a:r>
              <a:rPr lang="en-GB" sz="2000" dirty="0" smtClean="0">
                <a:solidFill>
                  <a:schemeClr val="tx1"/>
                </a:solidFill>
              </a:rPr>
              <a:t>to protect </a:t>
            </a:r>
            <a:r>
              <a:rPr lang="en-GB" sz="2000" dirty="0">
                <a:solidFill>
                  <a:schemeClr val="tx1"/>
                </a:solidFill>
              </a:rPr>
              <a:t>your hands and eyes </a:t>
            </a:r>
            <a:r>
              <a:rPr lang="en-GB" sz="2000" dirty="0" smtClean="0">
                <a:solidFill>
                  <a:schemeClr val="tx1"/>
                </a:solidFill>
              </a:rPr>
              <a:t>from any </a:t>
            </a:r>
            <a:r>
              <a:rPr lang="en-GB" sz="2000" dirty="0">
                <a:solidFill>
                  <a:schemeClr val="tx1"/>
                </a:solidFill>
              </a:rPr>
              <a:t>damage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The following link will tell you more on COSHH:</a:t>
            </a:r>
          </a:p>
          <a:p>
            <a:r>
              <a:rPr lang="en-GB" sz="2000" dirty="0" smtClean="0">
                <a:solidFill>
                  <a:schemeClr val="tx1"/>
                </a:solidFill>
                <a:hlinkClick r:id="rId2"/>
              </a:rPr>
              <a:t>http://www.hse.gov.uk/coshh/industry.htm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What is RIDDOR, click on the link and find out:</a:t>
            </a:r>
          </a:p>
          <a:p>
            <a:r>
              <a:rPr lang="en-GB" sz="2000" dirty="0" smtClean="0">
                <a:solidFill>
                  <a:schemeClr val="tx1"/>
                </a:solidFill>
                <a:hlinkClick r:id="rId3"/>
              </a:rPr>
              <a:t>http://www.hse.gov.uk/riddor/reporting-change.htm</a:t>
            </a: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Want to know how to carry out a risk assessment:</a:t>
            </a:r>
          </a:p>
          <a:p>
            <a:r>
              <a:rPr lang="en-GB" sz="2000" dirty="0" smtClean="0">
                <a:solidFill>
                  <a:schemeClr val="tx1"/>
                </a:solidFill>
                <a:hlinkClick r:id="rId4"/>
              </a:rPr>
              <a:t>http://www.hse.gov.uk/simple-health-safety/manage.htm</a:t>
            </a:r>
            <a:endParaRPr lang="en-GB" sz="20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2576"/>
            <a:ext cx="2187666" cy="81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383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239000" cy="1143000"/>
          </a:xfrm>
        </p:spPr>
        <p:txBody>
          <a:bodyPr/>
          <a:lstStyle/>
          <a:p>
            <a:r>
              <a:rPr lang="en-GB" sz="5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THE END</a:t>
            </a:r>
            <a:endParaRPr lang="en-GB" sz="5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988840"/>
            <a:ext cx="7427168" cy="326896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Thanks and good luck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09837"/>
            <a:ext cx="5256584" cy="343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992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16824" cy="108012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Understanding how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retail business maintains health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safety on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its premises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7467600" cy="4563616"/>
          </a:xfrm>
        </p:spPr>
        <p:txBody>
          <a:bodyPr>
            <a:normAutofit fontScale="92500" lnSpcReduction="10000"/>
          </a:bodyPr>
          <a:lstStyle/>
          <a:p>
            <a:r>
              <a:rPr lang="en-GB" sz="3000" b="1" dirty="0" smtClean="0">
                <a:solidFill>
                  <a:schemeClr val="accent1">
                    <a:lumMod val="75000"/>
                  </a:schemeClr>
                </a:solidFill>
              </a:rPr>
              <a:t>This presentation will cover 5 areas of unit 254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ngressSansStd-Bold"/>
              </a:rPr>
              <a:t>1.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Know the main provisions of health and safety </a:t>
            </a:r>
            <a:r>
              <a:rPr lang="en-GB" dirty="0">
                <a:solidFill>
                  <a:srgbClr val="000000"/>
                </a:solidFill>
                <a:latin typeface="CongressSansLightStd"/>
                <a:hlinkClick r:id="rId2"/>
              </a:rPr>
              <a:t>legislation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in relation to a retail business.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ngressSansStd-Bold"/>
              </a:rPr>
              <a:t>2.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Know what actions to take in an emergency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ngressSansStd-Bold"/>
              </a:rPr>
              <a:t>3.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Understand the colleagues’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responsibilities in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reporting hazards and accidents </a:t>
            </a:r>
            <a:r>
              <a:rPr lang="en-GB" dirty="0" smtClean="0">
                <a:solidFill>
                  <a:srgbClr val="000000"/>
                </a:solidFill>
                <a:latin typeface="CongressSansLightStd"/>
              </a:rPr>
              <a:t>that typically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occur on the premises of a retail business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ngressSansStd-Bold"/>
              </a:rPr>
              <a:t>4.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Understand safe handling, storage and disposal</a:t>
            </a:r>
          </a:p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CongressSansStd-Bold"/>
              </a:rPr>
              <a:t>5. </a:t>
            </a:r>
            <a:r>
              <a:rPr lang="en-GB" dirty="0">
                <a:solidFill>
                  <a:srgbClr val="000000"/>
                </a:solidFill>
                <a:latin typeface="CongressSansLightStd"/>
              </a:rPr>
              <a:t>Understand safe working practices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73216"/>
            <a:ext cx="1372037" cy="109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436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16824" cy="108012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Understanding how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retail business maintains health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safety on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its premises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7467600" cy="4563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Responsibilities</a:t>
            </a:r>
          </a:p>
          <a:p>
            <a:pPr marL="0" indent="0">
              <a:buNone/>
            </a:pPr>
            <a:r>
              <a:rPr lang="en-GB" dirty="0"/>
              <a:t>Both colleagues and employers </a:t>
            </a:r>
            <a:r>
              <a:rPr lang="en-GB" dirty="0" smtClean="0"/>
              <a:t>are given </a:t>
            </a:r>
            <a:r>
              <a:rPr lang="en-GB" dirty="0"/>
              <a:t>responsibilities under </a:t>
            </a:r>
            <a:r>
              <a:rPr lang="en-GB" dirty="0" smtClean="0"/>
              <a:t>legislation that </a:t>
            </a:r>
            <a:r>
              <a:rPr lang="en-GB" dirty="0"/>
              <a:t>applies </a:t>
            </a:r>
            <a:r>
              <a:rPr lang="en-GB" dirty="0" smtClean="0"/>
              <a:t>to health </a:t>
            </a:r>
            <a:r>
              <a:rPr lang="en-GB" dirty="0"/>
              <a:t>and safety in </a:t>
            </a:r>
            <a:r>
              <a:rPr lang="en-GB" dirty="0" smtClean="0"/>
              <a:t>the workplace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Under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the Health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and Safety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at Work Act colleagues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must work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 a safe and sensible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way, use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equipment safely,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report potential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risks and help to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identify training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needs.</a:t>
            </a:r>
          </a:p>
          <a:p>
            <a:pPr marL="0" indent="0">
              <a:buNone/>
            </a:pPr>
            <a:r>
              <a:rPr lang="en-GB" dirty="0"/>
              <a:t>Employers must provide a safe </a:t>
            </a:r>
            <a:r>
              <a:rPr lang="en-GB" dirty="0" smtClean="0"/>
              <a:t>work area</a:t>
            </a:r>
            <a:r>
              <a:rPr lang="en-GB" dirty="0"/>
              <a:t>, ensure safe systems of work </a:t>
            </a:r>
            <a:r>
              <a:rPr lang="en-GB" dirty="0" smtClean="0"/>
              <a:t>and safe </a:t>
            </a:r>
            <a:r>
              <a:rPr lang="en-GB" dirty="0"/>
              <a:t>handling, storage and transport </a:t>
            </a:r>
            <a:r>
              <a:rPr lang="en-GB" dirty="0" smtClean="0"/>
              <a:t>of stock</a:t>
            </a:r>
            <a:r>
              <a:rPr lang="en-GB" dirty="0"/>
              <a:t>, train and supervise </a:t>
            </a:r>
            <a:r>
              <a:rPr lang="en-GB" dirty="0" smtClean="0"/>
              <a:t>colleagues, maintain </a:t>
            </a:r>
            <a:r>
              <a:rPr lang="en-GB" dirty="0"/>
              <a:t>safe entries and exits, </a:t>
            </a:r>
            <a:r>
              <a:rPr lang="en-GB" dirty="0" smtClean="0"/>
              <a:t>provide adequate </a:t>
            </a:r>
            <a:r>
              <a:rPr lang="en-GB" dirty="0"/>
              <a:t>temperature, lighting, </a:t>
            </a:r>
            <a:r>
              <a:rPr lang="en-GB" dirty="0" smtClean="0"/>
              <a:t>seating etc</a:t>
            </a:r>
            <a:r>
              <a:rPr lang="en-GB" dirty="0"/>
              <a:t>. and ensure that visitors are </a:t>
            </a:r>
            <a:r>
              <a:rPr lang="en-GB" dirty="0" smtClean="0"/>
              <a:t>made aware </a:t>
            </a:r>
            <a:r>
              <a:rPr lang="en-GB" dirty="0"/>
              <a:t>of any hazards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Further information can be found on the Government Health and Safety website: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Health and Safety Executive</a:t>
            </a:r>
            <a:r>
              <a:rPr lang="en-GB" dirty="0" smtClean="0"/>
              <a:t>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01208"/>
            <a:ext cx="1924192" cy="121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669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16824" cy="1080120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Understanding how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retail business maintains health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safety on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its premises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72816"/>
            <a:ext cx="7467600" cy="4563616"/>
          </a:xfrm>
        </p:spPr>
        <p:txBody>
          <a:bodyPr>
            <a:normAutofit fontScale="70000" lnSpcReduction="20000"/>
          </a:bodyPr>
          <a:lstStyle/>
          <a:p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COSHH</a:t>
            </a:r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</a:rPr>
              <a:t> (Control of Substances Hazardous to Health) 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Under </a:t>
            </a:r>
            <a:r>
              <a:rPr lang="en-GB" sz="2600" dirty="0">
                <a:solidFill>
                  <a:schemeClr val="tx1"/>
                </a:solidFill>
              </a:rPr>
              <a:t>the Control of Substances Hazardous to </a:t>
            </a:r>
            <a:r>
              <a:rPr lang="en-GB" sz="2600" dirty="0" smtClean="0">
                <a:solidFill>
                  <a:schemeClr val="tx1"/>
                </a:solidFill>
              </a:rPr>
              <a:t>Health regulations 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(COSHH) </a:t>
            </a:r>
            <a:r>
              <a:rPr lang="en-GB" sz="2600" dirty="0">
                <a:solidFill>
                  <a:schemeClr val="tx1"/>
                </a:solidFill>
              </a:rPr>
              <a:t>employers must assess the </a:t>
            </a:r>
            <a:r>
              <a:rPr lang="en-GB" sz="2600" dirty="0" smtClean="0">
                <a:solidFill>
                  <a:schemeClr val="tx1"/>
                </a:solidFill>
              </a:rPr>
              <a:t>risk from </a:t>
            </a:r>
            <a:r>
              <a:rPr lang="en-GB" sz="2600" dirty="0">
                <a:solidFill>
                  <a:schemeClr val="tx1"/>
                </a:solidFill>
              </a:rPr>
              <a:t>hazardous substances, decide how to reduce </a:t>
            </a:r>
            <a:r>
              <a:rPr lang="en-GB" sz="2600" dirty="0" smtClean="0">
                <a:solidFill>
                  <a:schemeClr val="tx1"/>
                </a:solidFill>
              </a:rPr>
              <a:t>or prevent </a:t>
            </a:r>
            <a:r>
              <a:rPr lang="en-GB" sz="2600" dirty="0">
                <a:solidFill>
                  <a:schemeClr val="tx1"/>
                </a:solidFill>
              </a:rPr>
              <a:t>those risks, monitor exposure to the risks </a:t>
            </a:r>
            <a:r>
              <a:rPr lang="en-GB" sz="2600" dirty="0" smtClean="0">
                <a:solidFill>
                  <a:schemeClr val="tx1"/>
                </a:solidFill>
              </a:rPr>
              <a:t>and ensure </a:t>
            </a:r>
            <a:r>
              <a:rPr lang="en-GB" sz="2600" dirty="0">
                <a:solidFill>
                  <a:schemeClr val="tx1"/>
                </a:solidFill>
              </a:rPr>
              <a:t>colleagues are properly informed, trained </a:t>
            </a:r>
            <a:r>
              <a:rPr lang="en-GB" sz="2600" dirty="0" smtClean="0">
                <a:solidFill>
                  <a:schemeClr val="tx1"/>
                </a:solidFill>
              </a:rPr>
              <a:t>and supervised</a:t>
            </a:r>
            <a:r>
              <a:rPr lang="en-GB" sz="2600" dirty="0">
                <a:solidFill>
                  <a:schemeClr val="tx1"/>
                </a:solidFill>
              </a:rPr>
              <a:t>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Any </a:t>
            </a:r>
            <a:r>
              <a:rPr lang="en-GB" sz="2600" dirty="0">
                <a:solidFill>
                  <a:schemeClr val="tx1"/>
                </a:solidFill>
              </a:rPr>
              <a:t>dangerous substances and items must </a:t>
            </a:r>
            <a:r>
              <a:rPr lang="en-GB" sz="2600" dirty="0" smtClean="0">
                <a:solidFill>
                  <a:schemeClr val="tx1"/>
                </a:solidFill>
              </a:rPr>
              <a:t>be stored </a:t>
            </a:r>
            <a:r>
              <a:rPr lang="en-GB" sz="2600" dirty="0">
                <a:solidFill>
                  <a:schemeClr val="tx1"/>
                </a:solidFill>
              </a:rPr>
              <a:t>in a way that minimises the number of people who </a:t>
            </a:r>
            <a:r>
              <a:rPr lang="en-GB" sz="2600" dirty="0" smtClean="0">
                <a:solidFill>
                  <a:schemeClr val="tx1"/>
                </a:solidFill>
              </a:rPr>
              <a:t>are exposed </a:t>
            </a:r>
            <a:r>
              <a:rPr lang="en-GB" sz="2600" dirty="0">
                <a:solidFill>
                  <a:schemeClr val="tx1"/>
                </a:solidFill>
              </a:rPr>
              <a:t>to them and the length of time that they are </a:t>
            </a:r>
            <a:r>
              <a:rPr lang="en-GB" sz="2600" dirty="0" smtClean="0">
                <a:solidFill>
                  <a:schemeClr val="tx1"/>
                </a:solidFill>
              </a:rPr>
              <a:t>exposed.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Good </a:t>
            </a:r>
            <a:r>
              <a:rPr lang="en-GB" sz="2600" dirty="0">
                <a:solidFill>
                  <a:schemeClr val="tx1"/>
                </a:solidFill>
              </a:rPr>
              <a:t>housekeeping routines will help </a:t>
            </a:r>
            <a:r>
              <a:rPr lang="en-GB" sz="2600" dirty="0" smtClean="0">
                <a:solidFill>
                  <a:schemeClr val="tx1"/>
                </a:solidFill>
              </a:rPr>
              <a:t>to reduce </a:t>
            </a:r>
            <a:r>
              <a:rPr lang="en-GB" sz="2600" dirty="0">
                <a:solidFill>
                  <a:schemeClr val="tx1"/>
                </a:solidFill>
              </a:rPr>
              <a:t>health and safety risks.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Making sure </a:t>
            </a:r>
            <a:r>
              <a:rPr lang="en-GB" sz="2600" dirty="0">
                <a:solidFill>
                  <a:schemeClr val="tx1"/>
                </a:solidFill>
              </a:rPr>
              <a:t>that stock is not left in the </a:t>
            </a:r>
            <a:r>
              <a:rPr lang="en-GB" sz="2600" dirty="0" smtClean="0">
                <a:solidFill>
                  <a:schemeClr val="tx1"/>
                </a:solidFill>
              </a:rPr>
              <a:t>aisles when </a:t>
            </a:r>
            <a:r>
              <a:rPr lang="en-GB" sz="2600" dirty="0">
                <a:solidFill>
                  <a:schemeClr val="tx1"/>
                </a:solidFill>
              </a:rPr>
              <a:t>replenishing fixtures, not </a:t>
            </a:r>
            <a:r>
              <a:rPr lang="en-GB" sz="2600" dirty="0" smtClean="0">
                <a:solidFill>
                  <a:schemeClr val="tx1"/>
                </a:solidFill>
              </a:rPr>
              <a:t>trailing wires </a:t>
            </a:r>
            <a:r>
              <a:rPr lang="en-GB" sz="2600" dirty="0">
                <a:solidFill>
                  <a:schemeClr val="tx1"/>
                </a:solidFill>
              </a:rPr>
              <a:t>across spaces and </a:t>
            </a:r>
            <a:r>
              <a:rPr lang="en-GB" sz="2600" dirty="0" smtClean="0">
                <a:solidFill>
                  <a:schemeClr val="tx1"/>
                </a:solidFill>
              </a:rPr>
              <a:t>checking fixtures </a:t>
            </a:r>
            <a:r>
              <a:rPr lang="en-GB" sz="2600" dirty="0">
                <a:solidFill>
                  <a:schemeClr val="tx1"/>
                </a:solidFill>
              </a:rPr>
              <a:t>and fittings for damage </a:t>
            </a:r>
            <a:r>
              <a:rPr lang="en-GB" sz="2600" dirty="0" smtClean="0">
                <a:solidFill>
                  <a:schemeClr val="tx1"/>
                </a:solidFill>
              </a:rPr>
              <a:t>such as </a:t>
            </a:r>
            <a:r>
              <a:rPr lang="en-GB" sz="2600" dirty="0">
                <a:solidFill>
                  <a:schemeClr val="tx1"/>
                </a:solidFill>
              </a:rPr>
              <a:t>sharp edges or protruding </a:t>
            </a:r>
            <a:r>
              <a:rPr lang="en-GB" sz="2600" dirty="0" smtClean="0">
                <a:solidFill>
                  <a:schemeClr val="tx1"/>
                </a:solidFill>
              </a:rPr>
              <a:t>brackets, will </a:t>
            </a:r>
            <a:r>
              <a:rPr lang="en-GB" sz="2600" dirty="0">
                <a:solidFill>
                  <a:schemeClr val="tx1"/>
                </a:solidFill>
              </a:rPr>
              <a:t>all protect colleagues and </a:t>
            </a:r>
            <a:r>
              <a:rPr lang="en-GB" sz="2600" dirty="0" smtClean="0">
                <a:solidFill>
                  <a:schemeClr val="tx1"/>
                </a:solidFill>
              </a:rPr>
              <a:t>the public</a:t>
            </a:r>
            <a:r>
              <a:rPr lang="en-GB" sz="2600" dirty="0">
                <a:solidFill>
                  <a:schemeClr val="tx1"/>
                </a:solidFill>
              </a:rPr>
              <a:t>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Using </a:t>
            </a:r>
            <a:r>
              <a:rPr lang="en-GB" sz="2600" dirty="0">
                <a:solidFill>
                  <a:schemeClr val="tx1"/>
                </a:solidFill>
              </a:rPr>
              <a:t>equipment and </a:t>
            </a:r>
            <a:r>
              <a:rPr lang="en-GB" sz="2600" dirty="0" smtClean="0">
                <a:solidFill>
                  <a:schemeClr val="tx1"/>
                </a:solidFill>
              </a:rPr>
              <a:t>materials according </a:t>
            </a:r>
            <a:r>
              <a:rPr lang="en-GB" sz="2600" dirty="0">
                <a:solidFill>
                  <a:schemeClr val="tx1"/>
                </a:solidFill>
              </a:rPr>
              <a:t>to the instructions given </a:t>
            </a:r>
            <a:r>
              <a:rPr lang="en-GB" sz="2600" dirty="0" smtClean="0">
                <a:solidFill>
                  <a:schemeClr val="tx1"/>
                </a:solidFill>
              </a:rPr>
              <a:t>by the </a:t>
            </a:r>
            <a:r>
              <a:rPr lang="en-GB" sz="2600" dirty="0">
                <a:solidFill>
                  <a:schemeClr val="tx1"/>
                </a:solidFill>
              </a:rPr>
              <a:t>manufacturer and your </a:t>
            </a:r>
            <a:r>
              <a:rPr lang="en-GB" sz="2600" dirty="0" smtClean="0">
                <a:solidFill>
                  <a:schemeClr val="tx1"/>
                </a:solidFill>
              </a:rPr>
              <a:t>employer will </a:t>
            </a:r>
            <a:r>
              <a:rPr lang="en-GB" sz="2600" dirty="0">
                <a:solidFill>
                  <a:schemeClr val="tx1"/>
                </a:solidFill>
              </a:rPr>
              <a:t>also prevent accidents </a:t>
            </a:r>
            <a:r>
              <a:rPr lang="en-GB" sz="2600" dirty="0" smtClean="0">
                <a:solidFill>
                  <a:schemeClr val="tx1"/>
                </a:solidFill>
              </a:rPr>
              <a:t>and emergencies</a:t>
            </a:r>
            <a:r>
              <a:rPr lang="en-GB" sz="2600" dirty="0">
                <a:solidFill>
                  <a:schemeClr val="tx1"/>
                </a:solidFill>
              </a:rPr>
              <a:t>. </a:t>
            </a:r>
            <a:endParaRPr lang="en-GB" sz="2600" dirty="0" smtClean="0">
              <a:solidFill>
                <a:schemeClr val="tx1"/>
              </a:solidFill>
            </a:endParaRPr>
          </a:p>
          <a:p>
            <a:r>
              <a:rPr lang="en-GB" sz="2600" dirty="0" smtClean="0">
                <a:solidFill>
                  <a:schemeClr val="tx1"/>
                </a:solidFill>
              </a:rPr>
              <a:t>Fire </a:t>
            </a:r>
            <a:r>
              <a:rPr lang="en-GB" sz="2600" dirty="0">
                <a:solidFill>
                  <a:schemeClr val="tx1"/>
                </a:solidFill>
              </a:rPr>
              <a:t>exits must also </a:t>
            </a:r>
            <a:r>
              <a:rPr lang="en-GB" sz="2600" dirty="0" smtClean="0">
                <a:solidFill>
                  <a:schemeClr val="tx1"/>
                </a:solidFill>
              </a:rPr>
              <a:t>be kept </a:t>
            </a:r>
            <a:r>
              <a:rPr lang="en-GB" sz="2600" dirty="0">
                <a:solidFill>
                  <a:schemeClr val="tx1"/>
                </a:solidFill>
              </a:rPr>
              <a:t>free from obstructions.</a:t>
            </a:r>
            <a:endParaRPr lang="en-GB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875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38725"/>
            <a:ext cx="4104456" cy="54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Actions in the event 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of an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emergency</a:t>
            </a:r>
          </a:p>
        </p:txBody>
      </p:sp>
    </p:spTree>
    <p:extLst>
      <p:ext uri="{BB962C8B-B14F-4D97-AF65-F5344CB8AC3E}">
        <p14:creationId xmlns:p14="http://schemas.microsoft.com/office/powerpoint/2010/main" val="3517778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16824" cy="93610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                 Actions </a:t>
            </a: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in the event of an emergency</a:t>
            </a:r>
            <a:b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052736"/>
            <a:ext cx="7467600" cy="5211688"/>
          </a:xfrm>
        </p:spPr>
        <p:txBody>
          <a:bodyPr>
            <a:normAutofit fontScale="85000" lnSpcReduction="10000"/>
          </a:bodyPr>
          <a:lstStyle/>
          <a:p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Emergencies may occur in a number of different </a:t>
            </a:r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ways.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Every shop </a:t>
            </a:r>
            <a:r>
              <a:rPr lang="en-GB" sz="2600" dirty="0">
                <a:solidFill>
                  <a:schemeClr val="tx1"/>
                </a:solidFill>
              </a:rPr>
              <a:t>will have emergency procedures which it is </a:t>
            </a:r>
            <a:r>
              <a:rPr lang="en-GB" sz="2600" dirty="0" smtClean="0">
                <a:solidFill>
                  <a:schemeClr val="tx1"/>
                </a:solidFill>
              </a:rPr>
              <a:t>important that </a:t>
            </a:r>
            <a:r>
              <a:rPr lang="en-GB" sz="2600" dirty="0">
                <a:solidFill>
                  <a:schemeClr val="tx1"/>
                </a:solidFill>
              </a:rPr>
              <a:t>you know.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Remember </a:t>
            </a:r>
            <a:r>
              <a:rPr lang="en-GB" sz="2600" dirty="0">
                <a:solidFill>
                  <a:schemeClr val="tx1"/>
                </a:solidFill>
              </a:rPr>
              <a:t>if you are working in premises </a:t>
            </a:r>
            <a:r>
              <a:rPr lang="en-GB" sz="2600" dirty="0" smtClean="0">
                <a:solidFill>
                  <a:schemeClr val="tx1"/>
                </a:solidFill>
              </a:rPr>
              <a:t>other than </a:t>
            </a:r>
            <a:r>
              <a:rPr lang="en-GB" sz="2600" dirty="0">
                <a:solidFill>
                  <a:schemeClr val="tx1"/>
                </a:solidFill>
              </a:rPr>
              <a:t>your normal workplace to find out what </a:t>
            </a:r>
            <a:r>
              <a:rPr lang="en-GB" sz="2600" dirty="0" smtClean="0">
                <a:solidFill>
                  <a:schemeClr val="tx1"/>
                </a:solidFill>
              </a:rPr>
              <a:t>the emergency procedures </a:t>
            </a:r>
            <a:r>
              <a:rPr lang="en-GB" sz="2600" dirty="0">
                <a:solidFill>
                  <a:schemeClr val="tx1"/>
                </a:solidFill>
              </a:rPr>
              <a:t>are as soon as possible – it’s too late when </a:t>
            </a:r>
            <a:r>
              <a:rPr lang="en-GB" sz="2600" dirty="0" smtClean="0">
                <a:solidFill>
                  <a:schemeClr val="tx1"/>
                </a:solidFill>
              </a:rPr>
              <a:t>the emergency occurs.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Retail </a:t>
            </a:r>
            <a:r>
              <a:rPr lang="en-GB" sz="2600" dirty="0">
                <a:solidFill>
                  <a:schemeClr val="tx1"/>
                </a:solidFill>
              </a:rPr>
              <a:t>premises are occasionally the subject of </a:t>
            </a:r>
            <a:r>
              <a:rPr lang="en-GB" sz="2600" dirty="0" smtClean="0">
                <a:solidFill>
                  <a:schemeClr val="tx1"/>
                </a:solidFill>
              </a:rPr>
              <a:t>bomb threats</a:t>
            </a:r>
            <a:r>
              <a:rPr lang="en-GB" sz="2600" dirty="0">
                <a:solidFill>
                  <a:schemeClr val="tx1"/>
                </a:solidFill>
              </a:rPr>
              <a:t>, either from terrorists or criminals looking to </a:t>
            </a:r>
            <a:r>
              <a:rPr lang="en-GB" sz="2600" dirty="0" smtClean="0">
                <a:solidFill>
                  <a:schemeClr val="tx1"/>
                </a:solidFill>
              </a:rPr>
              <a:t>exploit the </a:t>
            </a:r>
            <a:r>
              <a:rPr lang="en-GB" sz="2600" dirty="0">
                <a:solidFill>
                  <a:schemeClr val="tx1"/>
                </a:solidFill>
              </a:rPr>
              <a:t>threat. </a:t>
            </a:r>
          </a:p>
          <a:p>
            <a:r>
              <a:rPr lang="en-GB" sz="2600" b="1" dirty="0" smtClean="0">
                <a:solidFill>
                  <a:schemeClr val="accent1">
                    <a:lumMod val="75000"/>
                  </a:schemeClr>
                </a:solidFill>
              </a:rPr>
              <a:t>Procedures </a:t>
            </a:r>
            <a:r>
              <a:rPr lang="en-GB" sz="2600" b="1" dirty="0">
                <a:solidFill>
                  <a:schemeClr val="accent1">
                    <a:lumMod val="75000"/>
                  </a:schemeClr>
                </a:solidFill>
              </a:rPr>
              <a:t>for dealing with bomb threats </a:t>
            </a:r>
            <a:r>
              <a:rPr lang="en-GB" sz="2600" dirty="0" smtClean="0">
                <a:solidFill>
                  <a:schemeClr val="tx1"/>
                </a:solidFill>
              </a:rPr>
              <a:t>will often include </a:t>
            </a:r>
            <a:r>
              <a:rPr lang="en-GB" sz="2600" dirty="0">
                <a:solidFill>
                  <a:schemeClr val="tx1"/>
                </a:solidFill>
              </a:rPr>
              <a:t>a senior colleague or security making </a:t>
            </a:r>
            <a:r>
              <a:rPr lang="en-GB" sz="2600" dirty="0" smtClean="0">
                <a:solidFill>
                  <a:schemeClr val="tx1"/>
                </a:solidFill>
              </a:rPr>
              <a:t>an evaluation </a:t>
            </a:r>
            <a:r>
              <a:rPr lang="en-GB" sz="2600" dirty="0">
                <a:solidFill>
                  <a:schemeClr val="tx1"/>
                </a:solidFill>
              </a:rPr>
              <a:t>of the threat and deciding on the action to </a:t>
            </a:r>
            <a:r>
              <a:rPr lang="en-GB" sz="2600" dirty="0" smtClean="0">
                <a:solidFill>
                  <a:schemeClr val="tx1"/>
                </a:solidFill>
              </a:rPr>
              <a:t>be taken</a:t>
            </a:r>
            <a:r>
              <a:rPr lang="en-GB" sz="2600" dirty="0">
                <a:solidFill>
                  <a:schemeClr val="tx1"/>
                </a:solidFill>
              </a:rPr>
              <a:t>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Where </a:t>
            </a:r>
            <a:r>
              <a:rPr lang="en-GB" sz="2600" dirty="0">
                <a:solidFill>
                  <a:schemeClr val="tx1"/>
                </a:solidFill>
              </a:rPr>
              <a:t>it is decided that a genuine threat exists, </a:t>
            </a:r>
            <a:r>
              <a:rPr lang="en-GB" sz="2600" dirty="0" smtClean="0">
                <a:solidFill>
                  <a:schemeClr val="tx1"/>
                </a:solidFill>
              </a:rPr>
              <a:t>the procedure </a:t>
            </a:r>
            <a:r>
              <a:rPr lang="en-GB" sz="2600" dirty="0">
                <a:solidFill>
                  <a:schemeClr val="tx1"/>
                </a:solidFill>
              </a:rPr>
              <a:t>in place for fire evacuation will often be used.</a:t>
            </a:r>
            <a:endParaRPr lang="en-GB" sz="26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3"/>
            <a:ext cx="123987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378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16824" cy="93610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                 Actions </a:t>
            </a: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in the event of an emergency</a:t>
            </a:r>
            <a:b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052736"/>
            <a:ext cx="7467600" cy="5211688"/>
          </a:xfrm>
        </p:spPr>
        <p:txBody>
          <a:bodyPr>
            <a:normAutofit fontScale="70000" lnSpcReduction="20000"/>
          </a:bodyPr>
          <a:lstStyle/>
          <a:p>
            <a:r>
              <a:rPr lang="en-GB" sz="2900" b="1" dirty="0">
                <a:solidFill>
                  <a:schemeClr val="accent1">
                    <a:lumMod val="75000"/>
                  </a:schemeClr>
                </a:solidFill>
              </a:rPr>
              <a:t>Fire evacuation procedures </a:t>
            </a:r>
            <a:r>
              <a:rPr lang="en-GB" sz="2600" dirty="0">
                <a:solidFill>
                  <a:schemeClr val="tx1"/>
                </a:solidFill>
              </a:rPr>
              <a:t>will </a:t>
            </a:r>
            <a:r>
              <a:rPr lang="en-GB" sz="2600" dirty="0" smtClean="0">
                <a:solidFill>
                  <a:schemeClr val="tx1"/>
                </a:solidFill>
              </a:rPr>
              <a:t>cover how </a:t>
            </a:r>
            <a:r>
              <a:rPr lang="en-GB" sz="2600" dirty="0">
                <a:solidFill>
                  <a:schemeClr val="tx1"/>
                </a:solidFill>
              </a:rPr>
              <a:t>to raise the alarm, how to </a:t>
            </a:r>
            <a:r>
              <a:rPr lang="en-GB" sz="2600" dirty="0" smtClean="0">
                <a:solidFill>
                  <a:schemeClr val="tx1"/>
                </a:solidFill>
              </a:rPr>
              <a:t>evacuate the </a:t>
            </a:r>
            <a:r>
              <a:rPr lang="en-GB" sz="2600" dirty="0">
                <a:solidFill>
                  <a:schemeClr val="tx1"/>
                </a:solidFill>
              </a:rPr>
              <a:t>building, where the fire exits </a:t>
            </a:r>
            <a:r>
              <a:rPr lang="en-GB" sz="2600" dirty="0" smtClean="0">
                <a:solidFill>
                  <a:schemeClr val="tx1"/>
                </a:solidFill>
              </a:rPr>
              <a:t>are, the </a:t>
            </a:r>
            <a:r>
              <a:rPr lang="en-GB" sz="2600" dirty="0">
                <a:solidFill>
                  <a:schemeClr val="tx1"/>
                </a:solidFill>
              </a:rPr>
              <a:t>assembly points, the location </a:t>
            </a:r>
            <a:r>
              <a:rPr lang="en-GB" sz="2600" dirty="0" smtClean="0">
                <a:solidFill>
                  <a:schemeClr val="tx1"/>
                </a:solidFill>
              </a:rPr>
              <a:t>of fire </a:t>
            </a:r>
            <a:r>
              <a:rPr lang="en-GB" sz="2600" dirty="0">
                <a:solidFill>
                  <a:schemeClr val="tx1"/>
                </a:solidFill>
              </a:rPr>
              <a:t>extinguishers and when and </a:t>
            </a:r>
            <a:r>
              <a:rPr lang="en-GB" sz="2600" dirty="0" smtClean="0">
                <a:solidFill>
                  <a:schemeClr val="tx1"/>
                </a:solidFill>
              </a:rPr>
              <a:t>how to </a:t>
            </a:r>
            <a:r>
              <a:rPr lang="en-GB" sz="2600" dirty="0">
                <a:solidFill>
                  <a:schemeClr val="tx1"/>
                </a:solidFill>
              </a:rPr>
              <a:t>use them. </a:t>
            </a:r>
          </a:p>
          <a:p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</a:rPr>
              <a:t>If </a:t>
            </a:r>
            <a:r>
              <a:rPr lang="en-GB" sz="3400" b="1" dirty="0">
                <a:solidFill>
                  <a:schemeClr val="accent1">
                    <a:lumMod val="75000"/>
                  </a:schemeClr>
                </a:solidFill>
              </a:rPr>
              <a:t>you discover a </a:t>
            </a:r>
            <a:r>
              <a:rPr lang="en-GB" sz="3400" b="1" dirty="0" smtClean="0">
                <a:solidFill>
                  <a:schemeClr val="accent1">
                    <a:lumMod val="75000"/>
                  </a:schemeClr>
                </a:solidFill>
              </a:rPr>
              <a:t>fire, operate </a:t>
            </a:r>
            <a:r>
              <a:rPr lang="en-GB" sz="3400" b="1" dirty="0">
                <a:solidFill>
                  <a:schemeClr val="accent1">
                    <a:lumMod val="75000"/>
                  </a:schemeClr>
                </a:solidFill>
              </a:rPr>
              <a:t>the nearest fire alarm.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If you have </a:t>
            </a:r>
            <a:r>
              <a:rPr lang="en-GB" sz="2600" dirty="0">
                <a:solidFill>
                  <a:schemeClr val="tx1"/>
                </a:solidFill>
              </a:rPr>
              <a:t>been trained to do so and the </a:t>
            </a:r>
            <a:r>
              <a:rPr lang="en-GB" sz="2600" dirty="0" smtClean="0">
                <a:solidFill>
                  <a:schemeClr val="tx1"/>
                </a:solidFill>
              </a:rPr>
              <a:t>fire is </a:t>
            </a:r>
            <a:r>
              <a:rPr lang="en-GB" sz="2600" dirty="0">
                <a:solidFill>
                  <a:schemeClr val="tx1"/>
                </a:solidFill>
              </a:rPr>
              <a:t>small enough to tackle, use the </a:t>
            </a:r>
            <a:r>
              <a:rPr lang="en-GB" sz="2600" dirty="0" smtClean="0">
                <a:solidFill>
                  <a:schemeClr val="tx1"/>
                </a:solidFill>
              </a:rPr>
              <a:t>fire extinguishers </a:t>
            </a:r>
            <a:r>
              <a:rPr lang="en-GB" sz="2600" dirty="0">
                <a:solidFill>
                  <a:schemeClr val="tx1"/>
                </a:solidFill>
              </a:rPr>
              <a:t>on it.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Make </a:t>
            </a:r>
            <a:r>
              <a:rPr lang="en-GB" sz="2600" dirty="0">
                <a:solidFill>
                  <a:schemeClr val="tx1"/>
                </a:solidFill>
              </a:rPr>
              <a:t>sure </a:t>
            </a:r>
            <a:r>
              <a:rPr lang="en-GB" sz="2600" dirty="0" smtClean="0">
                <a:solidFill>
                  <a:schemeClr val="tx1"/>
                </a:solidFill>
              </a:rPr>
              <a:t>escape routes </a:t>
            </a:r>
            <a:r>
              <a:rPr lang="en-GB" sz="2600" dirty="0">
                <a:solidFill>
                  <a:schemeClr val="tx1"/>
                </a:solidFill>
              </a:rPr>
              <a:t>are kept clear, someone has </a:t>
            </a:r>
            <a:r>
              <a:rPr lang="en-GB" sz="2600" dirty="0" smtClean="0">
                <a:solidFill>
                  <a:schemeClr val="tx1"/>
                </a:solidFill>
              </a:rPr>
              <a:t>called the </a:t>
            </a:r>
            <a:r>
              <a:rPr lang="en-GB" sz="2600" dirty="0">
                <a:solidFill>
                  <a:schemeClr val="tx1"/>
                </a:solidFill>
              </a:rPr>
              <a:t>fire service, customers are </a:t>
            </a:r>
            <a:r>
              <a:rPr lang="en-GB" sz="2600" dirty="0" smtClean="0">
                <a:solidFill>
                  <a:schemeClr val="tx1"/>
                </a:solidFill>
              </a:rPr>
              <a:t>directed to </a:t>
            </a:r>
            <a:r>
              <a:rPr lang="en-GB" sz="2600" dirty="0">
                <a:solidFill>
                  <a:schemeClr val="tx1"/>
                </a:solidFill>
              </a:rPr>
              <a:t>the nearest exit and doors </a:t>
            </a:r>
            <a:r>
              <a:rPr lang="en-GB" sz="2600" dirty="0" smtClean="0">
                <a:solidFill>
                  <a:schemeClr val="tx1"/>
                </a:solidFill>
              </a:rPr>
              <a:t>and windows </a:t>
            </a:r>
            <a:r>
              <a:rPr lang="en-GB" sz="2600" dirty="0">
                <a:solidFill>
                  <a:schemeClr val="tx1"/>
                </a:solidFill>
              </a:rPr>
              <a:t>are closed.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When </a:t>
            </a:r>
            <a:r>
              <a:rPr lang="en-GB" sz="2600" dirty="0">
                <a:solidFill>
                  <a:schemeClr val="tx1"/>
                </a:solidFill>
              </a:rPr>
              <a:t>the building </a:t>
            </a:r>
            <a:r>
              <a:rPr lang="en-GB" sz="2600" dirty="0" smtClean="0">
                <a:solidFill>
                  <a:schemeClr val="tx1"/>
                </a:solidFill>
              </a:rPr>
              <a:t>is empty </a:t>
            </a:r>
            <a:r>
              <a:rPr lang="en-GB" sz="2600" dirty="0">
                <a:solidFill>
                  <a:schemeClr val="tx1"/>
                </a:solidFill>
              </a:rPr>
              <a:t>make sure no one re-enters </a:t>
            </a:r>
            <a:r>
              <a:rPr lang="en-GB" sz="2600" dirty="0" smtClean="0">
                <a:solidFill>
                  <a:schemeClr val="tx1"/>
                </a:solidFill>
              </a:rPr>
              <a:t>until the </a:t>
            </a:r>
            <a:r>
              <a:rPr lang="en-GB" sz="2600" dirty="0">
                <a:solidFill>
                  <a:schemeClr val="tx1"/>
                </a:solidFill>
              </a:rPr>
              <a:t>fire service have given </a:t>
            </a:r>
            <a:r>
              <a:rPr lang="en-GB" sz="2600" dirty="0" smtClean="0">
                <a:solidFill>
                  <a:schemeClr val="tx1"/>
                </a:solidFill>
              </a:rPr>
              <a:t>permission.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In </a:t>
            </a:r>
            <a:r>
              <a:rPr lang="en-GB" sz="2600" dirty="0">
                <a:solidFill>
                  <a:schemeClr val="tx1"/>
                </a:solidFill>
              </a:rPr>
              <a:t>the event of acute illness or </a:t>
            </a:r>
            <a:r>
              <a:rPr lang="en-GB" sz="2600" dirty="0" smtClean="0">
                <a:solidFill>
                  <a:schemeClr val="tx1"/>
                </a:solidFill>
              </a:rPr>
              <a:t>accident, first </a:t>
            </a:r>
            <a:r>
              <a:rPr lang="en-GB" sz="2600" dirty="0">
                <a:solidFill>
                  <a:schemeClr val="tx1"/>
                </a:solidFill>
              </a:rPr>
              <a:t>aiders need to reach the patient </a:t>
            </a:r>
            <a:r>
              <a:rPr lang="en-GB" sz="2600" dirty="0" smtClean="0">
                <a:solidFill>
                  <a:schemeClr val="tx1"/>
                </a:solidFill>
              </a:rPr>
              <a:t>as quickly </a:t>
            </a:r>
            <a:r>
              <a:rPr lang="en-GB" sz="2600" dirty="0">
                <a:solidFill>
                  <a:schemeClr val="tx1"/>
                </a:solidFill>
              </a:rPr>
              <a:t>as possible. Call them, don’t try </a:t>
            </a:r>
            <a:r>
              <a:rPr lang="en-GB" sz="2600" dirty="0" smtClean="0">
                <a:solidFill>
                  <a:schemeClr val="tx1"/>
                </a:solidFill>
              </a:rPr>
              <a:t>to administer </a:t>
            </a:r>
            <a:r>
              <a:rPr lang="en-GB" sz="2600" dirty="0">
                <a:solidFill>
                  <a:schemeClr val="tx1"/>
                </a:solidFill>
              </a:rPr>
              <a:t>first aid if you are not </a:t>
            </a:r>
            <a:r>
              <a:rPr lang="en-GB" sz="2600" dirty="0" smtClean="0">
                <a:solidFill>
                  <a:schemeClr val="tx1"/>
                </a:solidFill>
              </a:rPr>
              <a:t>trained to </a:t>
            </a:r>
            <a:r>
              <a:rPr lang="en-GB" sz="2600" dirty="0">
                <a:solidFill>
                  <a:schemeClr val="tx1"/>
                </a:solidFill>
              </a:rPr>
              <a:t>do so as you could easily cause </a:t>
            </a:r>
            <a:r>
              <a:rPr lang="en-GB" sz="2600" dirty="0" smtClean="0">
                <a:solidFill>
                  <a:schemeClr val="tx1"/>
                </a:solidFill>
              </a:rPr>
              <a:t>more harm</a:t>
            </a:r>
            <a:r>
              <a:rPr lang="en-GB" sz="2600" dirty="0">
                <a:solidFill>
                  <a:schemeClr val="tx1"/>
                </a:solidFill>
              </a:rPr>
              <a:t>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As </a:t>
            </a:r>
            <a:r>
              <a:rPr lang="en-GB" sz="2600" dirty="0">
                <a:solidFill>
                  <a:schemeClr val="tx1"/>
                </a:solidFill>
              </a:rPr>
              <a:t>soon as possible, complete </a:t>
            </a:r>
            <a:r>
              <a:rPr lang="en-GB" sz="2600" dirty="0" smtClean="0">
                <a:solidFill>
                  <a:schemeClr val="tx1"/>
                </a:solidFill>
              </a:rPr>
              <a:t>the details </a:t>
            </a:r>
            <a:r>
              <a:rPr lang="en-GB" sz="2600" dirty="0">
                <a:solidFill>
                  <a:schemeClr val="tx1"/>
                </a:solidFill>
              </a:rPr>
              <a:t>of the accident in the </a:t>
            </a:r>
            <a:r>
              <a:rPr lang="en-GB" sz="2600" dirty="0" smtClean="0">
                <a:solidFill>
                  <a:schemeClr val="tx1"/>
                </a:solidFill>
              </a:rPr>
              <a:t>accident book</a:t>
            </a:r>
            <a:r>
              <a:rPr lang="en-GB" sz="2600" dirty="0">
                <a:solidFill>
                  <a:schemeClr val="tx1"/>
                </a:solidFill>
              </a:rPr>
              <a:t>, as this will be useful in the </a:t>
            </a:r>
            <a:r>
              <a:rPr lang="en-GB" sz="2600" dirty="0" smtClean="0">
                <a:solidFill>
                  <a:schemeClr val="tx1"/>
                </a:solidFill>
              </a:rPr>
              <a:t>event of </a:t>
            </a:r>
            <a:r>
              <a:rPr lang="en-GB" sz="2600" dirty="0">
                <a:solidFill>
                  <a:schemeClr val="tx1"/>
                </a:solidFill>
              </a:rPr>
              <a:t>any dispute over responsibility </a:t>
            </a:r>
            <a:r>
              <a:rPr lang="en-GB" sz="2600" dirty="0" smtClean="0">
                <a:solidFill>
                  <a:schemeClr val="tx1"/>
                </a:solidFill>
              </a:rPr>
              <a:t>and also </a:t>
            </a:r>
            <a:r>
              <a:rPr lang="en-GB" sz="2600" dirty="0">
                <a:solidFill>
                  <a:schemeClr val="tx1"/>
                </a:solidFill>
              </a:rPr>
              <a:t>forms a record. This helps to </a:t>
            </a:r>
            <a:r>
              <a:rPr lang="en-GB" sz="2600" dirty="0" smtClean="0">
                <a:solidFill>
                  <a:schemeClr val="tx1"/>
                </a:solidFill>
              </a:rPr>
              <a:t>identify recurring </a:t>
            </a:r>
            <a:r>
              <a:rPr lang="en-GB" sz="2600" dirty="0">
                <a:solidFill>
                  <a:schemeClr val="tx1"/>
                </a:solidFill>
              </a:rPr>
              <a:t>accidents so that action </a:t>
            </a:r>
            <a:r>
              <a:rPr lang="en-GB" sz="2600" dirty="0" smtClean="0">
                <a:solidFill>
                  <a:schemeClr val="tx1"/>
                </a:solidFill>
              </a:rPr>
              <a:t>can be </a:t>
            </a:r>
            <a:r>
              <a:rPr lang="en-GB" sz="2600" dirty="0">
                <a:solidFill>
                  <a:schemeClr val="tx1"/>
                </a:solidFill>
              </a:rPr>
              <a:t>taken to prevent the risk </a:t>
            </a:r>
            <a:r>
              <a:rPr lang="en-GB" sz="2600" dirty="0" smtClean="0">
                <a:solidFill>
                  <a:schemeClr val="tx1"/>
                </a:solidFill>
              </a:rPr>
              <a:t>continuing.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Remember </a:t>
            </a:r>
            <a:r>
              <a:rPr lang="en-GB" sz="2600" dirty="0">
                <a:solidFill>
                  <a:schemeClr val="tx1"/>
                </a:solidFill>
              </a:rPr>
              <a:t>if you have an </a:t>
            </a:r>
            <a:r>
              <a:rPr lang="en-GB" sz="2600" dirty="0" smtClean="0">
                <a:solidFill>
                  <a:schemeClr val="tx1"/>
                </a:solidFill>
              </a:rPr>
              <a:t>accident yourself</a:t>
            </a:r>
            <a:r>
              <a:rPr lang="en-GB" sz="2600" dirty="0">
                <a:solidFill>
                  <a:schemeClr val="tx1"/>
                </a:solidFill>
              </a:rPr>
              <a:t>, however trivial it may </a:t>
            </a:r>
            <a:r>
              <a:rPr lang="en-GB" sz="2600" dirty="0" smtClean="0">
                <a:solidFill>
                  <a:schemeClr val="tx1"/>
                </a:solidFill>
              </a:rPr>
              <a:t>seem, report </a:t>
            </a:r>
            <a:r>
              <a:rPr lang="en-GB" sz="2600" dirty="0">
                <a:solidFill>
                  <a:schemeClr val="tx1"/>
                </a:solidFill>
              </a:rPr>
              <a:t>it and have it entered in </a:t>
            </a:r>
            <a:r>
              <a:rPr lang="en-GB" sz="2600" dirty="0" smtClean="0">
                <a:solidFill>
                  <a:schemeClr val="tx1"/>
                </a:solidFill>
              </a:rPr>
              <a:t>the accident </a:t>
            </a:r>
            <a:r>
              <a:rPr lang="en-GB" sz="2600" dirty="0">
                <a:solidFill>
                  <a:schemeClr val="tx1"/>
                </a:solidFill>
              </a:rPr>
              <a:t>book.</a:t>
            </a:r>
            <a:endParaRPr lang="en-GB" sz="26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620"/>
            <a:ext cx="113138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313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39000" cy="1143000"/>
          </a:xfrm>
        </p:spPr>
        <p:txBody>
          <a:bodyPr/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Hazards and risks and Safe</a:t>
            </a:r>
            <a:br>
              <a:rPr lang="en-GB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Working Practices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89733"/>
            <a:ext cx="6480720" cy="458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0903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16824" cy="936104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     </a:t>
            </a: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 </a:t>
            </a: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Hazards and risks and </a:t>
            </a:r>
            <a:r>
              <a:rPr lang="en-GB" sz="2800" dirty="0" smtClean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>Safe Working Practices</a:t>
            </a:r>
            <a: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  <a:t/>
            </a:r>
            <a:br>
              <a:rPr lang="en-GB" sz="2800" dirty="0">
                <a:ln>
                  <a:noFill/>
                </a:ln>
                <a:solidFill>
                  <a:srgbClr val="F0AD00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764704"/>
            <a:ext cx="7467600" cy="5499720"/>
          </a:xfrm>
        </p:spPr>
        <p:txBody>
          <a:bodyPr>
            <a:normAutofit fontScale="77500" lnSpcReduction="20000"/>
          </a:bodyPr>
          <a:lstStyle/>
          <a:p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GB" sz="3100" b="1" dirty="0">
                <a:solidFill>
                  <a:srgbClr val="FF0000"/>
                </a:solidFill>
              </a:rPr>
              <a:t>hazard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 is anything that could </a:t>
            </a:r>
            <a:r>
              <a:rPr lang="en-GB" sz="3100" b="1" dirty="0" smtClean="0">
                <a:solidFill>
                  <a:schemeClr val="accent1">
                    <a:lumMod val="75000"/>
                  </a:schemeClr>
                </a:solidFill>
              </a:rPr>
              <a:t>cause harm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.  </a:t>
            </a:r>
            <a:endParaRPr lang="en-GB" sz="31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31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3100" b="1" dirty="0">
                <a:solidFill>
                  <a:srgbClr val="FF0000"/>
                </a:solidFill>
              </a:rPr>
              <a:t>risk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 is the likelihood that </a:t>
            </a:r>
            <a:r>
              <a:rPr lang="en-GB" sz="3100" b="1" dirty="0" smtClean="0">
                <a:solidFill>
                  <a:schemeClr val="accent1">
                    <a:lumMod val="75000"/>
                  </a:schemeClr>
                </a:solidFill>
              </a:rPr>
              <a:t>the hazard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will harm someone and the </a:t>
            </a:r>
            <a:r>
              <a:rPr lang="en-GB" sz="3100" b="1" dirty="0" smtClean="0">
                <a:solidFill>
                  <a:schemeClr val="accent1">
                    <a:lumMod val="75000"/>
                  </a:schemeClr>
                </a:solidFill>
              </a:rPr>
              <a:t>level of </a:t>
            </a:r>
            <a:r>
              <a:rPr lang="en-GB" sz="3100" b="1" dirty="0">
                <a:solidFill>
                  <a:schemeClr val="accent1">
                    <a:lumMod val="75000"/>
                  </a:schemeClr>
                </a:solidFill>
              </a:rPr>
              <a:t>harm </a:t>
            </a:r>
            <a:r>
              <a:rPr lang="en-GB" sz="3100" b="1" dirty="0" smtClean="0">
                <a:solidFill>
                  <a:schemeClr val="accent1">
                    <a:lumMod val="75000"/>
                  </a:schemeClr>
                </a:solidFill>
              </a:rPr>
              <a:t>involved.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Legislation requires people </a:t>
            </a:r>
            <a:r>
              <a:rPr lang="en-GB" sz="2600" dirty="0">
                <a:solidFill>
                  <a:schemeClr val="tx1"/>
                </a:solidFill>
              </a:rPr>
              <a:t>to be protected from risk as </a:t>
            </a:r>
            <a:r>
              <a:rPr lang="en-GB" sz="2600" dirty="0" smtClean="0">
                <a:solidFill>
                  <a:schemeClr val="tx1"/>
                </a:solidFill>
              </a:rPr>
              <a:t>far as </a:t>
            </a:r>
            <a:r>
              <a:rPr lang="en-GB" sz="2600" dirty="0">
                <a:solidFill>
                  <a:schemeClr val="tx1"/>
                </a:solidFill>
              </a:rPr>
              <a:t>is reasonably practicable.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Businesses carry </a:t>
            </a:r>
            <a:r>
              <a:rPr lang="en-GB" sz="2600" dirty="0">
                <a:solidFill>
                  <a:schemeClr val="tx1"/>
                </a:solidFill>
              </a:rPr>
              <a:t>out risk assessments to meet </a:t>
            </a:r>
            <a:r>
              <a:rPr lang="en-GB" sz="2600" dirty="0" smtClean="0">
                <a:solidFill>
                  <a:schemeClr val="tx1"/>
                </a:solidFill>
              </a:rPr>
              <a:t>their legal </a:t>
            </a:r>
            <a:r>
              <a:rPr lang="en-GB" sz="2600" dirty="0">
                <a:solidFill>
                  <a:schemeClr val="tx1"/>
                </a:solidFill>
              </a:rPr>
              <a:t>obligations.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The </a:t>
            </a:r>
            <a:r>
              <a:rPr lang="en-GB" sz="2600" dirty="0">
                <a:solidFill>
                  <a:schemeClr val="tx1"/>
                </a:solidFill>
              </a:rPr>
              <a:t>first stage is </a:t>
            </a:r>
            <a:r>
              <a:rPr lang="en-GB" sz="2600" dirty="0" smtClean="0">
                <a:solidFill>
                  <a:schemeClr val="tx1"/>
                </a:solidFill>
              </a:rPr>
              <a:t>to look </a:t>
            </a:r>
            <a:r>
              <a:rPr lang="en-GB" sz="2600" dirty="0">
                <a:solidFill>
                  <a:schemeClr val="tx1"/>
                </a:solidFill>
              </a:rPr>
              <a:t>for hazards which might be </a:t>
            </a:r>
            <a:r>
              <a:rPr lang="en-GB" sz="2600" dirty="0" smtClean="0">
                <a:solidFill>
                  <a:schemeClr val="tx1"/>
                </a:solidFill>
              </a:rPr>
              <a:t>trailing wires</a:t>
            </a:r>
            <a:r>
              <a:rPr lang="en-GB" sz="2600" dirty="0">
                <a:solidFill>
                  <a:schemeClr val="tx1"/>
                </a:solidFill>
              </a:rPr>
              <a:t>, worn carpets etc., or </a:t>
            </a:r>
            <a:r>
              <a:rPr lang="en-GB" sz="2600" dirty="0" smtClean="0">
                <a:solidFill>
                  <a:schemeClr val="tx1"/>
                </a:solidFill>
              </a:rPr>
              <a:t>hazards caused </a:t>
            </a:r>
            <a:r>
              <a:rPr lang="en-GB" sz="2600" dirty="0">
                <a:solidFill>
                  <a:schemeClr val="tx1"/>
                </a:solidFill>
              </a:rPr>
              <a:t>by the work being carried </a:t>
            </a:r>
            <a:r>
              <a:rPr lang="en-GB" sz="2600" dirty="0" smtClean="0">
                <a:solidFill>
                  <a:schemeClr val="tx1"/>
                </a:solidFill>
              </a:rPr>
              <a:t>out.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The </a:t>
            </a:r>
            <a:r>
              <a:rPr lang="en-GB" sz="2600" dirty="0">
                <a:solidFill>
                  <a:schemeClr val="tx1"/>
                </a:solidFill>
              </a:rPr>
              <a:t>next stage is to evaluate the risk </a:t>
            </a:r>
            <a:r>
              <a:rPr lang="en-GB" sz="2600" dirty="0" smtClean="0">
                <a:solidFill>
                  <a:schemeClr val="tx1"/>
                </a:solidFill>
              </a:rPr>
              <a:t>of harm </a:t>
            </a:r>
            <a:r>
              <a:rPr lang="en-GB" sz="2600" dirty="0">
                <a:solidFill>
                  <a:schemeClr val="tx1"/>
                </a:solidFill>
              </a:rPr>
              <a:t>from the hazards as high, </a:t>
            </a:r>
            <a:r>
              <a:rPr lang="en-GB" sz="2600" dirty="0" smtClean="0">
                <a:solidFill>
                  <a:schemeClr val="tx1"/>
                </a:solidFill>
              </a:rPr>
              <a:t>medium or </a:t>
            </a:r>
            <a:r>
              <a:rPr lang="en-GB" sz="2600" dirty="0">
                <a:solidFill>
                  <a:schemeClr val="tx1"/>
                </a:solidFill>
              </a:rPr>
              <a:t>low. High and medium risks will </a:t>
            </a:r>
            <a:r>
              <a:rPr lang="en-GB" sz="2600" dirty="0" smtClean="0">
                <a:solidFill>
                  <a:schemeClr val="tx1"/>
                </a:solidFill>
              </a:rPr>
              <a:t>usually require </a:t>
            </a:r>
            <a:r>
              <a:rPr lang="en-GB" sz="2600" dirty="0">
                <a:solidFill>
                  <a:schemeClr val="tx1"/>
                </a:solidFill>
              </a:rPr>
              <a:t>action.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The </a:t>
            </a:r>
            <a:r>
              <a:rPr lang="en-GB" sz="2600" dirty="0">
                <a:solidFill>
                  <a:schemeClr val="tx1"/>
                </a:solidFill>
              </a:rPr>
              <a:t>action stage </a:t>
            </a:r>
            <a:r>
              <a:rPr lang="en-GB" sz="2600" dirty="0" smtClean="0">
                <a:solidFill>
                  <a:schemeClr val="tx1"/>
                </a:solidFill>
              </a:rPr>
              <a:t>could involve </a:t>
            </a:r>
            <a:r>
              <a:rPr lang="en-GB" sz="2600" dirty="0">
                <a:solidFill>
                  <a:schemeClr val="tx1"/>
                </a:solidFill>
              </a:rPr>
              <a:t>replacing worn out </a:t>
            </a:r>
            <a:r>
              <a:rPr lang="en-GB" sz="2600" dirty="0" smtClean="0">
                <a:solidFill>
                  <a:schemeClr val="tx1"/>
                </a:solidFill>
              </a:rPr>
              <a:t>equipment, changing </a:t>
            </a:r>
            <a:r>
              <a:rPr lang="en-GB" sz="2600" dirty="0">
                <a:solidFill>
                  <a:schemeClr val="tx1"/>
                </a:solidFill>
              </a:rPr>
              <a:t>work practices or </a:t>
            </a:r>
            <a:r>
              <a:rPr lang="en-GB" sz="2600" dirty="0" smtClean="0">
                <a:solidFill>
                  <a:schemeClr val="tx1"/>
                </a:solidFill>
              </a:rPr>
              <a:t>changing layouts </a:t>
            </a:r>
            <a:r>
              <a:rPr lang="en-GB" sz="2600" dirty="0">
                <a:solidFill>
                  <a:schemeClr val="tx1"/>
                </a:solidFill>
              </a:rPr>
              <a:t>or lighting.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A </a:t>
            </a:r>
            <a:r>
              <a:rPr lang="en-GB" sz="2600" dirty="0">
                <a:solidFill>
                  <a:schemeClr val="tx1"/>
                </a:solidFill>
              </a:rPr>
              <a:t>record needs </a:t>
            </a:r>
            <a:r>
              <a:rPr lang="en-GB" sz="2600" dirty="0" smtClean="0">
                <a:solidFill>
                  <a:schemeClr val="tx1"/>
                </a:solidFill>
              </a:rPr>
              <a:t>to be </a:t>
            </a:r>
            <a:r>
              <a:rPr lang="en-GB" sz="2600" dirty="0">
                <a:solidFill>
                  <a:schemeClr val="tx1"/>
                </a:solidFill>
              </a:rPr>
              <a:t>kept of the risks identified and </a:t>
            </a:r>
            <a:r>
              <a:rPr lang="en-GB" sz="2600" dirty="0" smtClean="0">
                <a:solidFill>
                  <a:schemeClr val="tx1"/>
                </a:solidFill>
              </a:rPr>
              <a:t>the action </a:t>
            </a:r>
            <a:r>
              <a:rPr lang="en-GB" sz="2600" dirty="0">
                <a:solidFill>
                  <a:schemeClr val="tx1"/>
                </a:solidFill>
              </a:rPr>
              <a:t>taken to reduce them.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Once </a:t>
            </a:r>
            <a:r>
              <a:rPr lang="en-GB" sz="2600" dirty="0">
                <a:solidFill>
                  <a:schemeClr val="tx1"/>
                </a:solidFill>
              </a:rPr>
              <a:t>a ‘</a:t>
            </a:r>
            <a:r>
              <a:rPr lang="en-GB" sz="2600" dirty="0" smtClean="0">
                <a:solidFill>
                  <a:schemeClr val="tx1"/>
                </a:solidFill>
              </a:rPr>
              <a:t>risk assessment</a:t>
            </a:r>
            <a:r>
              <a:rPr lang="en-GB" sz="2600" dirty="0">
                <a:solidFill>
                  <a:schemeClr val="tx1"/>
                </a:solidFill>
              </a:rPr>
              <a:t>’ is carried out safe </a:t>
            </a:r>
            <a:r>
              <a:rPr lang="en-GB" sz="2600" dirty="0" smtClean="0">
                <a:solidFill>
                  <a:schemeClr val="tx1"/>
                </a:solidFill>
              </a:rPr>
              <a:t>working practices </a:t>
            </a:r>
            <a:r>
              <a:rPr lang="en-GB" sz="2600" dirty="0">
                <a:solidFill>
                  <a:schemeClr val="tx1"/>
                </a:solidFill>
              </a:rPr>
              <a:t>(SWP) are applied and a </a:t>
            </a:r>
            <a:r>
              <a:rPr lang="en-GB" sz="2600" dirty="0" smtClean="0">
                <a:solidFill>
                  <a:schemeClr val="tx1"/>
                </a:solidFill>
              </a:rPr>
              <a:t>supply of </a:t>
            </a:r>
            <a:r>
              <a:rPr lang="en-GB" sz="2600" dirty="0">
                <a:solidFill>
                  <a:schemeClr val="tx1"/>
                </a:solidFill>
              </a:rPr>
              <a:t>relevant equipment such as </a:t>
            </a:r>
            <a:r>
              <a:rPr lang="en-GB" sz="2600" dirty="0" smtClean="0">
                <a:solidFill>
                  <a:schemeClr val="tx1"/>
                </a:solidFill>
              </a:rPr>
              <a:t>Personal Protective </a:t>
            </a:r>
            <a:r>
              <a:rPr lang="en-GB" sz="2600" dirty="0">
                <a:solidFill>
                  <a:schemeClr val="tx1"/>
                </a:solidFill>
              </a:rPr>
              <a:t>Equipment (PPE) should </a:t>
            </a:r>
            <a:r>
              <a:rPr lang="en-GB" sz="2600" dirty="0" smtClean="0">
                <a:solidFill>
                  <a:schemeClr val="tx1"/>
                </a:solidFill>
              </a:rPr>
              <a:t>be made </a:t>
            </a:r>
            <a:r>
              <a:rPr lang="en-GB" sz="2600" dirty="0">
                <a:solidFill>
                  <a:schemeClr val="tx1"/>
                </a:solidFill>
              </a:rPr>
              <a:t>available.</a:t>
            </a:r>
            <a:endParaRPr lang="en-GB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1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94</TotalTime>
  <Words>1270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Thermal</vt:lpstr>
      <vt:lpstr>Unit 254</vt:lpstr>
      <vt:lpstr>Understanding how a retail business maintains health and safety on its premises</vt:lpstr>
      <vt:lpstr>Understanding how a retail business maintains health and safety on its premises</vt:lpstr>
      <vt:lpstr>Understanding how a retail business maintains health and safety on its premises</vt:lpstr>
      <vt:lpstr>PowerPoint Presentation</vt:lpstr>
      <vt:lpstr>                 Actions in the event of an emergency </vt:lpstr>
      <vt:lpstr>                 Actions in the event of an emergency </vt:lpstr>
      <vt:lpstr>Hazards and risks and Safe Working Practices</vt:lpstr>
      <vt:lpstr>         Hazards and risks and Safe Working Practices </vt:lpstr>
      <vt:lpstr>Manual Handling</vt:lpstr>
      <vt:lpstr>          Manual Handling</vt:lpstr>
      <vt:lpstr>   Waste Disposal</vt:lpstr>
      <vt:lpstr>                                 Disposal of Waste Rubbish</vt:lpstr>
      <vt:lpstr>THE END</vt:lpstr>
    </vt:vector>
  </TitlesOfParts>
  <Company>Hamilton Rentals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254</dc:title>
  <dc:creator>HR</dc:creator>
  <cp:lastModifiedBy>HR</cp:lastModifiedBy>
  <cp:revision>26</cp:revision>
  <dcterms:created xsi:type="dcterms:W3CDTF">2012-03-25T16:20:58Z</dcterms:created>
  <dcterms:modified xsi:type="dcterms:W3CDTF">2012-03-28T17:35:31Z</dcterms:modified>
</cp:coreProperties>
</file>