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21AD0D5-A303-4911-9AB4-20BBAA4E55EB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1E5AF0-6362-4BD4-B57D-0704EB8BDA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1622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00"/>
                </a:solidFill>
                <a:latin typeface="Aatrix OCR A Extended" pitchFamily="1" charset="0"/>
              </a:rPr>
              <a:t>Unit 255</a:t>
            </a:r>
            <a:br>
              <a:rPr lang="en-GB" sz="4000" dirty="0">
                <a:solidFill>
                  <a:srgbClr val="FFFF00"/>
                </a:solidFill>
                <a:latin typeface="Aatrix OCR A Extended" pitchFamily="1" charset="0"/>
              </a:rPr>
            </a:br>
            <a:r>
              <a:rPr lang="en-GB" sz="4000" dirty="0">
                <a:solidFill>
                  <a:srgbClr val="FFFF00"/>
                </a:solidFill>
                <a:latin typeface="Aatrix OCR A Extended" pitchFamily="1" charset="0"/>
              </a:rPr>
              <a:t>Understanding</a:t>
            </a:r>
            <a:br>
              <a:rPr lang="en-GB" sz="4000" dirty="0">
                <a:solidFill>
                  <a:srgbClr val="FFFF00"/>
                </a:solidFill>
                <a:latin typeface="Aatrix OCR A Extended" pitchFamily="1" charset="0"/>
              </a:rPr>
            </a:br>
            <a:r>
              <a:rPr lang="en-GB" sz="4000" dirty="0" smtClean="0">
                <a:solidFill>
                  <a:srgbClr val="FFFF00"/>
                </a:solidFill>
                <a:latin typeface="Aatrix OCR A Extended" pitchFamily="1" charset="0"/>
              </a:rPr>
              <a:t>RETAIL CONSUMER LAW</a:t>
            </a:r>
            <a:endParaRPr lang="en-GB" sz="4000" dirty="0">
              <a:solidFill>
                <a:srgbClr val="FFFF00"/>
              </a:solidFill>
              <a:latin typeface="Aatrix OCR A Extended" pitchFamily="1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115" y="4036084"/>
            <a:ext cx="4174871" cy="283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93296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93296"/>
            <a:ext cx="119532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6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atrix OCR A Extended" pitchFamily="1" charset="0"/>
              </a:rPr>
              <a:t>Sale of </a:t>
            </a:r>
            <a:r>
              <a:rPr lang="en-GB" sz="2000" b="1" dirty="0" smtClean="0">
                <a:solidFill>
                  <a:srgbClr val="FF0000"/>
                </a:solidFill>
                <a:latin typeface="Aatrix OCR A Extended" pitchFamily="1" charset="0"/>
              </a:rPr>
              <a:t>licensed and age-restricted products</a:t>
            </a:r>
            <a:endParaRPr lang="en-GB" sz="2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ngressSansLightStd"/>
              </a:rPr>
              <a:t>You will have checked your </a:t>
            </a:r>
            <a:r>
              <a:rPr lang="en-GB" sz="2400" dirty="0" smtClean="0">
                <a:latin typeface="CongressSansLightStd"/>
              </a:rPr>
              <a:t>knowledge of </a:t>
            </a:r>
            <a:r>
              <a:rPr lang="en-GB" sz="2400" dirty="0">
                <a:latin typeface="CongressSansLightStd"/>
              </a:rPr>
              <a:t>this in the initial assessment section.</a:t>
            </a:r>
          </a:p>
          <a:p>
            <a:r>
              <a:rPr lang="en-GB" sz="2400" dirty="0">
                <a:latin typeface="CongressSansLightStd"/>
              </a:rPr>
              <a:t>You will be tested on these ages in </a:t>
            </a:r>
            <a:r>
              <a:rPr lang="en-GB" sz="2400" dirty="0" smtClean="0">
                <a:latin typeface="CongressSansLightStd"/>
              </a:rPr>
              <a:t>your online </a:t>
            </a:r>
            <a:r>
              <a:rPr lang="en-GB" sz="2400" dirty="0">
                <a:latin typeface="CongressSansLightStd"/>
              </a:rPr>
              <a:t>test, so you will need to </a:t>
            </a:r>
            <a:r>
              <a:rPr lang="en-GB" sz="2400" dirty="0" smtClean="0">
                <a:latin typeface="CongressSansLightStd"/>
              </a:rPr>
              <a:t>know them </a:t>
            </a:r>
            <a:r>
              <a:rPr lang="en-GB" sz="2400" dirty="0">
                <a:latin typeface="CongressSansLightStd"/>
              </a:rPr>
              <a:t>and the consequences to </a:t>
            </a:r>
            <a:r>
              <a:rPr lang="en-GB" sz="2400" dirty="0" smtClean="0">
                <a:latin typeface="CongressSansLightStd"/>
              </a:rPr>
              <a:t>yourself and </a:t>
            </a:r>
            <a:r>
              <a:rPr lang="en-GB" sz="2400" dirty="0">
                <a:latin typeface="CongressSansLightStd"/>
              </a:rPr>
              <a:t>to the business.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dirty="0" smtClean="0">
                <a:latin typeface="CongressSansLightStd"/>
              </a:rPr>
              <a:t>Some retailers train </a:t>
            </a:r>
            <a:r>
              <a:rPr lang="en-GB" sz="2400" dirty="0">
                <a:latin typeface="CongressSansLightStd"/>
              </a:rPr>
              <a:t>their colleagues to ‘Think 21’ or</a:t>
            </a:r>
          </a:p>
          <a:p>
            <a:pPr marL="109728" indent="0">
              <a:buNone/>
            </a:pPr>
            <a:r>
              <a:rPr lang="en-GB" sz="2400" dirty="0" smtClean="0">
                <a:latin typeface="CongressSansLightStd"/>
              </a:rPr>
              <a:t>   ‘</a:t>
            </a:r>
            <a:r>
              <a:rPr lang="en-GB" sz="2400" dirty="0">
                <a:latin typeface="CongressSansLightStd"/>
              </a:rPr>
              <a:t>Think 25’; this will ensure that where </a:t>
            </a:r>
            <a:r>
              <a:rPr lang="en-GB" sz="2400" dirty="0" smtClean="0">
                <a:latin typeface="CongressSansLightStd"/>
              </a:rPr>
              <a:t>a cashier </a:t>
            </a:r>
            <a:r>
              <a:rPr lang="en-GB" sz="2400" dirty="0">
                <a:latin typeface="CongressSansLightStd"/>
              </a:rPr>
              <a:t>has </a:t>
            </a:r>
            <a:r>
              <a:rPr lang="en-GB" sz="2400" dirty="0" smtClean="0">
                <a:latin typeface="CongressSansLightStd"/>
              </a:rPr>
              <a:t>   any </a:t>
            </a:r>
            <a:r>
              <a:rPr lang="en-GB" sz="2400" dirty="0">
                <a:latin typeface="CongressSansLightStd"/>
              </a:rPr>
              <a:t>doubt about the age </a:t>
            </a:r>
            <a:r>
              <a:rPr lang="en-GB" sz="2400" dirty="0" smtClean="0">
                <a:latin typeface="CongressSansLightStd"/>
              </a:rPr>
              <a:t>of a </a:t>
            </a:r>
            <a:r>
              <a:rPr lang="en-GB" sz="2400" dirty="0">
                <a:latin typeface="CongressSansLightStd"/>
              </a:rPr>
              <a:t>customer, they can be challenged </a:t>
            </a:r>
            <a:r>
              <a:rPr lang="en-GB" sz="2400" dirty="0" smtClean="0">
                <a:latin typeface="CongressSansLightStd"/>
              </a:rPr>
              <a:t>and ID </a:t>
            </a:r>
            <a:r>
              <a:rPr lang="en-GB" sz="2400" dirty="0">
                <a:latin typeface="CongressSansLightStd"/>
              </a:rPr>
              <a:t>requested. </a:t>
            </a:r>
            <a:endParaRPr lang="en-GB" sz="2400" dirty="0" smtClean="0">
              <a:latin typeface="CongressSansLightStd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ongressSansLightStd"/>
              </a:rPr>
              <a:t>This </a:t>
            </a:r>
            <a:r>
              <a:rPr lang="en-GB" sz="2400" dirty="0">
                <a:latin typeface="CongressSansLightStd"/>
              </a:rPr>
              <a:t>will ensure the law </a:t>
            </a:r>
            <a:r>
              <a:rPr lang="en-GB" sz="2400" dirty="0" smtClean="0">
                <a:latin typeface="CongressSansLightStd"/>
              </a:rPr>
              <a:t>is not </a:t>
            </a:r>
            <a:r>
              <a:rPr lang="en-GB" sz="2400" dirty="0">
                <a:latin typeface="CongressSansLightStd"/>
              </a:rPr>
              <a:t>broken when the customer is </a:t>
            </a:r>
            <a:r>
              <a:rPr lang="en-GB" sz="2400" dirty="0" smtClean="0">
                <a:latin typeface="CongressSansLightStd"/>
              </a:rPr>
              <a:t>not the </a:t>
            </a:r>
            <a:r>
              <a:rPr lang="en-GB" sz="2400" dirty="0">
                <a:latin typeface="CongressSansLightStd"/>
              </a:rPr>
              <a:t>legal age to purchase the </a:t>
            </a:r>
            <a:r>
              <a:rPr lang="en-GB" sz="2400" dirty="0" smtClean="0">
                <a:latin typeface="CongressSansLightStd"/>
              </a:rPr>
              <a:t>age restricted item</a:t>
            </a:r>
            <a:r>
              <a:rPr lang="en-GB" sz="2400" dirty="0">
                <a:latin typeface="CongressSansLightStd"/>
              </a:rPr>
              <a:t>.</a:t>
            </a:r>
            <a:endParaRPr lang="en-GB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983916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6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en-GB" sz="2200" dirty="0">
                <a:solidFill>
                  <a:srgbClr val="FF0000"/>
                </a:solidFill>
                <a:latin typeface="Aatrix OCR A Extended" pitchFamily="1" charset="0"/>
              </a:rPr>
              <a:t>Products Legal age</a:t>
            </a:r>
            <a:r>
              <a:rPr lang="en-GB" b="1" dirty="0">
                <a:latin typeface="CongressSansStd-Bold"/>
              </a:rPr>
              <a:t/>
            </a:r>
            <a:br>
              <a:rPr lang="en-GB" b="1" dirty="0">
                <a:latin typeface="CongressSansStd-Bold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CongressSansLightStd"/>
              </a:rPr>
              <a:t>Cigarettes </a:t>
            </a:r>
            <a:r>
              <a:rPr lang="en-GB" dirty="0">
                <a:solidFill>
                  <a:srgbClr val="C00000"/>
                </a:solidFill>
                <a:latin typeface="CongressSansLightStd"/>
              </a:rPr>
              <a:t>and tobacco products 18</a:t>
            </a:r>
          </a:p>
          <a:p>
            <a:r>
              <a:rPr lang="en-GB" dirty="0">
                <a:solidFill>
                  <a:srgbClr val="7030A0"/>
                </a:solidFill>
                <a:latin typeface="CongressSansLightStd"/>
              </a:rPr>
              <a:t>Butane lighter refills 18</a:t>
            </a:r>
          </a:p>
          <a:p>
            <a:r>
              <a:rPr lang="en-GB" dirty="0">
                <a:solidFill>
                  <a:srgbClr val="C00000"/>
                </a:solidFill>
                <a:latin typeface="CongressSansLightStd"/>
              </a:rPr>
              <a:t>Intoxicating substances (glue and solvents ) 18</a:t>
            </a:r>
          </a:p>
          <a:p>
            <a:r>
              <a:rPr lang="en-GB" dirty="0">
                <a:solidFill>
                  <a:srgbClr val="7030A0"/>
                </a:solidFill>
                <a:latin typeface="CongressSansLightStd"/>
              </a:rPr>
              <a:t>Alcohol 18</a:t>
            </a:r>
          </a:p>
          <a:p>
            <a:r>
              <a:rPr lang="en-GB" dirty="0">
                <a:solidFill>
                  <a:srgbClr val="C00000"/>
                </a:solidFill>
                <a:latin typeface="CongressSansLightStd"/>
              </a:rPr>
              <a:t>Knives, knife blades and razor blades 18</a:t>
            </a:r>
          </a:p>
          <a:p>
            <a:r>
              <a:rPr lang="en-GB" dirty="0" smtClean="0">
                <a:solidFill>
                  <a:srgbClr val="7030A0"/>
                </a:solidFill>
                <a:latin typeface="CongressSansLightStd"/>
              </a:rPr>
              <a:t>Videos </a:t>
            </a:r>
            <a:r>
              <a:rPr lang="en-GB" dirty="0">
                <a:solidFill>
                  <a:srgbClr val="7030A0"/>
                </a:solidFill>
                <a:latin typeface="CongressSansLightStd"/>
              </a:rPr>
              <a:t>and DVDs (including cover discs </a:t>
            </a:r>
            <a:r>
              <a:rPr lang="en-GB" dirty="0" smtClean="0">
                <a:solidFill>
                  <a:srgbClr val="7030A0"/>
                </a:solidFill>
                <a:latin typeface="CongressSansLightStd"/>
              </a:rPr>
              <a:t>on magazines)12</a:t>
            </a:r>
            <a:r>
              <a:rPr lang="en-GB" dirty="0">
                <a:solidFill>
                  <a:srgbClr val="7030A0"/>
                </a:solidFill>
                <a:latin typeface="CongressSansLightStd"/>
              </a:rPr>
              <a:t>, 15, 18, PG</a:t>
            </a:r>
          </a:p>
          <a:p>
            <a:r>
              <a:rPr lang="en-GB" dirty="0">
                <a:solidFill>
                  <a:srgbClr val="C00000"/>
                </a:solidFill>
                <a:latin typeface="CongressSansLightStd"/>
              </a:rPr>
              <a:t>Computer games with video content 12, 15, 18, PG</a:t>
            </a:r>
          </a:p>
          <a:p>
            <a:r>
              <a:rPr lang="en-GB" dirty="0">
                <a:solidFill>
                  <a:srgbClr val="7030A0"/>
                </a:solidFill>
                <a:latin typeface="CongressSansLightStd"/>
              </a:rPr>
              <a:t>Party poppers and crackers 16</a:t>
            </a:r>
          </a:p>
          <a:p>
            <a:r>
              <a:rPr lang="en-GB" dirty="0">
                <a:solidFill>
                  <a:srgbClr val="C00000"/>
                </a:solidFill>
                <a:latin typeface="CongressSansLightStd"/>
              </a:rPr>
              <a:t>National Lottery and Scratch cards 16</a:t>
            </a:r>
          </a:p>
          <a:p>
            <a:r>
              <a:rPr lang="en-GB" dirty="0">
                <a:solidFill>
                  <a:srgbClr val="7030A0"/>
                </a:solidFill>
                <a:latin typeface="CongressSansLightStd"/>
              </a:rPr>
              <a:t>Liqueur chocolates 16</a:t>
            </a:r>
          </a:p>
          <a:p>
            <a:r>
              <a:rPr lang="en-GB" dirty="0">
                <a:solidFill>
                  <a:srgbClr val="C00000"/>
                </a:solidFill>
                <a:latin typeface="CongressSansLightStd"/>
              </a:rPr>
              <a:t>Petrol 16</a:t>
            </a:r>
          </a:p>
          <a:p>
            <a:r>
              <a:rPr lang="en-GB" dirty="0">
                <a:solidFill>
                  <a:srgbClr val="7030A0"/>
                </a:solidFill>
                <a:latin typeface="CongressSansLightStd"/>
              </a:rPr>
              <a:t>Aerosol paints 16</a:t>
            </a:r>
          </a:p>
          <a:p>
            <a:r>
              <a:rPr lang="en-GB" dirty="0">
                <a:solidFill>
                  <a:srgbClr val="C00000"/>
                </a:solidFill>
                <a:latin typeface="CongressSansLightStd"/>
              </a:rPr>
              <a:t>Ready readers (spectacles) 16</a:t>
            </a:r>
          </a:p>
          <a:p>
            <a:r>
              <a:rPr lang="en-GB" dirty="0">
                <a:solidFill>
                  <a:srgbClr val="7030A0"/>
                </a:solidFill>
                <a:latin typeface="CongressSansLightStd"/>
              </a:rPr>
              <a:t>There are voluntary schemes on the </a:t>
            </a:r>
            <a:r>
              <a:rPr lang="en-GB" dirty="0" smtClean="0">
                <a:solidFill>
                  <a:srgbClr val="7030A0"/>
                </a:solidFill>
                <a:latin typeface="CongressSansLightStd"/>
              </a:rPr>
              <a:t>following: Music </a:t>
            </a:r>
            <a:r>
              <a:rPr lang="en-GB" dirty="0">
                <a:solidFill>
                  <a:srgbClr val="7030A0"/>
                </a:solidFill>
                <a:latin typeface="CongressSansLightStd"/>
              </a:rPr>
              <a:t>CD </a:t>
            </a:r>
            <a:r>
              <a:rPr lang="en-GB" dirty="0" smtClean="0">
                <a:solidFill>
                  <a:srgbClr val="7030A0"/>
                </a:solidFill>
                <a:latin typeface="CongressSansLightStd"/>
              </a:rPr>
              <a:t>and DVD </a:t>
            </a:r>
            <a:r>
              <a:rPr lang="en-GB" dirty="0">
                <a:solidFill>
                  <a:srgbClr val="7030A0"/>
                </a:solidFill>
                <a:latin typeface="CongressSansLightStd"/>
              </a:rPr>
              <a:t>Parental </a:t>
            </a:r>
            <a:r>
              <a:rPr lang="en-GB" dirty="0" smtClean="0">
                <a:solidFill>
                  <a:srgbClr val="7030A0"/>
                </a:solidFill>
                <a:latin typeface="CongressSansLightStd"/>
              </a:rPr>
              <a:t>Advisory Computer </a:t>
            </a:r>
            <a:r>
              <a:rPr lang="en-GB" dirty="0">
                <a:solidFill>
                  <a:srgbClr val="7030A0"/>
                </a:solidFill>
                <a:latin typeface="CongressSansLightStd"/>
              </a:rPr>
              <a:t>and console games 3+, 8+, 11+, 15+ </a:t>
            </a:r>
            <a:r>
              <a:rPr lang="en-GB" dirty="0" smtClean="0">
                <a:solidFill>
                  <a:srgbClr val="7030A0"/>
                </a:solidFill>
                <a:latin typeface="CongressSansLightStd"/>
              </a:rPr>
              <a:t>etc</a:t>
            </a:r>
            <a:r>
              <a:rPr lang="en-GB" dirty="0" smtClean="0">
                <a:solidFill>
                  <a:srgbClr val="C00000"/>
                </a:solidFill>
                <a:latin typeface="CongressSansLightStd"/>
              </a:rPr>
              <a:t>.</a:t>
            </a:r>
            <a:endParaRPr lang="en-GB" dirty="0">
              <a:solidFill>
                <a:srgbClr val="C00000"/>
              </a:solidFill>
              <a:latin typeface="CongressSansLightStd"/>
            </a:endParaRPr>
          </a:p>
          <a:p>
            <a:r>
              <a:rPr lang="en-GB" dirty="0">
                <a:solidFill>
                  <a:srgbClr val="C00000"/>
                </a:solidFill>
                <a:latin typeface="CongressSansLightStd"/>
              </a:rPr>
              <a:t>Aspirin and products containing aspirin Maximum 2 </a:t>
            </a:r>
            <a:r>
              <a:rPr lang="en-GB" dirty="0" smtClean="0">
                <a:solidFill>
                  <a:srgbClr val="C00000"/>
                </a:solidFill>
                <a:latin typeface="CongressSansLightStd"/>
              </a:rPr>
              <a:t>products per </a:t>
            </a:r>
            <a:r>
              <a:rPr lang="en-GB" dirty="0">
                <a:solidFill>
                  <a:srgbClr val="C00000"/>
                </a:solidFill>
                <a:latin typeface="CongressSansLightStd"/>
              </a:rPr>
              <a:t>transaction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43139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3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Aatrix OCR A Extended" pitchFamily="1" charset="0"/>
              </a:rPr>
              <a:t>Note</a:t>
            </a:r>
            <a:endParaRPr lang="en-GB" sz="2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Some goods and services, </a:t>
            </a:r>
            <a:r>
              <a:rPr lang="en-GB" sz="2400" dirty="0" smtClean="0">
                <a:solidFill>
                  <a:srgbClr val="002060"/>
                </a:solidFill>
                <a:latin typeface="CongressSansLightStd"/>
              </a:rPr>
              <a:t>including pharmaceuticals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, livestock, alcohol, </a:t>
            </a:r>
            <a:r>
              <a:rPr lang="en-GB" sz="2400" dirty="0" smtClean="0">
                <a:solidFill>
                  <a:srgbClr val="002060"/>
                </a:solidFill>
                <a:latin typeface="CongressSansLightStd"/>
              </a:rPr>
              <a:t>tobacco and 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gaming products require a </a:t>
            </a:r>
            <a:r>
              <a:rPr lang="en-GB" sz="2400" b="1" dirty="0">
                <a:solidFill>
                  <a:srgbClr val="002060"/>
                </a:solidFill>
                <a:latin typeface="CongressSansStd-Bold"/>
              </a:rPr>
              <a:t>licence 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to supply. </a:t>
            </a:r>
            <a:r>
              <a:rPr lang="en-GB" sz="2400" dirty="0" smtClean="0">
                <a:solidFill>
                  <a:srgbClr val="002060"/>
                </a:solidFill>
                <a:latin typeface="CongressSansLightStd"/>
              </a:rPr>
              <a:t>--Local 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authorities will </a:t>
            </a:r>
            <a:r>
              <a:rPr lang="en-GB" sz="2400" dirty="0" smtClean="0">
                <a:solidFill>
                  <a:srgbClr val="002060"/>
                </a:solidFill>
                <a:latin typeface="CongressSansLightStd"/>
              </a:rPr>
              <a:t>employ Trading 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Standards Officers to ensure that retailers comply with regulations. </a:t>
            </a:r>
            <a:endParaRPr lang="en-GB" sz="2400" dirty="0" smtClean="0">
              <a:solidFill>
                <a:srgbClr val="002060"/>
              </a:solidFill>
              <a:latin typeface="CongressSansLightStd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CongressSansLightStd"/>
              </a:rPr>
              <a:t>Underage members 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of the public are sometimes employed to visit retailers to attempt to </a:t>
            </a:r>
            <a:r>
              <a:rPr lang="en-GB" sz="2400" dirty="0" smtClean="0">
                <a:solidFill>
                  <a:srgbClr val="002060"/>
                </a:solidFill>
                <a:latin typeface="CongressSansLightStd"/>
              </a:rPr>
              <a:t>buy licensed 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goods such as alcohol </a:t>
            </a:r>
            <a:r>
              <a:rPr lang="en-GB" sz="2400" dirty="0" smtClean="0">
                <a:solidFill>
                  <a:srgbClr val="002060"/>
                </a:solidFill>
                <a:latin typeface="CongressSansLightStd"/>
              </a:rPr>
              <a:t>an lottery/game </a:t>
            </a:r>
            <a:r>
              <a:rPr lang="en-GB" sz="2400" dirty="0">
                <a:solidFill>
                  <a:srgbClr val="002060"/>
                </a:solidFill>
                <a:latin typeface="CongressSansLightStd"/>
              </a:rPr>
              <a:t>cards.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5949280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6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Selling </a:t>
            </a:r>
            <a:r>
              <a:rPr lang="en-GB" b="1" dirty="0">
                <a:solidFill>
                  <a:srgbClr val="000000"/>
                </a:solidFill>
                <a:latin typeface="CongressSansStd-Bold"/>
              </a:rPr>
              <a:t>livestock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such as animals for slaughter and pets will be monitored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by environmental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regulators such as the Department for Environment and Rural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Affairs (</a:t>
            </a:r>
            <a:r>
              <a:rPr lang="en-GB" dirty="0" err="1" smtClean="0">
                <a:solidFill>
                  <a:srgbClr val="000000"/>
                </a:solidFill>
                <a:latin typeface="CongressSansLightStd"/>
              </a:rPr>
              <a:t>Defra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) and local environmental offices.</a:t>
            </a:r>
          </a:p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The consequences of failing to comply with the law will have immediate and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long-term effects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on retail businesses. </a:t>
            </a:r>
            <a:endParaRPr lang="en-GB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Some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local authorities in England implement ‘spot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fines’ when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they catch retailers selling products to under-age customers; if they are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caught regularly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selling products to under-age customers they will be prosecuted and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fines of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up to £2500 can be imposed. </a:t>
            </a:r>
            <a:endParaRPr lang="en-GB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Products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which may not be obviously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age-restricted include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chocolate liquors, party poppers, concealed sharp objects such as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bottle openers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– know your products!</a:t>
            </a:r>
          </a:p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There are several acceptable means of identification that cashiers can request at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the payment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point if a customer appears to be under age: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Photographic Driving Licence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Passport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Proof of Age Standards Scheme cards (PASS)</a:t>
            </a:r>
          </a:p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Always be vigilant and request ID if you are in doubt, ask your Line Manager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for support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if you are not sure about the procedure in your organisation. </a:t>
            </a:r>
            <a:endParaRPr lang="en-GB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It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is a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criminal offence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to supply licensed products to persons under the legal age.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21288"/>
            <a:ext cx="1107207" cy="60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21288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atrix OCR A Extended" pitchFamily="1" charset="0"/>
              </a:rPr>
              <a:t>Consequences</a:t>
            </a:r>
            <a:endParaRPr lang="en-GB" sz="2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The commercial consequences to retail businesses if they break the law include: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b="1" dirty="0">
                <a:solidFill>
                  <a:srgbClr val="00ADCD"/>
                </a:solidFill>
                <a:latin typeface="CongressSansStd-Bold"/>
              </a:rPr>
              <a:t>Loss of reputation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Negative publicity following ‘spot fines’ or prosecution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b="1" dirty="0">
                <a:solidFill>
                  <a:srgbClr val="00ADCD"/>
                </a:solidFill>
                <a:latin typeface="CongressSansStd-Bold"/>
              </a:rPr>
              <a:t>Loss of trade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Customers will avoid making purchases in retailers with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a poor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reputation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b="1" dirty="0">
                <a:solidFill>
                  <a:srgbClr val="00ADCD"/>
                </a:solidFill>
                <a:latin typeface="CongressSansStd-Bold"/>
              </a:rPr>
              <a:t>Loss of business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Prosecution may lead to the organisation’s Licence to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Trade being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revoked, leading to the business closing down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b="1" dirty="0">
                <a:solidFill>
                  <a:srgbClr val="00ADCD"/>
                </a:solidFill>
                <a:latin typeface="CongressSansStd-Bold"/>
              </a:rPr>
              <a:t>Loss of employment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The ultimate loss to individuals</a:t>
            </a:r>
          </a:p>
          <a:p>
            <a:r>
              <a:rPr lang="en-GB" sz="3200" b="1" dirty="0">
                <a:solidFill>
                  <a:srgbClr val="FF0000"/>
                </a:solidFill>
                <a:latin typeface="Aatrix OCR A Extended" pitchFamily="1" charset="0"/>
              </a:rPr>
              <a:t>Consequences</a:t>
            </a:r>
          </a:p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Cashiers are legally responsible when taking payments from customers and should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be trained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to deal with all age-restricted products. </a:t>
            </a:r>
            <a:endParaRPr lang="en-GB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Retail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organisations have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procedures to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deal with and discipline colleagues if they continually serve under-age customers.</a:t>
            </a:r>
          </a:p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There are also legal consequences. You and your employer could face: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Being fined by the courts, including on the spot fines at the time of the offence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Losing their Licence to Trade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Being closed down by the courts or the police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Imprisonment by the courts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93296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1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Aatrix OCR A Extended" pitchFamily="1" charset="0"/>
              </a:rPr>
              <a:t>Remember</a:t>
            </a:r>
            <a:endParaRPr lang="en-GB" sz="2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12" y="1678802"/>
            <a:ext cx="8229600" cy="48737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The following legislation relates to age–restricted goods </a:t>
            </a:r>
            <a:r>
              <a:rPr lang="en-GB" dirty="0" smtClean="0"/>
              <a:t>and selling </a:t>
            </a:r>
            <a:r>
              <a:rPr lang="en-GB" dirty="0"/>
              <a:t>products and services. 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For more information contact </a:t>
            </a:r>
            <a:r>
              <a:rPr lang="en-GB" dirty="0"/>
              <a:t>your local Trading Standards office.</a:t>
            </a:r>
          </a:p>
          <a:p>
            <a:pPr marL="109728" indent="0">
              <a:buNone/>
            </a:pPr>
            <a:r>
              <a:rPr lang="en-GB" dirty="0"/>
              <a:t>• </a:t>
            </a:r>
            <a:r>
              <a:rPr lang="en-GB" dirty="0">
                <a:solidFill>
                  <a:srgbClr val="7030A0"/>
                </a:solidFill>
              </a:rPr>
              <a:t>The Sale and Supply of Goods and Services Act</a:t>
            </a:r>
          </a:p>
          <a:p>
            <a:pPr marL="109728" indent="0">
              <a:buNone/>
            </a:pPr>
            <a:r>
              <a:rPr lang="en-GB" dirty="0">
                <a:solidFill>
                  <a:srgbClr val="7030A0"/>
                </a:solidFill>
              </a:rPr>
              <a:t>• The Consumer Protection from Unfair Trading Regulations</a:t>
            </a:r>
          </a:p>
          <a:p>
            <a:pPr marL="109728" indent="0">
              <a:buNone/>
            </a:pPr>
            <a:r>
              <a:rPr lang="en-GB" dirty="0">
                <a:solidFill>
                  <a:srgbClr val="7030A0"/>
                </a:solidFill>
              </a:rPr>
              <a:t>• Criminal Justice Act</a:t>
            </a:r>
          </a:p>
          <a:p>
            <a:pPr marL="109728" indent="0">
              <a:buNone/>
            </a:pPr>
            <a:r>
              <a:rPr lang="en-GB" dirty="0">
                <a:solidFill>
                  <a:srgbClr val="7030A0"/>
                </a:solidFill>
              </a:rPr>
              <a:t>• Children and Young Persons Act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49280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3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Aatrix OCR A Extended" pitchFamily="1" charset="0"/>
              </a:rPr>
              <a:t>THE END</a:t>
            </a:r>
            <a:endParaRPr lang="en-GB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819536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Alien Encounters" pitchFamily="2" charset="0"/>
              </a:rPr>
              <a:t>GOOD LUCK</a:t>
            </a:r>
            <a:endParaRPr lang="en-GB" dirty="0">
              <a:solidFill>
                <a:srgbClr val="7030A0"/>
              </a:solidFill>
              <a:latin typeface="Alien Encounters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2952328" cy="206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77272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77272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2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53336" cy="5145752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FF0000"/>
                </a:solidFill>
                <a:latin typeface="Aatrix OCR A Extended" pitchFamily="1" charset="0"/>
              </a:rPr>
              <a:t>There are </a:t>
            </a:r>
            <a:r>
              <a:rPr lang="en-GB" b="1" dirty="0">
                <a:solidFill>
                  <a:srgbClr val="FF0000"/>
                </a:solidFill>
                <a:latin typeface="Aatrix OCR A Extended" pitchFamily="1" charset="0"/>
              </a:rPr>
              <a:t>six </a:t>
            </a:r>
            <a:r>
              <a:rPr lang="en-GB" dirty="0">
                <a:solidFill>
                  <a:srgbClr val="FF0000"/>
                </a:solidFill>
                <a:latin typeface="Aatrix OCR A Extended" pitchFamily="1" charset="0"/>
              </a:rPr>
              <a:t>learning outcomes to this unit. The apprentice will be able to:</a:t>
            </a:r>
          </a:p>
          <a:p>
            <a:r>
              <a:rPr lang="en-GB" b="1" dirty="0"/>
              <a:t>1. </a:t>
            </a:r>
            <a:r>
              <a:rPr lang="en-GB" dirty="0"/>
              <a:t>Understand how consumer legislation protects the rights of customers</a:t>
            </a:r>
          </a:p>
          <a:p>
            <a:r>
              <a:rPr lang="en-GB" b="1" dirty="0"/>
              <a:t>2. </a:t>
            </a:r>
            <a:r>
              <a:rPr lang="en-GB" dirty="0"/>
              <a:t>Know the main provisions of the Trade Descriptions Act* in relation to retail</a:t>
            </a:r>
          </a:p>
          <a:p>
            <a:r>
              <a:rPr lang="en-GB" b="1" dirty="0"/>
              <a:t>3. </a:t>
            </a:r>
            <a:r>
              <a:rPr lang="en-GB" dirty="0"/>
              <a:t>Know the main provisions of consumer credit legislation in relation to retail</a:t>
            </a:r>
          </a:p>
          <a:p>
            <a:r>
              <a:rPr lang="en-GB" b="1" dirty="0"/>
              <a:t>4. </a:t>
            </a:r>
            <a:r>
              <a:rPr lang="en-GB" dirty="0"/>
              <a:t>Know the main provisions of data protection legislation in relation to retail</a:t>
            </a:r>
          </a:p>
          <a:p>
            <a:r>
              <a:rPr lang="en-GB" b="1" dirty="0"/>
              <a:t>5. </a:t>
            </a:r>
            <a:r>
              <a:rPr lang="en-GB" dirty="0"/>
              <a:t>Know the main provisions of the law relating to the sale of licensed and</a:t>
            </a:r>
          </a:p>
          <a:p>
            <a:r>
              <a:rPr lang="en-GB" dirty="0"/>
              <a:t>age-restricted products</a:t>
            </a:r>
          </a:p>
          <a:p>
            <a:r>
              <a:rPr lang="en-GB" b="1" dirty="0"/>
              <a:t>6. </a:t>
            </a:r>
            <a:r>
              <a:rPr lang="en-GB" dirty="0"/>
              <a:t>Understand the consequences for businesses and </a:t>
            </a:r>
            <a:r>
              <a:rPr lang="en-GB" dirty="0" smtClean="0"/>
              <a:t>colleagues, contravening, retail law </a:t>
            </a:r>
          </a:p>
          <a:p>
            <a:r>
              <a:rPr lang="en-GB" dirty="0" smtClean="0"/>
              <a:t>* </a:t>
            </a:r>
            <a:r>
              <a:rPr lang="en-GB" dirty="0"/>
              <a:t>Now the Consumer Protection from Unfair Trading Regulations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49280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0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525344" cy="5145752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solidFill>
                  <a:srgbClr val="FF0000"/>
                </a:solidFill>
                <a:latin typeface="Aatrix OCR A Extended" pitchFamily="1" charset="0"/>
              </a:rPr>
              <a:t>Consumer </a:t>
            </a:r>
            <a:r>
              <a:rPr lang="en-GB" sz="2800" dirty="0" smtClean="0">
                <a:solidFill>
                  <a:srgbClr val="FF0000"/>
                </a:solidFill>
                <a:latin typeface="Aatrix OCR A Extended" pitchFamily="1" charset="0"/>
              </a:rPr>
              <a:t>legislation</a:t>
            </a:r>
          </a:p>
          <a:p>
            <a:r>
              <a:rPr lang="en-GB" sz="2800" b="1" dirty="0"/>
              <a:t>The purpose of consumer legislation is to protect customers from being</a:t>
            </a:r>
          </a:p>
          <a:p>
            <a:r>
              <a:rPr lang="en-GB" sz="2800" b="1" dirty="0"/>
              <a:t>sold unsatisfactory goods and services, which are not of the required</a:t>
            </a:r>
          </a:p>
          <a:p>
            <a:r>
              <a:rPr lang="en-GB" sz="2800" b="1" dirty="0"/>
              <a:t>quality or are unsuitable for customers below a certain age. </a:t>
            </a:r>
            <a:r>
              <a:rPr lang="en-GB" sz="2800" dirty="0"/>
              <a:t>Other</a:t>
            </a:r>
          </a:p>
          <a:p>
            <a:r>
              <a:rPr lang="en-GB" sz="2800" dirty="0"/>
              <a:t>legislation relevant to the retail industry ensures that where credit facilities are</a:t>
            </a:r>
          </a:p>
          <a:p>
            <a:r>
              <a:rPr lang="en-GB" sz="2800" dirty="0"/>
              <a:t>offered, interest rates are reasonable and customer’s information is protected.</a:t>
            </a:r>
            <a:endParaRPr lang="en-GB" sz="2800" dirty="0">
              <a:latin typeface="AaSansOutline" pitchFamily="2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14644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1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753264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FF0000"/>
                </a:solidFill>
                <a:latin typeface="Aatrix OCR A Extended" pitchFamily="1" charset="0"/>
              </a:rPr>
              <a:t>The Sale and Supply of Goods </a:t>
            </a:r>
            <a:r>
              <a:rPr lang="en-GB" dirty="0" smtClean="0">
                <a:solidFill>
                  <a:srgbClr val="FF0000"/>
                </a:solidFill>
                <a:latin typeface="Aatrix OCR A Extended" pitchFamily="1" charset="0"/>
              </a:rPr>
              <a:t>and Services Act</a:t>
            </a:r>
          </a:p>
          <a:p>
            <a:pPr marL="45720" indent="0">
              <a:buNone/>
            </a:pPr>
            <a:endParaRPr lang="en-GB" dirty="0">
              <a:solidFill>
                <a:srgbClr val="FF0000"/>
              </a:solidFill>
              <a:latin typeface="AaSansOutlin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8478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*This </a:t>
            </a:r>
            <a:r>
              <a:rPr lang="en-GB" b="1" dirty="0"/>
              <a:t>is concerned with the </a:t>
            </a:r>
            <a:r>
              <a:rPr lang="en-GB" b="1" dirty="0" smtClean="0"/>
              <a:t>quality and </a:t>
            </a:r>
            <a:r>
              <a:rPr lang="en-GB" b="1" dirty="0"/>
              <a:t>suitability of goods and </a:t>
            </a:r>
            <a:r>
              <a:rPr lang="en-GB" b="1" dirty="0" smtClean="0"/>
              <a:t>services. </a:t>
            </a:r>
          </a:p>
          <a:p>
            <a:endParaRPr lang="en-GB" b="1" dirty="0" smtClean="0"/>
          </a:p>
          <a:p>
            <a:r>
              <a:rPr lang="en-GB" b="1" dirty="0"/>
              <a:t>*</a:t>
            </a:r>
            <a:r>
              <a:rPr lang="en-GB" b="1" dirty="0" smtClean="0"/>
              <a:t>Goods </a:t>
            </a:r>
            <a:r>
              <a:rPr lang="en-GB" dirty="0"/>
              <a:t>must be durable, safe, </a:t>
            </a:r>
            <a:r>
              <a:rPr lang="en-GB" dirty="0" smtClean="0"/>
              <a:t>of acceptable </a:t>
            </a:r>
            <a:r>
              <a:rPr lang="en-GB" dirty="0"/>
              <a:t>appearance taking </a:t>
            </a:r>
            <a:r>
              <a:rPr lang="en-GB" dirty="0" smtClean="0"/>
              <a:t>into account </a:t>
            </a:r>
            <a:r>
              <a:rPr lang="en-GB" dirty="0"/>
              <a:t>their price, nature </a:t>
            </a:r>
            <a:r>
              <a:rPr lang="en-GB" dirty="0" smtClean="0"/>
              <a:t>and description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*</a:t>
            </a:r>
            <a:r>
              <a:rPr lang="en-GB" dirty="0" smtClean="0"/>
              <a:t>They </a:t>
            </a:r>
            <a:r>
              <a:rPr lang="en-GB" dirty="0"/>
              <a:t>should be fit for </a:t>
            </a:r>
            <a:r>
              <a:rPr lang="en-GB" dirty="0" smtClean="0"/>
              <a:t>their purpose </a:t>
            </a:r>
            <a:r>
              <a:rPr lang="en-GB" dirty="0"/>
              <a:t>and free from defects, unless</a:t>
            </a:r>
          </a:p>
          <a:p>
            <a:r>
              <a:rPr lang="en-GB" dirty="0"/>
              <a:t>these are pointed out at the time </a:t>
            </a:r>
            <a:r>
              <a:rPr lang="en-GB" dirty="0" smtClean="0"/>
              <a:t>of sale</a:t>
            </a:r>
            <a:r>
              <a:rPr lang="en-GB" dirty="0"/>
              <a:t>, commonly known as</a:t>
            </a:r>
          </a:p>
          <a:p>
            <a:r>
              <a:rPr lang="en-GB" dirty="0"/>
              <a:t>‘</a:t>
            </a:r>
            <a:r>
              <a:rPr lang="en-GB" b="1" dirty="0"/>
              <a:t>of merchantable quality</a:t>
            </a:r>
            <a:r>
              <a:rPr lang="en-GB" dirty="0" smtClean="0"/>
              <a:t>’.</a:t>
            </a:r>
          </a:p>
          <a:p>
            <a:endParaRPr lang="en-GB" dirty="0" smtClean="0"/>
          </a:p>
          <a:p>
            <a:r>
              <a:rPr lang="en-GB" dirty="0"/>
              <a:t>*</a:t>
            </a:r>
            <a:r>
              <a:rPr lang="en-GB" b="1" dirty="0" smtClean="0"/>
              <a:t>Services </a:t>
            </a:r>
            <a:r>
              <a:rPr lang="en-GB" dirty="0"/>
              <a:t>must be provided to </a:t>
            </a:r>
            <a:r>
              <a:rPr lang="en-GB" dirty="0" smtClean="0"/>
              <a:t>an acceptable </a:t>
            </a:r>
            <a:r>
              <a:rPr lang="en-GB" dirty="0"/>
              <a:t>standard and at a </a:t>
            </a:r>
            <a:r>
              <a:rPr lang="en-GB" dirty="0" smtClean="0"/>
              <a:t>reasonable price</a:t>
            </a:r>
            <a:r>
              <a:rPr lang="en-GB" dirty="0"/>
              <a:t>, if the price has not been agreed </a:t>
            </a:r>
            <a:r>
              <a:rPr lang="en-GB" dirty="0" smtClean="0"/>
              <a:t>in advance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*</a:t>
            </a:r>
            <a:r>
              <a:rPr lang="en-GB" dirty="0" smtClean="0"/>
              <a:t>If </a:t>
            </a:r>
            <a:r>
              <a:rPr lang="en-GB" dirty="0"/>
              <a:t>traders charge </a:t>
            </a:r>
            <a:r>
              <a:rPr lang="en-GB" dirty="0" smtClean="0"/>
              <a:t>unreasonable fees </a:t>
            </a:r>
            <a:r>
              <a:rPr lang="en-GB" dirty="0"/>
              <a:t>for services, this can be </a:t>
            </a:r>
            <a:r>
              <a:rPr lang="en-GB" dirty="0" smtClean="0"/>
              <a:t>challenged by </a:t>
            </a:r>
            <a:r>
              <a:rPr lang="en-GB" dirty="0"/>
              <a:t>consumers who have the right </a:t>
            </a:r>
            <a:r>
              <a:rPr lang="en-GB" dirty="0" smtClean="0"/>
              <a:t>to contact </a:t>
            </a:r>
            <a:r>
              <a:rPr lang="en-GB" dirty="0"/>
              <a:t>the local trading standards </a:t>
            </a:r>
            <a:r>
              <a:rPr lang="en-GB" dirty="0" smtClean="0"/>
              <a:t>office for </a:t>
            </a:r>
            <a:r>
              <a:rPr lang="en-GB" dirty="0"/>
              <a:t>advice and support.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9099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09099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7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atrix OCR A Extended" pitchFamily="1" charset="0"/>
              </a:rPr>
              <a:t>The Consumer Protection from Unfair</a:t>
            </a:r>
            <a:br>
              <a:rPr lang="en-GB" sz="2000" dirty="0">
                <a:solidFill>
                  <a:srgbClr val="FF0000"/>
                </a:solidFill>
                <a:latin typeface="Aatrix OCR A Extended" pitchFamily="1" charset="0"/>
              </a:rPr>
            </a:br>
            <a:r>
              <a:rPr lang="en-GB" sz="2000" dirty="0">
                <a:solidFill>
                  <a:srgbClr val="FF0000"/>
                </a:solidFill>
                <a:latin typeface="Aatrix OCR A Extended" pitchFamily="1" charset="0"/>
              </a:rPr>
              <a:t>Trading Regulations</a:t>
            </a:r>
            <a:endParaRPr lang="en-GB" sz="2000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en-GB" b="1" dirty="0"/>
              <a:t>These have replaced the </a:t>
            </a:r>
            <a:r>
              <a:rPr lang="en-GB" b="1" dirty="0" smtClean="0"/>
              <a:t>Trade Descriptions </a:t>
            </a:r>
            <a:r>
              <a:rPr lang="en-GB" b="1" dirty="0"/>
              <a:t>Act and cover a </a:t>
            </a:r>
            <a:r>
              <a:rPr lang="en-GB" b="1" dirty="0" smtClean="0"/>
              <a:t>wide range </a:t>
            </a:r>
            <a:r>
              <a:rPr lang="en-GB" b="1" dirty="0"/>
              <a:t>of consumer protection.</a:t>
            </a:r>
          </a:p>
          <a:p>
            <a:pPr marL="109728" indent="0">
              <a:buNone/>
            </a:pPr>
            <a:r>
              <a:rPr lang="en-GB" dirty="0"/>
              <a:t>Retailers must comply with laws </a:t>
            </a:r>
            <a:r>
              <a:rPr lang="en-GB" dirty="0" smtClean="0"/>
              <a:t>covering areas </a:t>
            </a:r>
            <a:r>
              <a:rPr lang="en-GB" dirty="0"/>
              <a:t>such as safety, pricing, </a:t>
            </a:r>
            <a:r>
              <a:rPr lang="en-GB" dirty="0" smtClean="0"/>
              <a:t>weights and </a:t>
            </a:r>
            <a:r>
              <a:rPr lang="en-GB" dirty="0"/>
              <a:t>measures, descriptions of </a:t>
            </a:r>
            <a:r>
              <a:rPr lang="en-GB" dirty="0" smtClean="0"/>
              <a:t>products and </a:t>
            </a:r>
            <a:r>
              <a:rPr lang="en-GB" dirty="0"/>
              <a:t>services and the contract between </a:t>
            </a:r>
            <a:r>
              <a:rPr lang="en-GB" dirty="0" smtClean="0"/>
              <a:t>a buyer </a:t>
            </a:r>
            <a:r>
              <a:rPr lang="en-GB" dirty="0"/>
              <a:t>and seller.</a:t>
            </a:r>
          </a:p>
          <a:p>
            <a:pPr marL="109728" indent="0">
              <a:buNone/>
            </a:pPr>
            <a:r>
              <a:rPr lang="en-GB" dirty="0"/>
              <a:t>Any </a:t>
            </a:r>
            <a:r>
              <a:rPr lang="en-GB" b="1" dirty="0"/>
              <a:t>description </a:t>
            </a:r>
            <a:r>
              <a:rPr lang="en-GB" dirty="0"/>
              <a:t>of goods must </a:t>
            </a:r>
            <a:r>
              <a:rPr lang="en-GB" dirty="0" smtClean="0"/>
              <a:t>be </a:t>
            </a:r>
            <a:r>
              <a:rPr lang="en-GB" b="1" dirty="0" smtClean="0"/>
              <a:t>accurate </a:t>
            </a:r>
            <a:r>
              <a:rPr lang="en-GB" dirty="0"/>
              <a:t>whether in writing, for </a:t>
            </a:r>
            <a:r>
              <a:rPr lang="en-GB" dirty="0" smtClean="0"/>
              <a:t>example in </a:t>
            </a:r>
            <a:r>
              <a:rPr lang="en-GB" dirty="0"/>
              <a:t>an advertisement, in an illustration,</a:t>
            </a:r>
          </a:p>
          <a:p>
            <a:pPr marL="109728" indent="0">
              <a:buNone/>
            </a:pPr>
            <a:r>
              <a:rPr lang="en-GB" dirty="0"/>
              <a:t> </a:t>
            </a:r>
            <a:r>
              <a:rPr lang="en-GB" dirty="0" smtClean="0"/>
              <a:t>or </a:t>
            </a:r>
            <a:r>
              <a:rPr lang="en-GB" dirty="0"/>
              <a:t>example on packaging or </a:t>
            </a:r>
            <a:r>
              <a:rPr lang="en-GB" dirty="0" smtClean="0"/>
              <a:t>spoken, for </a:t>
            </a:r>
            <a:r>
              <a:rPr lang="en-GB" dirty="0"/>
              <a:t>example in a sales pitch. </a:t>
            </a:r>
            <a:r>
              <a:rPr lang="en-GB" dirty="0" smtClean="0"/>
              <a:t>The description </a:t>
            </a:r>
            <a:r>
              <a:rPr lang="en-GB" dirty="0"/>
              <a:t>may include quantity </a:t>
            </a:r>
            <a:r>
              <a:rPr lang="en-GB" dirty="0" smtClean="0"/>
              <a:t>and size</a:t>
            </a:r>
            <a:r>
              <a:rPr lang="en-GB" dirty="0"/>
              <a:t>, composition, method, place </a:t>
            </a:r>
            <a:r>
              <a:rPr lang="en-GB" dirty="0" smtClean="0"/>
              <a:t>and date </a:t>
            </a:r>
            <a:r>
              <a:rPr lang="en-GB" dirty="0"/>
              <a:t>of manufacture, fitness for </a:t>
            </a:r>
            <a:r>
              <a:rPr lang="en-GB" dirty="0" smtClean="0"/>
              <a:t>stated purpose </a:t>
            </a:r>
            <a:r>
              <a:rPr lang="en-GB" dirty="0"/>
              <a:t>and endorsements by </a:t>
            </a:r>
            <a:r>
              <a:rPr lang="en-GB" dirty="0" smtClean="0"/>
              <a:t>people or </a:t>
            </a:r>
            <a:r>
              <a:rPr lang="en-GB" dirty="0"/>
              <a:t>organisations. 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These regulations make </a:t>
            </a:r>
            <a:r>
              <a:rPr lang="en-GB" dirty="0"/>
              <a:t>it an </a:t>
            </a:r>
            <a:r>
              <a:rPr lang="en-GB" b="1" dirty="0"/>
              <a:t>offence to mislead</a:t>
            </a:r>
          </a:p>
          <a:p>
            <a:pPr marL="109728" indent="0">
              <a:buNone/>
            </a:pPr>
            <a:r>
              <a:rPr lang="en-GB" dirty="0"/>
              <a:t>customers about goods and services.</a:t>
            </a:r>
          </a:p>
          <a:p>
            <a:pPr marL="109728" indent="0">
              <a:buNone/>
            </a:pPr>
            <a:r>
              <a:rPr lang="en-GB" dirty="0"/>
              <a:t>Misleading practices could include </a:t>
            </a:r>
            <a:r>
              <a:rPr lang="en-GB" dirty="0" smtClean="0"/>
              <a:t>false or </a:t>
            </a:r>
            <a:r>
              <a:rPr lang="en-GB" dirty="0"/>
              <a:t>deceptive messages, </a:t>
            </a:r>
            <a:r>
              <a:rPr lang="en-GB" dirty="0" smtClean="0"/>
              <a:t>misleading after-sales </a:t>
            </a:r>
            <a:r>
              <a:rPr lang="en-GB" dirty="0"/>
              <a:t>information or leaving </a:t>
            </a:r>
            <a:r>
              <a:rPr lang="en-GB" dirty="0" smtClean="0"/>
              <a:t>out important </a:t>
            </a:r>
            <a:r>
              <a:rPr lang="en-GB" dirty="0"/>
              <a:t>information. An </a:t>
            </a:r>
            <a:r>
              <a:rPr lang="en-GB" dirty="0" smtClean="0"/>
              <a:t>advertisement is </a:t>
            </a:r>
            <a:r>
              <a:rPr lang="en-GB" dirty="0"/>
              <a:t>misleading if it deceives or is </a:t>
            </a:r>
            <a:r>
              <a:rPr lang="en-GB" dirty="0" smtClean="0"/>
              <a:t>likely to </a:t>
            </a:r>
            <a:r>
              <a:rPr lang="en-GB" dirty="0"/>
              <a:t>deceive. 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This </a:t>
            </a:r>
            <a:r>
              <a:rPr lang="en-GB" dirty="0"/>
              <a:t>also applies if it </a:t>
            </a:r>
            <a:r>
              <a:rPr lang="en-GB" dirty="0" smtClean="0"/>
              <a:t>harms or </a:t>
            </a:r>
            <a:r>
              <a:rPr lang="en-GB" dirty="0"/>
              <a:t>is likely to harm a competitor of </a:t>
            </a:r>
            <a:r>
              <a:rPr lang="en-GB" dirty="0" smtClean="0"/>
              <a:t>the organisation </a:t>
            </a:r>
            <a:r>
              <a:rPr lang="en-GB" dirty="0"/>
              <a:t>placing the advertisement.</a:t>
            </a: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93296"/>
            <a:ext cx="119532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4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65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When a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retailer breaks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the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rules in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respect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of these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two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acts it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is classed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as a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civil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offence, unless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it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leads to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injury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or death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when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it will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become </a:t>
            </a:r>
            <a:r>
              <a:rPr lang="en-GB" sz="4000" b="1" dirty="0" smtClean="0">
                <a:solidFill>
                  <a:srgbClr val="FF0000"/>
                </a:solidFill>
                <a:latin typeface="Aatrix OCR A Extended" pitchFamily="1" charset="0"/>
              </a:rPr>
              <a:t>a matter </a:t>
            </a: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for</a:t>
            </a:r>
          </a:p>
          <a:p>
            <a:pPr marL="109728" indent="0" algn="ctr">
              <a:buNone/>
            </a:pPr>
            <a:r>
              <a:rPr lang="en-GB" sz="4000" b="1" dirty="0">
                <a:solidFill>
                  <a:srgbClr val="FF0000"/>
                </a:solidFill>
                <a:latin typeface="Aatrix OCR A Extended" pitchFamily="1" charset="0"/>
              </a:rPr>
              <a:t>the police.</a:t>
            </a:r>
            <a:endParaRPr lang="en-GB" sz="4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21288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1288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3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atrix OCR A Extended" pitchFamily="1" charset="0"/>
              </a:rPr>
              <a:t>The Consumer Credit </a:t>
            </a:r>
            <a:r>
              <a:rPr lang="en-GB" sz="2000" b="1" dirty="0" smtClean="0">
                <a:solidFill>
                  <a:srgbClr val="FF0000"/>
                </a:solidFill>
                <a:latin typeface="Aatrix OCR A Extended" pitchFamily="1" charset="0"/>
              </a:rPr>
              <a:t>Act</a:t>
            </a:r>
            <a:endParaRPr lang="en-GB" sz="2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r>
              <a:rPr lang="en-GB" dirty="0"/>
              <a:t>Office of Fair Trading (OFT) statement: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The Consumer Credit Act 1974 requires most businesses that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lend money to consumers or offer goods or services on credit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or engage in certain ancillary credit activities to be licensed by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the OFT. Trading without a Licence in such cases is a criminal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offence and can result in a fine and/or imprisonment.</a:t>
            </a:r>
            <a:endParaRPr lang="en-GB" sz="2400" dirty="0">
              <a:solidFill>
                <a:srgbClr val="7030A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93296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77985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5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atrix OCR A Extended" pitchFamily="1" charset="0"/>
              </a:rPr>
              <a:t>The Consumer Credit </a:t>
            </a:r>
            <a:r>
              <a:rPr lang="en-GB" sz="2000" b="1" dirty="0" smtClean="0">
                <a:solidFill>
                  <a:srgbClr val="FF0000"/>
                </a:solidFill>
                <a:latin typeface="Aatrix OCR A Extended" pitchFamily="1" charset="0"/>
              </a:rPr>
              <a:t>Act</a:t>
            </a:r>
            <a:endParaRPr lang="en-GB" sz="2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This Act protects people who buy on credit, goods and services </a:t>
            </a:r>
            <a:r>
              <a:rPr lang="en-GB" dirty="0" smtClean="0"/>
              <a:t>under £25,000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says that credit agreements signed in the customer’s home</a:t>
            </a:r>
          </a:p>
          <a:p>
            <a:pPr marL="109728" indent="0">
              <a:buNone/>
            </a:pPr>
            <a:r>
              <a:rPr lang="en-GB" dirty="0" smtClean="0"/>
              <a:t>    can </a:t>
            </a:r>
            <a:r>
              <a:rPr lang="en-GB" dirty="0"/>
              <a:t>be cancelled; notice of how to cancel must be given, usually this </a:t>
            </a:r>
            <a:r>
              <a:rPr lang="en-GB" dirty="0" smtClean="0"/>
              <a:t>     is within </a:t>
            </a:r>
            <a:r>
              <a:rPr lang="en-GB" dirty="0"/>
              <a:t>7 – 14 days of the agreement being signed.</a:t>
            </a:r>
          </a:p>
          <a:p>
            <a:r>
              <a:rPr lang="en-GB" dirty="0"/>
              <a:t>At the </a:t>
            </a:r>
            <a:r>
              <a:rPr lang="en-GB" b="1" dirty="0"/>
              <a:t>start </a:t>
            </a:r>
            <a:r>
              <a:rPr lang="en-GB" dirty="0"/>
              <a:t>of the agreement, customers must be told the </a:t>
            </a:r>
            <a:r>
              <a:rPr lang="en-GB" b="1" dirty="0" smtClean="0"/>
              <a:t>total charge </a:t>
            </a:r>
            <a:r>
              <a:rPr lang="en-GB" dirty="0"/>
              <a:t>for credit and the </a:t>
            </a:r>
            <a:r>
              <a:rPr lang="en-GB" b="1" dirty="0"/>
              <a:t>Annual Percentage Rate (APR)</a:t>
            </a:r>
            <a:r>
              <a:rPr lang="en-GB" dirty="0"/>
              <a:t>.</a:t>
            </a:r>
          </a:p>
          <a:p>
            <a:r>
              <a:rPr lang="en-GB" dirty="0"/>
              <a:t>Once a </a:t>
            </a:r>
            <a:r>
              <a:rPr lang="en-GB" b="1" dirty="0"/>
              <a:t>third </a:t>
            </a:r>
            <a:r>
              <a:rPr lang="en-GB" dirty="0"/>
              <a:t>of the price has been paid, the goods cannot </a:t>
            </a:r>
            <a:r>
              <a:rPr lang="en-GB" dirty="0" smtClean="0"/>
              <a:t>be repossessed </a:t>
            </a:r>
            <a:r>
              <a:rPr lang="en-GB" dirty="0"/>
              <a:t>without a court order and the customer must be </a:t>
            </a:r>
            <a:r>
              <a:rPr lang="en-GB" dirty="0" smtClean="0"/>
              <a:t>advised of </a:t>
            </a:r>
            <a:r>
              <a:rPr lang="en-GB" dirty="0"/>
              <a:t>the cash price.</a:t>
            </a:r>
          </a:p>
          <a:p>
            <a:r>
              <a:rPr lang="en-GB" dirty="0"/>
              <a:t>There are many types of credit which can be offered by </a:t>
            </a:r>
            <a:r>
              <a:rPr lang="en-GB" dirty="0" smtClean="0"/>
              <a:t>retailers to </a:t>
            </a:r>
            <a:r>
              <a:rPr lang="en-GB" dirty="0"/>
              <a:t>assist customers to pay for items, these have been covered </a:t>
            </a:r>
            <a:r>
              <a:rPr lang="en-GB" dirty="0" smtClean="0"/>
              <a:t>in </a:t>
            </a:r>
            <a:r>
              <a:rPr lang="en-GB" b="1" dirty="0" smtClean="0"/>
              <a:t>Unit </a:t>
            </a:r>
            <a:r>
              <a:rPr lang="en-GB" b="1" dirty="0"/>
              <a:t>257 </a:t>
            </a:r>
            <a:r>
              <a:rPr lang="en-GB" dirty="0"/>
              <a:t>and if you wish to learn more, please forward to that unit. </a:t>
            </a:r>
            <a:endParaRPr lang="en-GB" dirty="0" smtClean="0"/>
          </a:p>
          <a:p>
            <a:r>
              <a:rPr lang="en-GB" dirty="0" smtClean="0"/>
              <a:t>For</a:t>
            </a:r>
            <a:r>
              <a:rPr lang="en-GB" dirty="0"/>
              <a:t> </a:t>
            </a:r>
            <a:r>
              <a:rPr lang="en-GB" dirty="0" smtClean="0"/>
              <a:t>the </a:t>
            </a:r>
            <a:r>
              <a:rPr lang="en-GB" dirty="0"/>
              <a:t>purpose of this unit, you need to understand the legal </a:t>
            </a:r>
            <a:r>
              <a:rPr lang="en-GB" dirty="0" smtClean="0"/>
              <a:t>requirements when </a:t>
            </a:r>
            <a:r>
              <a:rPr lang="en-GB" dirty="0"/>
              <a:t>offering customers credit, regardless of the type of credit.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949280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49280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1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atrix OCR A Extended" pitchFamily="1" charset="0"/>
              </a:rPr>
              <a:t>The Data Protection </a:t>
            </a:r>
            <a:r>
              <a:rPr lang="en-GB" sz="2000" b="1" dirty="0" smtClean="0">
                <a:solidFill>
                  <a:srgbClr val="FF0000"/>
                </a:solidFill>
                <a:latin typeface="Aatrix OCR A Extended" pitchFamily="1" charset="0"/>
              </a:rPr>
              <a:t>Act</a:t>
            </a:r>
            <a:endParaRPr lang="en-GB" sz="2000" b="1" dirty="0">
              <a:solidFill>
                <a:srgbClr val="FF0000"/>
              </a:solidFill>
              <a:latin typeface="Aatrix OCR A Extended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54" y="1682647"/>
            <a:ext cx="8229600" cy="4873728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rgbClr val="00ADCD"/>
                </a:solidFill>
                <a:latin typeface="CongressSansStd-Bold"/>
              </a:rPr>
              <a:t>This covers information on individuals that is stored on computers or </a:t>
            </a:r>
            <a:r>
              <a:rPr lang="en-GB" b="1" dirty="0" smtClean="0">
                <a:solidFill>
                  <a:srgbClr val="00ADCD"/>
                </a:solidFill>
                <a:latin typeface="CongressSansStd-Bold"/>
              </a:rPr>
              <a:t>in manual </a:t>
            </a:r>
            <a:r>
              <a:rPr lang="en-GB" b="1" dirty="0">
                <a:solidFill>
                  <a:srgbClr val="00ADCD"/>
                </a:solidFill>
                <a:latin typeface="CongressSansStd-Bold"/>
              </a:rPr>
              <a:t>files. The information must follow the following principles: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obtained lawfully and fairly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not processed in any way incompatible with its original purpose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obtained with the consent of the individual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adequate, relevant and not excessive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accurate and up-to-date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kept no longer than necessary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treated confidentially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available only to authorised personnel</a:t>
            </a:r>
          </a:p>
          <a:p>
            <a:r>
              <a:rPr lang="en-GB" sz="800" dirty="0">
                <a:solidFill>
                  <a:srgbClr val="00ADCD"/>
                </a:solidFill>
                <a:latin typeface="ZapfDingbatsITC"/>
              </a:rPr>
              <a:t>●●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not transferred to any place where adequate protection is not in place</a:t>
            </a:r>
          </a:p>
          <a:p>
            <a:r>
              <a:rPr lang="en-GB" dirty="0">
                <a:solidFill>
                  <a:srgbClr val="000000"/>
                </a:solidFill>
                <a:latin typeface="CongressSansLightStd"/>
              </a:rPr>
              <a:t>If you have been trained to arrange credit with your customers, it is </a:t>
            </a:r>
            <a:r>
              <a:rPr lang="en-GB" dirty="0" smtClean="0">
                <a:solidFill>
                  <a:srgbClr val="000000"/>
                </a:solidFill>
                <a:latin typeface="CongressSansLightStd"/>
              </a:rPr>
              <a:t>important that you </a:t>
            </a:r>
            <a:r>
              <a:rPr lang="en-GB" dirty="0">
                <a:solidFill>
                  <a:srgbClr val="000000"/>
                </a:solidFill>
                <a:latin typeface="CongressSansLightStd"/>
              </a:rPr>
              <a:t>conduct any paperwork and questions in a professional and confidential manner.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85980"/>
            <a:ext cx="110966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85980"/>
            <a:ext cx="11953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7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1614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Unit 255 Understanding RETAIL CONSUMER LAW</vt:lpstr>
      <vt:lpstr>PowerPoint Presentation</vt:lpstr>
      <vt:lpstr>PowerPoint Presentation</vt:lpstr>
      <vt:lpstr>PowerPoint Presentation</vt:lpstr>
      <vt:lpstr>The Consumer Protection from Unfair Trading Regulations</vt:lpstr>
      <vt:lpstr>PowerPoint Presentation</vt:lpstr>
      <vt:lpstr>The Consumer Credit Act</vt:lpstr>
      <vt:lpstr>The Consumer Credit Act</vt:lpstr>
      <vt:lpstr>The Data Protection Act</vt:lpstr>
      <vt:lpstr>Sale of licensed and age-restricted products</vt:lpstr>
      <vt:lpstr>Products Legal age </vt:lpstr>
      <vt:lpstr>Note</vt:lpstr>
      <vt:lpstr>PowerPoint Presentation</vt:lpstr>
      <vt:lpstr>Consequences</vt:lpstr>
      <vt:lpstr>Remember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255 Understanding RETAI L CONSUMER LAW</dc:title>
  <dc:creator>william haining</dc:creator>
  <cp:lastModifiedBy>william haining</cp:lastModifiedBy>
  <cp:revision>23</cp:revision>
  <dcterms:created xsi:type="dcterms:W3CDTF">2013-03-22T09:07:49Z</dcterms:created>
  <dcterms:modified xsi:type="dcterms:W3CDTF">2013-03-22T10:14:14Z</dcterms:modified>
</cp:coreProperties>
</file>