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AF"/>
    <a:srgbClr val="7083DF"/>
    <a:srgbClr val="AFB7E3"/>
    <a:srgbClr val="000000"/>
    <a:srgbClr val="FFFFFF"/>
    <a:srgbClr val="E0CFC8"/>
    <a:srgbClr val="7A89DC"/>
    <a:srgbClr val="EE8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121" autoAdjust="0"/>
    <p:restoredTop sz="94660"/>
  </p:normalViewPr>
  <p:slideViewPr>
    <p:cSldViewPr>
      <p:cViewPr varScale="1">
        <p:scale>
          <a:sx n="74" d="100"/>
          <a:sy n="74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0" name="Picture 28" descr="PPP_SBUSI_TLE_Global_Business_Team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76400"/>
            <a:ext cx="4419600" cy="2819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648200"/>
            <a:ext cx="8839200" cy="1676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B88A7F-80DD-4189-AD1C-74F629E5831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9634C-FECB-4089-979E-4D2EE511357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0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2098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770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5CA5B-AB48-4353-B075-A42D02561C0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59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B7EA7-AB91-47B0-AC3C-755AC74BC65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25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EA5EE-ADD5-41FC-B8C0-C0B77F037B5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5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343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343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09B97-CD53-4342-A564-B2D838C45C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50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90908-5F05-4318-82E4-BC8C1FB3B5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19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8E061-6A70-46BD-8726-F4D3C3B20BB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4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D3A7B-8FDF-476E-BA6C-49903499E06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56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8E3DB-B7AD-4ECB-A061-93A38E8458F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2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B4432-0B0B-4167-925F-2674DA7C1C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 descr="PPP_SBUSI_TXT_Global_Business_Teamwor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6248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E3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5240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5F4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460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5B3A25-BCD3-404F-9523-B558172C239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homeoffice.gov.uk/police/powers/pace-code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rc.org.uk/election2010/downloads/BRC%20REtail%20Crime%20Survey%202009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b="1" dirty="0" smtClean="0">
                <a:latin typeface="Comic Sans MS" pitchFamily="66" charset="0"/>
              </a:rPr>
              <a:t>Unit 256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i="0" u="none" strike="noStrike" baseline="0" dirty="0" smtClean="0">
                <a:solidFill>
                  <a:srgbClr val="F894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</a:rPr>
              <a:t>Understanding</a:t>
            </a:r>
            <a:r>
              <a:rPr lang="en-GB" b="1" i="0" u="none" strike="noStrike" dirty="0" smtClean="0">
                <a:solidFill>
                  <a:srgbClr val="F894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</a:rPr>
              <a:t> </a:t>
            </a:r>
            <a:r>
              <a:rPr lang="en-GB" b="1" i="0" u="none" strike="noStrike" baseline="0" dirty="0" smtClean="0">
                <a:solidFill>
                  <a:srgbClr val="F894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</a:rPr>
              <a:t>security and loss</a:t>
            </a:r>
          </a:p>
          <a:p>
            <a:r>
              <a:rPr lang="en-GB" b="1" i="0" u="none" strike="noStrike" baseline="0" dirty="0" smtClean="0">
                <a:solidFill>
                  <a:srgbClr val="F894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</a:rPr>
              <a:t>prevention in a</a:t>
            </a:r>
            <a:r>
              <a:rPr lang="en-GB" b="1" i="0" u="none" strike="noStrike" dirty="0" smtClean="0">
                <a:solidFill>
                  <a:srgbClr val="F894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</a:rPr>
              <a:t> </a:t>
            </a:r>
            <a:r>
              <a:rPr lang="en-GB" b="1" i="0" u="none" strike="noStrike" baseline="0" dirty="0" smtClean="0">
                <a:solidFill>
                  <a:srgbClr val="F894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</a:rPr>
              <a:t>retail business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589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</a:rPr>
              <a:t>Dealing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</a:rPr>
              <a:t>with incidents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latin typeface="CongressSansLightStd"/>
              </a:rPr>
              <a:t>If you are faced with a security incident, </a:t>
            </a:r>
            <a:r>
              <a:rPr lang="en-GB" sz="2000" dirty="0" smtClean="0">
                <a:latin typeface="CongressSansLightStd"/>
              </a:rPr>
              <a:t>you must </a:t>
            </a:r>
            <a:r>
              <a:rPr lang="en-GB" sz="2000" dirty="0">
                <a:latin typeface="CongressSansLightStd"/>
              </a:rPr>
              <a:t>ensure that you comply with </a:t>
            </a:r>
            <a:r>
              <a:rPr lang="en-GB" sz="2000" dirty="0" smtClean="0">
                <a:latin typeface="CongressSansLightStd"/>
              </a:rPr>
              <a:t>legislation and </a:t>
            </a:r>
            <a:r>
              <a:rPr lang="en-GB" sz="2000" dirty="0">
                <a:latin typeface="CongressSansLightStd"/>
              </a:rPr>
              <a:t>company guidelines. </a:t>
            </a:r>
            <a:endParaRPr lang="en-GB" sz="2000" dirty="0" smtClean="0">
              <a:latin typeface="CongressSansLightStd"/>
            </a:endParaRPr>
          </a:p>
          <a:p>
            <a:r>
              <a:rPr lang="en-GB" sz="2000" dirty="0" smtClean="0">
                <a:latin typeface="CongressSansLightStd"/>
              </a:rPr>
              <a:t>Under </a:t>
            </a:r>
            <a:r>
              <a:rPr lang="en-GB" sz="2000" dirty="0">
                <a:latin typeface="CongressSansLightStd"/>
              </a:rPr>
              <a:t>the </a:t>
            </a:r>
            <a:r>
              <a:rPr lang="en-GB" sz="2000" dirty="0" smtClean="0">
                <a:latin typeface="CongressSansLightStd"/>
                <a:hlinkClick r:id="rId2"/>
              </a:rPr>
              <a:t>Police and </a:t>
            </a:r>
            <a:r>
              <a:rPr lang="en-GB" sz="2000" dirty="0">
                <a:latin typeface="CongressSansLightStd"/>
                <a:hlinkClick r:id="rId2"/>
              </a:rPr>
              <a:t>Criminal Evidence Act (PACE) </a:t>
            </a:r>
            <a:r>
              <a:rPr lang="en-GB" sz="2000" dirty="0">
                <a:latin typeface="CongressSansLightStd"/>
              </a:rPr>
              <a:t>only </a:t>
            </a:r>
            <a:r>
              <a:rPr lang="en-GB" sz="2000" dirty="0" smtClean="0">
                <a:latin typeface="CongressSansLightStd"/>
              </a:rPr>
              <a:t>the police </a:t>
            </a:r>
            <a:r>
              <a:rPr lang="en-GB" sz="2000" dirty="0">
                <a:latin typeface="CongressSansLightStd"/>
              </a:rPr>
              <a:t>have the authority to search </a:t>
            </a:r>
            <a:r>
              <a:rPr lang="en-GB" sz="2000" dirty="0" smtClean="0">
                <a:latin typeface="CongressSansLightStd"/>
              </a:rPr>
              <a:t>people, cars </a:t>
            </a:r>
            <a:r>
              <a:rPr lang="en-GB" sz="2000" dirty="0">
                <a:latin typeface="CongressSansLightStd"/>
              </a:rPr>
              <a:t>or premises. Many retailers will have </a:t>
            </a:r>
            <a:r>
              <a:rPr lang="en-GB" sz="2000" dirty="0" smtClean="0">
                <a:latin typeface="CongressSansLightStd"/>
              </a:rPr>
              <a:t>a company </a:t>
            </a:r>
            <a:r>
              <a:rPr lang="en-GB" sz="2000" dirty="0">
                <a:latin typeface="CongressSansLightStd"/>
              </a:rPr>
              <a:t>policy of not confronting </a:t>
            </a:r>
            <a:r>
              <a:rPr lang="en-GB" sz="2000" dirty="0" smtClean="0">
                <a:latin typeface="CongressSansLightStd"/>
              </a:rPr>
              <a:t>criminals where </a:t>
            </a:r>
            <a:r>
              <a:rPr lang="en-GB" sz="2000" dirty="0">
                <a:latin typeface="CongressSansLightStd"/>
              </a:rPr>
              <a:t>this might put the colleagues at risk.</a:t>
            </a:r>
          </a:p>
          <a:p>
            <a:r>
              <a:rPr lang="en-GB" sz="2000" dirty="0">
                <a:latin typeface="CongressSansLightStd"/>
              </a:rPr>
              <a:t>If you see criminal activity you must keep </a:t>
            </a:r>
            <a:r>
              <a:rPr lang="en-GB" sz="2000" dirty="0" smtClean="0">
                <a:latin typeface="CongressSansLightStd"/>
              </a:rPr>
              <a:t>the suspicious </a:t>
            </a:r>
            <a:r>
              <a:rPr lang="en-GB" sz="2000" dirty="0">
                <a:latin typeface="CongressSansLightStd"/>
              </a:rPr>
              <a:t>character in view and </a:t>
            </a:r>
            <a:r>
              <a:rPr lang="en-GB" sz="2000" dirty="0" smtClean="0">
                <a:latin typeface="CongressSansLightStd"/>
              </a:rPr>
              <a:t>maintain vigilance </a:t>
            </a:r>
            <a:r>
              <a:rPr lang="en-GB" sz="2000" dirty="0">
                <a:latin typeface="CongressSansLightStd"/>
              </a:rPr>
              <a:t>so that they cannot dump </a:t>
            </a:r>
            <a:r>
              <a:rPr lang="en-GB" sz="2000" dirty="0" smtClean="0">
                <a:latin typeface="CongressSansLightStd"/>
              </a:rPr>
              <a:t>stolen items </a:t>
            </a:r>
            <a:r>
              <a:rPr lang="en-GB" sz="2000" dirty="0">
                <a:latin typeface="CongressSansLightStd"/>
              </a:rPr>
              <a:t>or pass them on to someone else.</a:t>
            </a:r>
          </a:p>
          <a:p>
            <a:r>
              <a:rPr lang="en-GB" sz="2000" dirty="0">
                <a:latin typeface="CongressSansLightStd"/>
              </a:rPr>
              <a:t>When you are sure a theft has taken </a:t>
            </a:r>
            <a:r>
              <a:rPr lang="en-GB" sz="2000" dirty="0" smtClean="0">
                <a:latin typeface="CongressSansLightStd"/>
              </a:rPr>
              <a:t>place, make </a:t>
            </a:r>
            <a:r>
              <a:rPr lang="en-GB" sz="2000" dirty="0">
                <a:latin typeface="CongressSansLightStd"/>
              </a:rPr>
              <a:t>a mental note of the description of </a:t>
            </a:r>
            <a:r>
              <a:rPr lang="en-GB" sz="2000" dirty="0" smtClean="0">
                <a:latin typeface="CongressSansLightStd"/>
              </a:rPr>
              <a:t>the suspect </a:t>
            </a:r>
            <a:r>
              <a:rPr lang="en-GB" sz="2000" dirty="0">
                <a:latin typeface="CongressSansLightStd"/>
              </a:rPr>
              <a:t>and report the incident as </a:t>
            </a:r>
            <a:r>
              <a:rPr lang="en-GB" sz="2000" dirty="0" smtClean="0">
                <a:latin typeface="CongressSansLightStd"/>
              </a:rPr>
              <a:t>promptly and </a:t>
            </a:r>
            <a:r>
              <a:rPr lang="en-GB" sz="2000" dirty="0">
                <a:latin typeface="CongressSansLightStd"/>
              </a:rPr>
              <a:t>accurately as you can to a nominated </a:t>
            </a:r>
            <a:r>
              <a:rPr lang="en-GB" sz="2000" dirty="0" smtClean="0">
                <a:latin typeface="CongressSansLightStd"/>
              </a:rPr>
              <a:t>or authorised </a:t>
            </a:r>
            <a:r>
              <a:rPr lang="en-GB" sz="2000" dirty="0">
                <a:latin typeface="CongressSansLightStd"/>
              </a:rPr>
              <a:t>person.</a:t>
            </a:r>
            <a:endParaRPr lang="en-GB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5229200"/>
            <a:ext cx="1423045" cy="141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36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</a:rPr>
              <a:t>Dealing with incidents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latin typeface="CongressSansLightStd"/>
              </a:rPr>
              <a:t>You have the authority to arrest a </a:t>
            </a:r>
            <a:r>
              <a:rPr lang="en-GB" sz="2000" dirty="0" smtClean="0">
                <a:latin typeface="CongressSansLightStd"/>
              </a:rPr>
              <a:t>suspect and </a:t>
            </a:r>
            <a:r>
              <a:rPr lang="en-GB" sz="2000" dirty="0">
                <a:latin typeface="CongressSansLightStd"/>
              </a:rPr>
              <a:t>to ask them to empty their pockets </a:t>
            </a:r>
            <a:r>
              <a:rPr lang="en-GB" sz="2000" dirty="0" smtClean="0">
                <a:latin typeface="CongressSansLightStd"/>
              </a:rPr>
              <a:t>or bags</a:t>
            </a:r>
            <a:r>
              <a:rPr lang="en-GB" sz="2000" dirty="0">
                <a:latin typeface="CongressSansLightStd"/>
              </a:rPr>
              <a:t>, but you do not have the </a:t>
            </a:r>
            <a:r>
              <a:rPr lang="en-GB" sz="2000" dirty="0" smtClean="0">
                <a:latin typeface="CongressSansLightStd"/>
              </a:rPr>
              <a:t>authority to </a:t>
            </a:r>
            <a:r>
              <a:rPr lang="en-GB" sz="2000" dirty="0">
                <a:latin typeface="CongressSansLightStd"/>
              </a:rPr>
              <a:t>insist. </a:t>
            </a:r>
            <a:endParaRPr lang="en-GB" sz="2000" dirty="0" smtClean="0">
              <a:latin typeface="CongressSansLightStd"/>
            </a:endParaRPr>
          </a:p>
          <a:p>
            <a:r>
              <a:rPr lang="en-GB" sz="2000" dirty="0" smtClean="0">
                <a:latin typeface="CongressSansLightStd"/>
              </a:rPr>
              <a:t>Searching </a:t>
            </a:r>
            <a:r>
              <a:rPr lang="en-GB" sz="2000" dirty="0">
                <a:latin typeface="CongressSansLightStd"/>
              </a:rPr>
              <a:t>someone </a:t>
            </a:r>
            <a:r>
              <a:rPr lang="en-GB" sz="2000" dirty="0" smtClean="0">
                <a:latin typeface="CongressSansLightStd"/>
              </a:rPr>
              <a:t>without permission </a:t>
            </a:r>
            <a:r>
              <a:rPr lang="en-GB" sz="2000" dirty="0">
                <a:latin typeface="CongressSansLightStd"/>
              </a:rPr>
              <a:t>risks an assault charge </a:t>
            </a:r>
            <a:r>
              <a:rPr lang="en-GB" sz="2000" dirty="0" smtClean="0">
                <a:latin typeface="CongressSansLightStd"/>
              </a:rPr>
              <a:t>so make </a:t>
            </a:r>
            <a:r>
              <a:rPr lang="en-GB" sz="2000" dirty="0">
                <a:latin typeface="CongressSansLightStd"/>
              </a:rPr>
              <a:t>sure there is a third </a:t>
            </a:r>
            <a:r>
              <a:rPr lang="en-GB" sz="2000" dirty="0" smtClean="0">
                <a:latin typeface="CongressSansLightStd"/>
              </a:rPr>
              <a:t>person present</a:t>
            </a:r>
            <a:r>
              <a:rPr lang="en-GB" sz="2000" dirty="0">
                <a:latin typeface="CongressSansLightStd"/>
              </a:rPr>
              <a:t>, especially if the suspect is </a:t>
            </a:r>
            <a:r>
              <a:rPr lang="en-GB" sz="2000" dirty="0" smtClean="0">
                <a:latin typeface="CongressSansLightStd"/>
              </a:rPr>
              <a:t>of the </a:t>
            </a:r>
            <a:r>
              <a:rPr lang="en-GB" sz="2000" dirty="0">
                <a:latin typeface="CongressSansLightStd"/>
              </a:rPr>
              <a:t>opposite sex.</a:t>
            </a:r>
          </a:p>
          <a:p>
            <a:r>
              <a:rPr lang="en-GB" sz="2000" dirty="0">
                <a:latin typeface="CongressSansLightStd"/>
              </a:rPr>
              <a:t>Be careful not to disclose your </a:t>
            </a:r>
            <a:r>
              <a:rPr lang="en-GB" sz="2000" dirty="0" smtClean="0">
                <a:latin typeface="CongressSansLightStd"/>
              </a:rPr>
              <a:t>personal details </a:t>
            </a:r>
            <a:r>
              <a:rPr lang="en-GB" sz="2000" dirty="0">
                <a:latin typeface="CongressSansLightStd"/>
              </a:rPr>
              <a:t>or those of anyone else to </a:t>
            </a:r>
            <a:r>
              <a:rPr lang="en-GB" sz="2000" dirty="0" smtClean="0">
                <a:latin typeface="CongressSansLightStd"/>
              </a:rPr>
              <a:t>anyone other </a:t>
            </a:r>
            <a:r>
              <a:rPr lang="en-GB" sz="2000" dirty="0">
                <a:latin typeface="CongressSansLightStd"/>
              </a:rPr>
              <a:t>than the police as this may </a:t>
            </a:r>
            <a:r>
              <a:rPr lang="en-GB" sz="2000" dirty="0" smtClean="0">
                <a:latin typeface="CongressSansLightStd"/>
              </a:rPr>
              <a:t>cause problems </a:t>
            </a:r>
            <a:r>
              <a:rPr lang="en-GB" sz="2000" dirty="0">
                <a:latin typeface="CongressSansLightStd"/>
              </a:rPr>
              <a:t>in the future.</a:t>
            </a:r>
            <a:endParaRPr lang="en-GB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2228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66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Thanks and good luck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4369824" cy="336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2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  <a:ea typeface="+mn-ea"/>
                <a:cs typeface="+mn-cs"/>
              </a:rPr>
              <a:t>Understanding security and loss</a:t>
            </a:r>
            <a:b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  <a:ea typeface="+mn-ea"/>
                <a:cs typeface="+mn-cs"/>
              </a:rPr>
            </a:b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  <a:ea typeface="+mn-ea"/>
                <a:cs typeface="+mn-cs"/>
              </a:rPr>
              <a:t>prevention in a retail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  <a:ea typeface="+mn-ea"/>
                <a:cs typeface="+mn-cs"/>
              </a:rPr>
              <a:t>business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There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are </a:t>
            </a:r>
            <a:r>
              <a:rPr lang="en-GB" b="1" dirty="0">
                <a:solidFill>
                  <a:srgbClr val="000000"/>
                </a:solidFill>
                <a:latin typeface="CongressSansStd-Bold"/>
              </a:rPr>
              <a:t>four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learning outcomes to this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unit:</a:t>
            </a:r>
            <a:endParaRPr lang="en-GB" dirty="0">
              <a:solidFill>
                <a:srgbClr val="000000"/>
              </a:solidFill>
              <a:latin typeface="CongressSansLightStd"/>
            </a:endParaRPr>
          </a:p>
          <a:p>
            <a:r>
              <a:rPr lang="en-GB" dirty="0">
                <a:solidFill>
                  <a:srgbClr val="F8941E"/>
                </a:solidFill>
                <a:latin typeface="CongressSansLightStd"/>
              </a:rPr>
              <a:t>1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. Know the range of security risks faced by a retail business</a:t>
            </a:r>
          </a:p>
          <a:p>
            <a:r>
              <a:rPr lang="en-GB" dirty="0">
                <a:solidFill>
                  <a:srgbClr val="F8941E"/>
                </a:solidFill>
                <a:latin typeface="CongressSansLightStd"/>
              </a:rPr>
              <a:t>2.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Understand the effect which crime has on a retail business and its colleagues</a:t>
            </a:r>
          </a:p>
          <a:p>
            <a:r>
              <a:rPr lang="en-GB" dirty="0">
                <a:solidFill>
                  <a:srgbClr val="F8941E"/>
                </a:solidFill>
                <a:latin typeface="CongressSansLightStd"/>
              </a:rPr>
              <a:t>3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. Know what actions can be taken to prevent crime in a retail business</a:t>
            </a:r>
          </a:p>
          <a:p>
            <a:r>
              <a:rPr lang="en-GB" dirty="0">
                <a:solidFill>
                  <a:srgbClr val="F8941E"/>
                </a:solidFill>
                <a:latin typeface="CongressSansLightStd"/>
              </a:rPr>
              <a:t>4.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Know how security incidents should be dealt with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01208"/>
            <a:ext cx="1455588" cy="14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83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40080" cy="4569296"/>
          </a:xfrm>
        </p:spPr>
        <p:txBody>
          <a:bodyPr/>
          <a:lstStyle/>
          <a:p>
            <a:r>
              <a:rPr lang="en-GB" sz="2000" b="1" dirty="0">
                <a:solidFill>
                  <a:srgbClr val="F894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ressSansStd-Bold"/>
              </a:rPr>
              <a:t>Retail businesses are particularly liable </a:t>
            </a:r>
            <a:r>
              <a:rPr lang="en-GB" sz="2000" b="1" dirty="0" smtClean="0">
                <a:solidFill>
                  <a:srgbClr val="F894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ressSansStd-Bold"/>
              </a:rPr>
              <a:t>to security </a:t>
            </a:r>
            <a:r>
              <a:rPr lang="en-GB" sz="2000" b="1" dirty="0">
                <a:solidFill>
                  <a:srgbClr val="F894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ressSansStd-Bold"/>
              </a:rPr>
              <a:t>risks as they </a:t>
            </a:r>
            <a:r>
              <a:rPr lang="en-GB" sz="2000" b="1" dirty="0" smtClean="0">
                <a:solidFill>
                  <a:srgbClr val="F894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ressSansStd-Bold"/>
              </a:rPr>
              <a:t>allow members </a:t>
            </a:r>
            <a:r>
              <a:rPr lang="en-GB" sz="2000" b="1" dirty="0">
                <a:solidFill>
                  <a:srgbClr val="F894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ressSansStd-Bold"/>
              </a:rPr>
              <a:t>of the public free access to the premises and usually have </a:t>
            </a:r>
            <a:r>
              <a:rPr lang="en-GB" sz="2000" b="1" dirty="0" smtClean="0">
                <a:solidFill>
                  <a:srgbClr val="F894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ressSansStd-Bold"/>
              </a:rPr>
              <a:t>their stock </a:t>
            </a:r>
            <a:r>
              <a:rPr lang="en-GB" sz="2000" b="1" dirty="0">
                <a:solidFill>
                  <a:srgbClr val="F894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ressSansStd-Bold"/>
              </a:rPr>
              <a:t>on open display. This leaves them vulnerable to </a:t>
            </a:r>
            <a:r>
              <a:rPr lang="en-GB" sz="2000" b="1" dirty="0">
                <a:solidFill>
                  <a:srgbClr val="000000"/>
                </a:solidFill>
                <a:latin typeface="CongressSansStd-Bold"/>
              </a:rPr>
              <a:t>theft. </a:t>
            </a:r>
            <a:endParaRPr lang="en-GB" sz="2000" b="1" dirty="0" smtClean="0">
              <a:solidFill>
                <a:srgbClr val="000000"/>
              </a:solidFill>
              <a:latin typeface="CongressSansStd-Bold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Shoplifters will steal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anything they can get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away with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, but particularly high-value, easily portable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and easily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saleable items. </a:t>
            </a:r>
            <a:endParaRPr lang="en-GB" sz="2000" dirty="0" smtClean="0">
              <a:solidFill>
                <a:srgbClr val="000000"/>
              </a:solidFill>
              <a:latin typeface="CongressSansLightStd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The </a:t>
            </a:r>
            <a:r>
              <a:rPr lang="en-GB" sz="2000" dirty="0">
                <a:solidFill>
                  <a:srgbClr val="000000"/>
                </a:solidFill>
                <a:latin typeface="CongressSansLightStd"/>
                <a:hlinkClick r:id="rId2"/>
              </a:rPr>
              <a:t>2009 Retail Crime Survey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reports that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the average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value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of goods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stolen each time by a shoplifter is £45. They also report almost half a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million incidents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of shoplifting, 22,000 physical attacks on or harassment of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colleagues, criminal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damage and vandalism incidents at 47% of retail outlets and an increase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in burglaries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and robberies, each resulting in an average loss of over £2,000. </a:t>
            </a:r>
            <a:endParaRPr lang="en-GB" sz="2000" dirty="0" smtClean="0">
              <a:solidFill>
                <a:srgbClr val="000000"/>
              </a:solidFill>
              <a:latin typeface="CongressSansLightStd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As the survey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indicates that probably more than half of all incidents are not reported,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the true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figures are a great deal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higher.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733256"/>
            <a:ext cx="150121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52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 risks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CongressSansLightStd"/>
              </a:rPr>
              <a:t>As well as this high volume </a:t>
            </a:r>
            <a:r>
              <a:rPr lang="en-GB" sz="2400" dirty="0" smtClean="0">
                <a:latin typeface="CongressSansLightStd"/>
              </a:rPr>
              <a:t>of crime </a:t>
            </a:r>
            <a:r>
              <a:rPr lang="en-GB" sz="2400" dirty="0">
                <a:latin typeface="CongressSansLightStd"/>
              </a:rPr>
              <a:t>committed by </a:t>
            </a:r>
            <a:r>
              <a:rPr lang="en-GB" sz="2400" dirty="0" smtClean="0">
                <a:latin typeface="CongressSansLightStd"/>
              </a:rPr>
              <a:t>customers, </a:t>
            </a:r>
            <a:r>
              <a:rPr lang="en-GB" sz="2400" b="1" dirty="0" smtClean="0">
                <a:latin typeface="CongressSansStd-Bold"/>
              </a:rPr>
              <a:t>colleague </a:t>
            </a:r>
            <a:r>
              <a:rPr lang="en-GB" sz="2400" b="1" dirty="0">
                <a:latin typeface="CongressSansStd-Bold"/>
              </a:rPr>
              <a:t>theft </a:t>
            </a:r>
            <a:r>
              <a:rPr lang="en-GB" sz="2400" dirty="0">
                <a:latin typeface="CongressSansLightStd"/>
              </a:rPr>
              <a:t>costs British </a:t>
            </a:r>
            <a:r>
              <a:rPr lang="en-GB" sz="2400" dirty="0" smtClean="0">
                <a:latin typeface="CongressSansLightStd"/>
              </a:rPr>
              <a:t>retailers nearly </a:t>
            </a:r>
            <a:r>
              <a:rPr lang="en-GB" sz="2400" dirty="0">
                <a:latin typeface="CongressSansLightStd"/>
              </a:rPr>
              <a:t>£500million a year. </a:t>
            </a:r>
            <a:endParaRPr lang="en-GB" sz="2400" dirty="0" smtClean="0">
              <a:latin typeface="CongressSansLightStd"/>
            </a:endParaRPr>
          </a:p>
          <a:p>
            <a:r>
              <a:rPr lang="en-GB" sz="2400" dirty="0" smtClean="0">
                <a:latin typeface="CongressSansLightStd"/>
              </a:rPr>
              <a:t>In addition to </a:t>
            </a:r>
            <a:r>
              <a:rPr lang="en-GB" sz="2400" dirty="0">
                <a:latin typeface="CongressSansLightStd"/>
              </a:rPr>
              <a:t>physically stealing stock, </a:t>
            </a:r>
            <a:r>
              <a:rPr lang="en-GB" sz="2400" dirty="0" smtClean="0">
                <a:latin typeface="CongressSansLightStd"/>
              </a:rPr>
              <a:t>colleagues may </a:t>
            </a:r>
            <a:r>
              <a:rPr lang="en-GB" sz="2400" b="1" dirty="0">
                <a:latin typeface="CongressSansStd-Bold"/>
              </a:rPr>
              <a:t>collude </a:t>
            </a:r>
            <a:r>
              <a:rPr lang="en-GB" sz="2400" dirty="0">
                <a:latin typeface="CongressSansLightStd"/>
              </a:rPr>
              <a:t>with others to steal </a:t>
            </a:r>
            <a:r>
              <a:rPr lang="en-GB" sz="2400" dirty="0" smtClean="0">
                <a:latin typeface="CongressSansLightStd"/>
              </a:rPr>
              <a:t>by deliberately </a:t>
            </a:r>
            <a:r>
              <a:rPr lang="en-GB" sz="2400" dirty="0">
                <a:latin typeface="CongressSansLightStd"/>
              </a:rPr>
              <a:t>e.g. under-ringing </a:t>
            </a:r>
            <a:r>
              <a:rPr lang="en-GB" sz="2400" dirty="0" smtClean="0">
                <a:latin typeface="CongressSansLightStd"/>
              </a:rPr>
              <a:t>goods on </a:t>
            </a:r>
            <a:r>
              <a:rPr lang="en-GB" sz="2400" dirty="0">
                <a:latin typeface="CongressSansLightStd"/>
              </a:rPr>
              <a:t>the till, ignoring customer theft </a:t>
            </a:r>
            <a:r>
              <a:rPr lang="en-GB" sz="2400" dirty="0" smtClean="0">
                <a:latin typeface="CongressSansLightStd"/>
              </a:rPr>
              <a:t>or signing </a:t>
            </a:r>
            <a:r>
              <a:rPr lang="en-GB" sz="2400" dirty="0">
                <a:latin typeface="CongressSansLightStd"/>
              </a:rPr>
              <a:t>for goods not delivered</a:t>
            </a:r>
            <a:r>
              <a:rPr lang="en-GB" sz="2400" dirty="0" smtClean="0">
                <a:latin typeface="CongressSansLightStd"/>
              </a:rPr>
              <a:t>.</a:t>
            </a:r>
          </a:p>
          <a:p>
            <a:r>
              <a:rPr lang="en-GB" sz="2400" dirty="0" smtClean="0">
                <a:latin typeface="CongressSansLightStd"/>
              </a:rPr>
              <a:t>Other factors to consider: Fraud, Claiming refunds for stolen goods, counterfeit cash or cheques, cloning equipment.</a:t>
            </a:r>
          </a:p>
          <a:p>
            <a:r>
              <a:rPr lang="en-GB" sz="2400" dirty="0" smtClean="0">
                <a:latin typeface="CongressSansLightStd"/>
              </a:rPr>
              <a:t>Goods at high risk from theft include; Cigarettes, Tobacco, Alcohol, Electrical (especially small) goods etc. These can easily be re-sold.</a:t>
            </a: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53683"/>
            <a:ext cx="990985" cy="100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34075"/>
            <a:ext cx="12382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20072"/>
            <a:ext cx="1309688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934075"/>
            <a:ext cx="1041218" cy="77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10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</a:rPr>
              <a:t>Criminal damage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ngressSansLightStd"/>
              </a:rPr>
              <a:t>If theft or burglary is committed when the retail outlet is </a:t>
            </a:r>
            <a:r>
              <a:rPr lang="en-GB" dirty="0" smtClean="0">
                <a:latin typeface="CongressSansLightStd"/>
              </a:rPr>
              <a:t>closed, there </a:t>
            </a:r>
            <a:r>
              <a:rPr lang="en-GB" dirty="0">
                <a:latin typeface="CongressSansLightStd"/>
              </a:rPr>
              <a:t>will be the added problem of damage to property </a:t>
            </a:r>
            <a:r>
              <a:rPr lang="en-GB" dirty="0" smtClean="0">
                <a:latin typeface="CongressSansLightStd"/>
              </a:rPr>
              <a:t>due to </a:t>
            </a:r>
            <a:r>
              <a:rPr lang="en-GB" dirty="0">
                <a:latin typeface="CongressSansLightStd"/>
              </a:rPr>
              <a:t>a ‘smash and grab’ type theft. </a:t>
            </a:r>
            <a:endParaRPr lang="en-GB" dirty="0" smtClean="0">
              <a:latin typeface="CongressSansLightStd"/>
            </a:endParaRPr>
          </a:p>
          <a:p>
            <a:r>
              <a:rPr lang="en-GB" dirty="0" smtClean="0">
                <a:latin typeface="CongressSansLightStd"/>
              </a:rPr>
              <a:t>Often </a:t>
            </a:r>
            <a:r>
              <a:rPr lang="en-GB" dirty="0">
                <a:latin typeface="CongressSansLightStd"/>
              </a:rPr>
              <a:t>jewellers will suffer </a:t>
            </a:r>
            <a:r>
              <a:rPr lang="en-GB" dirty="0" smtClean="0">
                <a:latin typeface="CongressSansLightStd"/>
              </a:rPr>
              <a:t>this type </a:t>
            </a:r>
            <a:r>
              <a:rPr lang="en-GB" dirty="0">
                <a:latin typeface="CongressSansLightStd"/>
              </a:rPr>
              <a:t>of crime during opening hours. </a:t>
            </a:r>
            <a:endParaRPr lang="en-GB" dirty="0" smtClean="0">
              <a:latin typeface="CongressSansLightStd"/>
            </a:endParaRPr>
          </a:p>
          <a:p>
            <a:r>
              <a:rPr lang="en-GB" dirty="0" smtClean="0">
                <a:latin typeface="CongressSansLightStd"/>
              </a:rPr>
              <a:t>Retailers </a:t>
            </a:r>
            <a:r>
              <a:rPr lang="en-GB" dirty="0">
                <a:latin typeface="CongressSansLightStd"/>
              </a:rPr>
              <a:t>with bank </a:t>
            </a:r>
            <a:r>
              <a:rPr lang="en-GB" dirty="0" smtClean="0">
                <a:latin typeface="CongressSansLightStd"/>
              </a:rPr>
              <a:t>cash machines </a:t>
            </a:r>
            <a:r>
              <a:rPr lang="en-GB" dirty="0">
                <a:latin typeface="CongressSansLightStd"/>
              </a:rPr>
              <a:t>may also suffer criminal damage when criminals </a:t>
            </a:r>
            <a:r>
              <a:rPr lang="en-GB" dirty="0" smtClean="0">
                <a:latin typeface="CongressSansLightStd"/>
              </a:rPr>
              <a:t>use cars </a:t>
            </a:r>
            <a:r>
              <a:rPr lang="en-GB" dirty="0">
                <a:latin typeface="CongressSansLightStd"/>
              </a:rPr>
              <a:t>or lorries to crash into premises.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276" y="5157192"/>
            <a:ext cx="1696219" cy="160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34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</a:rPr>
              <a:t>Vandalism and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</a:rPr>
              <a:t>harassment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>
                <a:latin typeface="CongressSansStd-Bold"/>
              </a:rPr>
              <a:t>Unfortunately, vandalism </a:t>
            </a:r>
            <a:r>
              <a:rPr lang="en-GB" sz="2400" b="1" dirty="0" smtClean="0">
                <a:latin typeface="CongressSansStd-Bold"/>
              </a:rPr>
              <a:t>and harassment </a:t>
            </a:r>
            <a:r>
              <a:rPr lang="en-GB" sz="2400" b="1" dirty="0">
                <a:latin typeface="CongressSansStd-Bold"/>
              </a:rPr>
              <a:t>will occur in most </a:t>
            </a:r>
            <a:r>
              <a:rPr lang="en-GB" sz="2400" b="1" dirty="0" smtClean="0">
                <a:latin typeface="CongressSansStd-Bold"/>
              </a:rPr>
              <a:t>towns and </a:t>
            </a:r>
            <a:r>
              <a:rPr lang="en-GB" sz="2400" b="1" dirty="0">
                <a:latin typeface="CongressSansStd-Bold"/>
              </a:rPr>
              <a:t>cities. </a:t>
            </a:r>
            <a:endParaRPr lang="en-GB" sz="2400" b="1" dirty="0" smtClean="0">
              <a:latin typeface="CongressSansStd-Bold"/>
            </a:endParaRPr>
          </a:p>
          <a:p>
            <a:r>
              <a:rPr lang="en-GB" sz="2400" dirty="0" smtClean="0">
                <a:latin typeface="CongressSansLightStd"/>
              </a:rPr>
              <a:t>These </a:t>
            </a:r>
            <a:r>
              <a:rPr lang="en-GB" sz="2400" dirty="0">
                <a:latin typeface="CongressSansLightStd"/>
              </a:rPr>
              <a:t>things are </a:t>
            </a:r>
            <a:r>
              <a:rPr lang="en-GB" sz="2400" dirty="0" smtClean="0">
                <a:latin typeface="CongressSansLightStd"/>
              </a:rPr>
              <a:t>reduced if </a:t>
            </a:r>
            <a:r>
              <a:rPr lang="en-GB" sz="2400" dirty="0">
                <a:latin typeface="CongressSansLightStd"/>
              </a:rPr>
              <a:t>retail organisations remain </a:t>
            </a:r>
            <a:r>
              <a:rPr lang="en-GB" sz="2400" dirty="0" smtClean="0">
                <a:latin typeface="CongressSansLightStd"/>
              </a:rPr>
              <a:t>vigilant and </a:t>
            </a:r>
            <a:r>
              <a:rPr lang="en-GB" sz="2400" dirty="0">
                <a:latin typeface="CongressSansLightStd"/>
              </a:rPr>
              <a:t>maintain premises and the </a:t>
            </a:r>
            <a:r>
              <a:rPr lang="en-GB" sz="2400" dirty="0" smtClean="0">
                <a:latin typeface="CongressSansLightStd"/>
              </a:rPr>
              <a:t>security around </a:t>
            </a:r>
            <a:r>
              <a:rPr lang="en-GB" sz="2400" dirty="0">
                <a:latin typeface="CongressSansLightStd"/>
              </a:rPr>
              <a:t>them</a:t>
            </a:r>
            <a:r>
              <a:rPr lang="en-GB" sz="2400" dirty="0" smtClean="0">
                <a:latin typeface="CongressSansLightStd"/>
              </a:rPr>
              <a:t>.</a:t>
            </a:r>
          </a:p>
          <a:p>
            <a:r>
              <a:rPr lang="en-GB" sz="2400" dirty="0" smtClean="0">
                <a:latin typeface="CongressSansLightStd"/>
              </a:rPr>
              <a:t> </a:t>
            </a:r>
            <a:r>
              <a:rPr lang="en-GB" sz="2400" dirty="0">
                <a:latin typeface="CongressSansLightStd"/>
              </a:rPr>
              <a:t>The price of </a:t>
            </a:r>
            <a:r>
              <a:rPr lang="en-GB" sz="2400" dirty="0" smtClean="0">
                <a:latin typeface="CongressSansLightStd"/>
              </a:rPr>
              <a:t>vandalism and </a:t>
            </a:r>
            <a:r>
              <a:rPr lang="en-GB" sz="2400" dirty="0">
                <a:latin typeface="CongressSansLightStd"/>
              </a:rPr>
              <a:t>harassment will have an impact </a:t>
            </a:r>
            <a:r>
              <a:rPr lang="en-GB" sz="2400" dirty="0" smtClean="0">
                <a:latin typeface="CongressSansLightStd"/>
              </a:rPr>
              <a:t>on smaller </a:t>
            </a:r>
            <a:r>
              <a:rPr lang="en-GB" sz="2400" dirty="0">
                <a:latin typeface="CongressSansLightStd"/>
              </a:rPr>
              <a:t>retailers as it is often </a:t>
            </a:r>
            <a:r>
              <a:rPr lang="en-GB" sz="2400" dirty="0" smtClean="0">
                <a:latin typeface="CongressSansLightStd"/>
              </a:rPr>
              <a:t>unsightly or </a:t>
            </a:r>
            <a:r>
              <a:rPr lang="en-GB" sz="2400" dirty="0">
                <a:latin typeface="CongressSansLightStd"/>
              </a:rPr>
              <a:t>frightening and will potentially </a:t>
            </a:r>
            <a:r>
              <a:rPr lang="en-GB" sz="2400" dirty="0" smtClean="0">
                <a:latin typeface="CongressSansLightStd"/>
              </a:rPr>
              <a:t>deter customers </a:t>
            </a:r>
            <a:r>
              <a:rPr lang="en-GB" sz="2400" dirty="0">
                <a:latin typeface="CongressSansLightStd"/>
              </a:rPr>
              <a:t>from shopping. </a:t>
            </a:r>
            <a:endParaRPr lang="en-GB" sz="2400" dirty="0" smtClean="0">
              <a:latin typeface="CongressSansLightStd"/>
            </a:endParaRPr>
          </a:p>
          <a:p>
            <a:r>
              <a:rPr lang="en-GB" sz="2400" dirty="0" smtClean="0">
                <a:latin typeface="CongressSansLightStd"/>
              </a:rPr>
              <a:t>Broken windows </a:t>
            </a:r>
            <a:r>
              <a:rPr lang="en-GB" sz="2400" dirty="0">
                <a:latin typeface="CongressSansLightStd"/>
              </a:rPr>
              <a:t>and graffiti are very </a:t>
            </a:r>
            <a:r>
              <a:rPr lang="en-GB" sz="2400" dirty="0" smtClean="0">
                <a:latin typeface="CongressSansLightStd"/>
              </a:rPr>
              <a:t>off-putting and </a:t>
            </a:r>
            <a:r>
              <a:rPr lang="en-GB" sz="2400" dirty="0">
                <a:latin typeface="CongressSansLightStd"/>
              </a:rPr>
              <a:t>costly to repair.</a:t>
            </a:r>
          </a:p>
          <a:p>
            <a:r>
              <a:rPr lang="en-GB" sz="2400" dirty="0">
                <a:latin typeface="CongressSansLightStd"/>
              </a:rPr>
              <a:t>Colleagues must follow the </a:t>
            </a:r>
            <a:r>
              <a:rPr lang="en-GB" sz="2400" dirty="0" smtClean="0">
                <a:latin typeface="CongressSansLightStd"/>
              </a:rPr>
              <a:t>company’s violence </a:t>
            </a:r>
            <a:r>
              <a:rPr lang="en-GB" sz="2400" dirty="0">
                <a:latin typeface="CongressSansLightStd"/>
              </a:rPr>
              <a:t>policy at all times to </a:t>
            </a:r>
            <a:r>
              <a:rPr lang="en-GB" sz="2400" dirty="0" smtClean="0">
                <a:latin typeface="CongressSansLightStd"/>
              </a:rPr>
              <a:t>protect themselves </a:t>
            </a:r>
            <a:r>
              <a:rPr lang="en-GB" sz="2400" dirty="0">
                <a:latin typeface="CongressSansLightStd"/>
              </a:rPr>
              <a:t>from risk.</a:t>
            </a:r>
            <a:endParaRPr lang="en-GB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58" y="5517232"/>
            <a:ext cx="1656184" cy="107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65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</a:rPr>
              <a:t>The effects of crime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>
                <a:solidFill>
                  <a:srgbClr val="F8941E"/>
                </a:solidFill>
                <a:latin typeface="CongressSansStd-Bold"/>
              </a:rPr>
              <a:t>On average retailers lose between </a:t>
            </a:r>
            <a:r>
              <a:rPr lang="en-GB" sz="2000" b="1" dirty="0" smtClean="0">
                <a:solidFill>
                  <a:srgbClr val="F8941E"/>
                </a:solidFill>
                <a:latin typeface="CongressSansStd-Bold"/>
              </a:rPr>
              <a:t>1% and </a:t>
            </a:r>
            <a:r>
              <a:rPr lang="en-GB" sz="2000" b="1" dirty="0">
                <a:solidFill>
                  <a:srgbClr val="F8941E"/>
                </a:solidFill>
                <a:latin typeface="CongressSansStd-Bold"/>
              </a:rPr>
              <a:t>2% of sales to crime. 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This accounts for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a high proportion of their profits. </a:t>
            </a:r>
            <a:endParaRPr lang="en-GB" sz="2000" dirty="0" smtClean="0">
              <a:solidFill>
                <a:srgbClr val="000000"/>
              </a:solidFill>
              <a:latin typeface="CongressSansLightStd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The total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cost of retail crime amounts to £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58.14 for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every man, woman and child in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the UK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every year. </a:t>
            </a:r>
            <a:endParaRPr lang="en-GB" sz="2000" dirty="0" smtClean="0">
              <a:solidFill>
                <a:srgbClr val="000000"/>
              </a:solidFill>
              <a:latin typeface="CongressSansLightStd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As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well as the cost to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the business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, crime affects the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colleagues </a:t>
            </a:r>
            <a:r>
              <a:rPr lang="en-GB" sz="2000" b="1" dirty="0" smtClean="0">
                <a:solidFill>
                  <a:srgbClr val="000000"/>
                </a:solidFill>
                <a:latin typeface="CongressSansStd-Bold"/>
              </a:rPr>
              <a:t>financially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; they may have their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personal possessions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stolen and the </a:t>
            </a:r>
            <a:r>
              <a:rPr lang="en-GB" sz="2000" b="1" dirty="0">
                <a:solidFill>
                  <a:srgbClr val="000000"/>
                </a:solidFill>
                <a:latin typeface="CongressSansStd-Bold"/>
              </a:rPr>
              <a:t>loss of </a:t>
            </a:r>
            <a:r>
              <a:rPr lang="en-GB" sz="2000" b="1" dirty="0" smtClean="0">
                <a:solidFill>
                  <a:srgbClr val="000000"/>
                </a:solidFill>
                <a:latin typeface="CongressSansStd-Bold"/>
              </a:rPr>
              <a:t>profit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through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crime makes less money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available for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wages and bonuses. </a:t>
            </a:r>
            <a:endParaRPr lang="en-GB" sz="2000" dirty="0" smtClean="0">
              <a:solidFill>
                <a:srgbClr val="000000"/>
              </a:solidFill>
              <a:latin typeface="CongressSansLightStd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Colleagues who have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been physically attacked or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threatened will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suffer from </a:t>
            </a:r>
            <a:r>
              <a:rPr lang="en-GB" sz="2000" b="1" dirty="0">
                <a:solidFill>
                  <a:srgbClr val="000000"/>
                </a:solidFill>
                <a:latin typeface="CongressSansStd-Bold"/>
              </a:rPr>
              <a:t>physical injury or </a:t>
            </a:r>
            <a:r>
              <a:rPr lang="en-GB" sz="2000" b="1" dirty="0" smtClean="0">
                <a:solidFill>
                  <a:srgbClr val="000000"/>
                </a:solidFill>
                <a:latin typeface="CongressSansStd-Bold"/>
              </a:rPr>
              <a:t>stress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, which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may lead to them having to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take time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off or even leave their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jobs. </a:t>
            </a:r>
          </a:p>
          <a:p>
            <a:r>
              <a:rPr lang="en-GB" sz="2000" b="1" dirty="0" smtClean="0">
                <a:solidFill>
                  <a:srgbClr val="000000"/>
                </a:solidFill>
                <a:latin typeface="CongressSansStd-Bold"/>
              </a:rPr>
              <a:t>Psychological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effects of working in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an atmosphere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of intimidation or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harassment may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lead to them taking additional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time off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, which itself puts extra pressure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on remaining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colleagues.</a:t>
            </a:r>
            <a:endParaRPr lang="en-GB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15" y="5837615"/>
            <a:ext cx="855539" cy="85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63" y="5877272"/>
            <a:ext cx="876039" cy="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07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</a:rPr>
              <a:t>Crime prevention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>
                <a:solidFill>
                  <a:srgbClr val="F8941E"/>
                </a:solidFill>
                <a:latin typeface="CongressSansStd-Bold"/>
              </a:rPr>
              <a:t>Retailers will take various actions </a:t>
            </a:r>
            <a:r>
              <a:rPr lang="en-GB" sz="2000" b="1" dirty="0" smtClean="0">
                <a:solidFill>
                  <a:srgbClr val="F8941E"/>
                </a:solidFill>
                <a:latin typeface="CongressSansStd-Bold"/>
              </a:rPr>
              <a:t>and precautions </a:t>
            </a:r>
            <a:r>
              <a:rPr lang="en-GB" sz="2000" b="1" dirty="0">
                <a:solidFill>
                  <a:srgbClr val="F8941E"/>
                </a:solidFill>
                <a:latin typeface="CongressSansStd-Bold"/>
              </a:rPr>
              <a:t>to secure stock, </a:t>
            </a:r>
            <a:r>
              <a:rPr lang="en-GB" sz="2000" b="1" dirty="0" smtClean="0">
                <a:solidFill>
                  <a:srgbClr val="F8941E"/>
                </a:solidFill>
                <a:latin typeface="CongressSansStd-Bold"/>
              </a:rPr>
              <a:t>premises, cash</a:t>
            </a:r>
            <a:r>
              <a:rPr lang="en-GB" sz="2000" b="1" dirty="0">
                <a:solidFill>
                  <a:srgbClr val="F8941E"/>
                </a:solidFill>
                <a:latin typeface="CongressSansStd-Bold"/>
              </a:rPr>
              <a:t>, people and information </a:t>
            </a:r>
            <a:r>
              <a:rPr lang="en-GB" sz="2000" b="1" dirty="0" smtClean="0">
                <a:solidFill>
                  <a:srgbClr val="F8941E"/>
                </a:solidFill>
                <a:latin typeface="CongressSansStd-Bold"/>
              </a:rPr>
              <a:t>from criminal </a:t>
            </a:r>
            <a:r>
              <a:rPr lang="en-GB" sz="2000" b="1" dirty="0">
                <a:solidFill>
                  <a:srgbClr val="F8941E"/>
                </a:solidFill>
                <a:latin typeface="CongressSansStd-Bold"/>
              </a:rPr>
              <a:t>activity. </a:t>
            </a:r>
            <a:endParaRPr lang="en-GB" sz="2000" b="1" dirty="0" smtClean="0">
              <a:solidFill>
                <a:srgbClr val="F8941E"/>
              </a:solidFill>
              <a:latin typeface="CongressSansStd-Bold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These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will include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the use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of uniformed security colleagues,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who deter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crime and plain-clothed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colleagues who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monitor suspicious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behaviour.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Security devices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such as electronic tags, CCTV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and alarms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are used to reduce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shoplifting.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Computers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holding information on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stock and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customers will be protected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by passwords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and the use of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authorisation levels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which limit the ability of colleagues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to access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particular functions such as </a:t>
            </a:r>
            <a:r>
              <a:rPr lang="en-GB" sz="2000" dirty="0" smtClean="0">
                <a:solidFill>
                  <a:srgbClr val="000000"/>
                </a:solidFill>
                <a:latin typeface="CongressSansLightStd"/>
              </a:rPr>
              <a:t>voiding transactions or actioning </a:t>
            </a:r>
            <a:r>
              <a:rPr lang="en-GB" sz="2000" dirty="0">
                <a:solidFill>
                  <a:srgbClr val="000000"/>
                </a:solidFill>
                <a:latin typeface="CongressSansLightStd"/>
              </a:rPr>
              <a:t>refunds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.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67538"/>
            <a:ext cx="4245471" cy="169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42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-Black"/>
              </a:rPr>
              <a:t>Crime prevention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latin typeface="CongressSansLightStd"/>
              </a:rPr>
              <a:t>To reduce the level of colleague </a:t>
            </a:r>
            <a:r>
              <a:rPr lang="en-GB" sz="2000" dirty="0" smtClean="0">
                <a:latin typeface="CongressSansLightStd"/>
              </a:rPr>
              <a:t>theft, retailers </a:t>
            </a:r>
            <a:r>
              <a:rPr lang="en-GB" sz="2000" dirty="0">
                <a:latin typeface="CongressSansLightStd"/>
              </a:rPr>
              <a:t>will put procedures in place </a:t>
            </a:r>
            <a:r>
              <a:rPr lang="en-GB" sz="2000" dirty="0" smtClean="0">
                <a:latin typeface="CongressSansLightStd"/>
              </a:rPr>
              <a:t>to search </a:t>
            </a:r>
            <a:r>
              <a:rPr lang="en-GB" sz="2000" dirty="0">
                <a:latin typeface="CongressSansLightStd"/>
              </a:rPr>
              <a:t>the bags and lockers of </a:t>
            </a:r>
            <a:r>
              <a:rPr lang="en-GB" sz="2000" dirty="0" smtClean="0">
                <a:latin typeface="CongressSansLightStd"/>
              </a:rPr>
              <a:t>colleagues either </a:t>
            </a:r>
            <a:r>
              <a:rPr lang="en-GB" sz="2000" dirty="0">
                <a:latin typeface="CongressSansLightStd"/>
              </a:rPr>
              <a:t>randomly or all colleague bags </a:t>
            </a:r>
            <a:r>
              <a:rPr lang="en-GB" sz="2000" dirty="0" smtClean="0">
                <a:latin typeface="CongressSansLightStd"/>
              </a:rPr>
              <a:t>on leaving </a:t>
            </a:r>
            <a:r>
              <a:rPr lang="en-GB" sz="2000" dirty="0">
                <a:latin typeface="CongressSansLightStd"/>
              </a:rPr>
              <a:t>the building. </a:t>
            </a:r>
            <a:endParaRPr lang="en-GB" sz="2000" dirty="0" smtClean="0">
              <a:latin typeface="CongressSansLightStd"/>
            </a:endParaRPr>
          </a:p>
          <a:p>
            <a:r>
              <a:rPr lang="en-GB" sz="2000" dirty="0" smtClean="0">
                <a:latin typeface="CongressSansLightStd"/>
              </a:rPr>
              <a:t>Colleague </a:t>
            </a:r>
            <a:r>
              <a:rPr lang="en-GB" sz="2000" dirty="0">
                <a:latin typeface="CongressSansLightStd"/>
              </a:rPr>
              <a:t>activity </a:t>
            </a:r>
            <a:r>
              <a:rPr lang="en-GB" sz="2000" dirty="0" smtClean="0">
                <a:latin typeface="CongressSansLightStd"/>
              </a:rPr>
              <a:t>may be </a:t>
            </a:r>
            <a:r>
              <a:rPr lang="en-GB" sz="2000" dirty="0">
                <a:latin typeface="CongressSansLightStd"/>
              </a:rPr>
              <a:t>monitored by the use of CCTV, </a:t>
            </a:r>
            <a:r>
              <a:rPr lang="en-GB" sz="2000" dirty="0" smtClean="0">
                <a:latin typeface="CongressSansLightStd"/>
              </a:rPr>
              <a:t>security colleagues </a:t>
            </a:r>
            <a:r>
              <a:rPr lang="en-GB" sz="2000" dirty="0">
                <a:latin typeface="CongressSansLightStd"/>
              </a:rPr>
              <a:t>or management </a:t>
            </a:r>
            <a:r>
              <a:rPr lang="en-GB" sz="2000" dirty="0" smtClean="0">
                <a:latin typeface="CongressSansLightStd"/>
              </a:rPr>
              <a:t>observing the </a:t>
            </a:r>
            <a:r>
              <a:rPr lang="en-GB" sz="2000" dirty="0">
                <a:latin typeface="CongressSansLightStd"/>
              </a:rPr>
              <a:t>colleagues as they go </a:t>
            </a:r>
            <a:r>
              <a:rPr lang="en-GB" sz="2000" dirty="0" smtClean="0">
                <a:latin typeface="CongressSansLightStd"/>
              </a:rPr>
              <a:t>about their </a:t>
            </a:r>
            <a:r>
              <a:rPr lang="en-GB" sz="2000" dirty="0">
                <a:latin typeface="CongressSansLightStd"/>
              </a:rPr>
              <a:t>tasks</a:t>
            </a:r>
            <a:r>
              <a:rPr lang="en-GB" sz="2000" dirty="0" smtClean="0">
                <a:latin typeface="CongressSansLightStd"/>
              </a:rPr>
              <a:t>.</a:t>
            </a:r>
          </a:p>
          <a:p>
            <a:r>
              <a:rPr lang="en-GB" sz="2000" dirty="0" smtClean="0">
                <a:latin typeface="CongressSansLightStd"/>
              </a:rPr>
              <a:t>Colleague </a:t>
            </a:r>
            <a:r>
              <a:rPr lang="en-GB" sz="2000" dirty="0">
                <a:latin typeface="CongressSansLightStd"/>
              </a:rPr>
              <a:t>uniforms </a:t>
            </a:r>
            <a:r>
              <a:rPr lang="en-GB" sz="2000" dirty="0" smtClean="0">
                <a:latin typeface="CongressSansLightStd"/>
              </a:rPr>
              <a:t>and name </a:t>
            </a:r>
            <a:r>
              <a:rPr lang="en-GB" sz="2000" dirty="0">
                <a:latin typeface="CongressSansLightStd"/>
              </a:rPr>
              <a:t>badges will identify </a:t>
            </a:r>
            <a:r>
              <a:rPr lang="en-GB" sz="2000" dirty="0" smtClean="0">
                <a:latin typeface="CongressSansLightStd"/>
              </a:rPr>
              <a:t>colleagues in </a:t>
            </a:r>
            <a:r>
              <a:rPr lang="en-GB" sz="2000" dirty="0">
                <a:latin typeface="CongressSansLightStd"/>
              </a:rPr>
              <a:t>restricted </a:t>
            </a:r>
            <a:r>
              <a:rPr lang="en-GB" sz="2000" dirty="0" smtClean="0">
                <a:latin typeface="CongressSansLightStd"/>
              </a:rPr>
              <a:t> areas</a:t>
            </a:r>
            <a:r>
              <a:rPr lang="en-GB" sz="2000" dirty="0">
                <a:latin typeface="CongressSansLightStd"/>
              </a:rPr>
              <a:t>, doors may </a:t>
            </a:r>
            <a:r>
              <a:rPr lang="en-GB" sz="2000" dirty="0" smtClean="0">
                <a:latin typeface="CongressSansLightStd"/>
              </a:rPr>
              <a:t>have electronic </a:t>
            </a:r>
            <a:r>
              <a:rPr lang="en-GB" sz="2000" dirty="0">
                <a:latin typeface="CongressSansLightStd"/>
              </a:rPr>
              <a:t>entry devices, </a:t>
            </a:r>
            <a:r>
              <a:rPr lang="en-GB" sz="2000" dirty="0" smtClean="0">
                <a:latin typeface="CongressSansLightStd"/>
              </a:rPr>
              <a:t>colleague purchases </a:t>
            </a:r>
            <a:r>
              <a:rPr lang="en-GB" sz="2000" dirty="0">
                <a:latin typeface="CongressSansLightStd"/>
              </a:rPr>
              <a:t>may be strictly </a:t>
            </a:r>
            <a:r>
              <a:rPr lang="en-GB" sz="2000" dirty="0" smtClean="0">
                <a:latin typeface="CongressSansLightStd"/>
              </a:rPr>
              <a:t>controlled and </a:t>
            </a:r>
            <a:r>
              <a:rPr lang="en-GB" sz="2000" dirty="0">
                <a:latin typeface="CongressSansLightStd"/>
              </a:rPr>
              <a:t>refuse bags may be transparent </a:t>
            </a:r>
            <a:r>
              <a:rPr lang="en-GB" sz="2000" dirty="0" smtClean="0">
                <a:latin typeface="CongressSansLightStd"/>
              </a:rPr>
              <a:t>to prevent </a:t>
            </a:r>
            <a:r>
              <a:rPr lang="en-GB" sz="2000" dirty="0">
                <a:latin typeface="CongressSansLightStd"/>
              </a:rPr>
              <a:t>stock being removed from </a:t>
            </a:r>
            <a:r>
              <a:rPr lang="en-GB" sz="2000" dirty="0" smtClean="0">
                <a:latin typeface="CongressSansLightStd"/>
              </a:rPr>
              <a:t>the premises </a:t>
            </a:r>
            <a:r>
              <a:rPr lang="en-GB" sz="2000" dirty="0">
                <a:latin typeface="CongressSansLightStd"/>
              </a:rPr>
              <a:t>in them for retrieval later.</a:t>
            </a:r>
            <a:endParaRPr lang="en-GB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916661"/>
            <a:ext cx="2050926" cy="181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58" y="4916661"/>
            <a:ext cx="2025986" cy="170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9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al business teamwork design template">
  <a:themeElements>
    <a:clrScheme name="PPP_STRAN_TXT_Airport_Landing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PP_STRAN_TXT_Airport_Land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TRAN_TXT_Airport_Land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TRAN_TXT_Airport_Landing 15">
        <a:dk1>
          <a:srgbClr val="808080"/>
        </a:dk1>
        <a:lt1>
          <a:srgbClr val="FFFFFF"/>
        </a:lt1>
        <a:dk2>
          <a:srgbClr val="DDDDDD"/>
        </a:dk2>
        <a:lt2>
          <a:srgbClr val="3366CC"/>
        </a:lt2>
        <a:accent1>
          <a:srgbClr val="BBE0E3"/>
        </a:accent1>
        <a:accent2>
          <a:srgbClr val="3366CC"/>
        </a:accent2>
        <a:accent3>
          <a:srgbClr val="EBEBEB"/>
        </a:accent3>
        <a:accent4>
          <a:srgbClr val="DADADA"/>
        </a:accent4>
        <a:accent5>
          <a:srgbClr val="DAEDEF"/>
        </a:accent5>
        <a:accent6>
          <a:srgbClr val="2D5CB9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TRAN_TXT_Airport_Landing 16">
        <a:dk1>
          <a:srgbClr val="808080"/>
        </a:dk1>
        <a:lt1>
          <a:srgbClr val="FFFFFF"/>
        </a:lt1>
        <a:dk2>
          <a:srgbClr val="DDDDDD"/>
        </a:dk2>
        <a:lt2>
          <a:srgbClr val="000000"/>
        </a:lt2>
        <a:accent1>
          <a:srgbClr val="BBE0E3"/>
        </a:accent1>
        <a:accent2>
          <a:srgbClr val="3366CC"/>
        </a:accent2>
        <a:accent3>
          <a:srgbClr val="EBEBEB"/>
        </a:accent3>
        <a:accent4>
          <a:srgbClr val="DADADA"/>
        </a:accent4>
        <a:accent5>
          <a:srgbClr val="DAEDEF"/>
        </a:accent5>
        <a:accent6>
          <a:srgbClr val="2D5CB9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 business teamwork design template</Template>
  <TotalTime>64</TotalTime>
  <Words>1084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Global business teamwork design template</vt:lpstr>
      <vt:lpstr>Unit 256</vt:lpstr>
      <vt:lpstr>Understanding security and loss prevention in a retail business</vt:lpstr>
      <vt:lpstr>Security risks</vt:lpstr>
      <vt:lpstr>Security risks</vt:lpstr>
      <vt:lpstr>Criminal damage</vt:lpstr>
      <vt:lpstr>Vandalism and harassment</vt:lpstr>
      <vt:lpstr>The effects of crime</vt:lpstr>
      <vt:lpstr>Crime prevention</vt:lpstr>
      <vt:lpstr>Crime prevention</vt:lpstr>
      <vt:lpstr>Dealing with incidents</vt:lpstr>
      <vt:lpstr>Dealing with incidents</vt:lpstr>
      <vt:lpstr>THE END</vt:lpstr>
    </vt:vector>
  </TitlesOfParts>
  <Company>Hamilton Rentals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256</dc:title>
  <dc:creator>HR</dc:creator>
  <cp:lastModifiedBy>HR</cp:lastModifiedBy>
  <cp:revision>21</cp:revision>
  <dcterms:created xsi:type="dcterms:W3CDTF">2012-03-26T06:22:27Z</dcterms:created>
  <dcterms:modified xsi:type="dcterms:W3CDTF">2012-03-28T17:38:41Z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TC102862091033</vt:lpwstr>
  </property>
</Properties>
</file>