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7" r:id="rId3"/>
    <p:sldId id="339" r:id="rId4"/>
    <p:sldId id="328" r:id="rId5"/>
    <p:sldId id="331" r:id="rId6"/>
    <p:sldId id="335" r:id="rId7"/>
    <p:sldId id="340" r:id="rId8"/>
    <p:sldId id="341" r:id="rId9"/>
    <p:sldId id="338" r:id="rId10"/>
    <p:sldId id="267" r:id="rId11"/>
  </p:sldIdLst>
  <p:sldSz cx="10690225" cy="7559675"/>
  <p:notesSz cx="6858000" cy="9144000"/>
  <p:custDataLst>
    <p:tags r:id="rId1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52139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1042782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564173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2085564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606954" algn="l" defTabSz="521391" rtl="0" eaLnBrk="1" latinLnBrk="0" hangingPunct="1">
      <a:defRPr sz="23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3128345" algn="l" defTabSz="521391" rtl="0" eaLnBrk="1" latinLnBrk="0" hangingPunct="1">
      <a:defRPr sz="23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649736" algn="l" defTabSz="521391" rtl="0" eaLnBrk="1" latinLnBrk="0" hangingPunct="1">
      <a:defRPr sz="23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4171127" algn="l" defTabSz="521391" rtl="0" eaLnBrk="1" latinLnBrk="0" hangingPunct="1">
      <a:defRPr sz="23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381">
          <p15:clr>
            <a:srgbClr val="A4A3A4"/>
          </p15:clr>
        </p15:guide>
        <p15:guide id="4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  <a:srgbClr val="000000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85" autoAdjust="0"/>
    <p:restoredTop sz="93961" autoAdjust="0"/>
  </p:normalViewPr>
  <p:slideViewPr>
    <p:cSldViewPr showGuides="1">
      <p:cViewPr varScale="1">
        <p:scale>
          <a:sx n="84" d="100"/>
          <a:sy n="84" d="100"/>
        </p:scale>
        <p:origin x="1254" y="90"/>
      </p:cViewPr>
      <p:guideLst>
        <p:guide orient="horz" pos="2160"/>
        <p:guide pos="2880"/>
        <p:guide orient="horz" pos="2381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864" y="3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 smtClean="0"/>
              <a:t>Level 2 Diploma in Customer Service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4888" y="685800"/>
            <a:ext cx="48482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521391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04278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56417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08556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606954" algn="l" defTabSz="52139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345" algn="l" defTabSz="52139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736" algn="l" defTabSz="52139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127" algn="l" defTabSz="52139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311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problem is not necessarily poor service but it may feel like that to the customer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334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/>
              <a:t>When work is regarded as equivalent under a job evaluation study everyone has the right to receive equal pay regardless of gender. Employers must always provide a genuine reason for difference in pay. It is against the law for employers to discriminate against workers based on their sexual orientation.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720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54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24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092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703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34511" y="1511935"/>
            <a:ext cx="9621203" cy="5242168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58060"/>
            <a:ext cx="8195839" cy="503978"/>
          </a:xfrm>
          <a:prstGeom prst="rect">
            <a:avLst/>
          </a:prstGeom>
          <a:solidFill>
            <a:srgbClr val="E30613"/>
          </a:solidFill>
          <a:ln>
            <a:noFill/>
          </a:ln>
          <a:extLst/>
        </p:spPr>
        <p:txBody>
          <a:bodyPr wrap="none" lIns="104278" tIns="52139" rIns="104278" bIns="52139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2100" dirty="0" smtClean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-126870" y="489887"/>
            <a:ext cx="10690225" cy="167993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  <a:extLst/>
        </p:spPr>
        <p:txBody>
          <a:bodyPr wrap="none" lIns="104278" tIns="52139" rIns="104278" bIns="52139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2100" smtClean="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534514" y="340307"/>
            <a:ext cx="7122827" cy="35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278" tIns="52139" rIns="104278" bIns="52139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Level </a:t>
            </a:r>
            <a:r>
              <a:rPr lang="en-GB" sz="1600" dirty="0" smtClean="0">
                <a:solidFill>
                  <a:schemeClr val="bg1"/>
                </a:solidFill>
              </a:rPr>
              <a:t>2 </a:t>
            </a:r>
            <a:r>
              <a:rPr lang="en-GB" sz="1600" dirty="0">
                <a:solidFill>
                  <a:schemeClr val="bg1"/>
                </a:solidFill>
              </a:rPr>
              <a:t>Diploma </a:t>
            </a:r>
            <a:r>
              <a:rPr lang="en-GB" sz="1600" dirty="0" smtClean="0">
                <a:solidFill>
                  <a:schemeClr val="bg1"/>
                </a:solidFill>
              </a:rPr>
              <a:t>in </a:t>
            </a:r>
            <a:r>
              <a:rPr lang="en-GB" sz="16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Business &amp; Administration</a:t>
            </a:r>
            <a:r>
              <a:rPr lang="en-GB" sz="1600" dirty="0" smtClean="0">
                <a:solidFill>
                  <a:schemeClr val="bg1"/>
                </a:solidFill>
              </a:rPr>
              <a:t> 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971700"/>
            <a:ext cx="10690225" cy="419982"/>
          </a:xfrm>
          <a:prstGeom prst="rect">
            <a:avLst/>
          </a:prstGeom>
          <a:solidFill>
            <a:srgbClr val="D9D9D9"/>
          </a:solidFill>
          <a:ln>
            <a:noFill/>
          </a:ln>
          <a:extLst/>
        </p:spPr>
        <p:txBody>
          <a:bodyPr wrap="none" lIns="104278" tIns="52139" rIns="104278" bIns="52139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2100" smtClean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7391682"/>
            <a:ext cx="10690225" cy="167993"/>
          </a:xfrm>
          <a:prstGeom prst="rect">
            <a:avLst/>
          </a:prstGeom>
          <a:solidFill>
            <a:srgbClr val="E30613"/>
          </a:solidFill>
          <a:ln>
            <a:noFill/>
          </a:ln>
          <a:extLst/>
        </p:spPr>
        <p:txBody>
          <a:bodyPr wrap="none" lIns="104278" tIns="52139" rIns="104278" bIns="52139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2100" smtClean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534511" y="7055697"/>
            <a:ext cx="7572243" cy="25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84"/>
              </a:spcBef>
            </a:pPr>
            <a:r>
              <a:rPr lang="en-US" sz="1300" dirty="0"/>
              <a:t>© </a:t>
            </a:r>
            <a:r>
              <a:rPr lang="en-US" sz="1300" dirty="0" smtClean="0"/>
              <a:t>2014 </a:t>
            </a:r>
            <a:r>
              <a:rPr lang="en-US" sz="1300" dirty="0"/>
              <a:t>City and Guilds of London Institute. All rights reserved</a:t>
            </a:r>
            <a:r>
              <a:rPr lang="en-US" sz="1000" dirty="0"/>
              <a:t>.</a:t>
            </a:r>
            <a:r>
              <a:rPr lang="en-US" sz="13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300" dirty="0">
                <a:ea typeface="Arial" pitchFamily="-105" charset="0"/>
                <a:cs typeface="Arial" pitchFamily="-105" charset="0"/>
              </a:rPr>
            </a:br>
            <a:endParaRPr lang="en-US" sz="1300" dirty="0">
              <a:ea typeface="Arial" pitchFamily="-105" charset="0"/>
              <a:cs typeface="Arial" pitchFamily="-105" charset="0"/>
            </a:endParaRPr>
          </a:p>
          <a:p>
            <a:endParaRPr lang="en-US" sz="1400" dirty="0">
              <a:latin typeface="Times New Roman" pitchFamily="-105" charset="0"/>
            </a:endParaRPr>
          </a:p>
          <a:p>
            <a:endParaRPr lang="en-US" sz="14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8463095" y="7055697"/>
            <a:ext cx="1692619" cy="25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84"/>
              </a:spcBef>
            </a:pPr>
            <a:fld id="{6152C911-7D81-1845-9D20-613E63F035EB}" type="slidenum">
              <a:rPr lang="en-US" sz="1300">
                <a:ea typeface="Arial" pitchFamily="-105" charset="0"/>
                <a:cs typeface="Arial" pitchFamily="-105" charset="0"/>
              </a:rPr>
              <a:pPr algn="r">
                <a:spcBef>
                  <a:spcPts val="684"/>
                </a:spcBef>
              </a:pPr>
              <a:t>‹#›</a:t>
            </a:fld>
            <a:r>
              <a:rPr lang="en-US" sz="1300" dirty="0">
                <a:ea typeface="Arial" pitchFamily="-105" charset="0"/>
                <a:cs typeface="Arial" pitchFamily="-105" charset="0"/>
              </a:rPr>
              <a:t> of </a:t>
            </a:r>
            <a:r>
              <a:rPr lang="en-US" sz="1300" dirty="0" smtClean="0">
                <a:ea typeface="Arial" pitchFamily="-105" charset="0"/>
                <a:cs typeface="Arial" pitchFamily="-105" charset="0"/>
              </a:rPr>
              <a:t>10</a:t>
            </a:r>
            <a:endParaRPr lang="en-US" sz="1300" dirty="0">
              <a:ea typeface="Arial" pitchFamily="-105" charset="0"/>
              <a:cs typeface="Arial" pitchFamily="-105" charset="0"/>
            </a:endParaRPr>
          </a:p>
          <a:p>
            <a:r>
              <a:rPr lang="en-US" sz="13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300" dirty="0">
                <a:ea typeface="Arial" pitchFamily="-105" charset="0"/>
                <a:cs typeface="Arial" pitchFamily="-105" charset="0"/>
              </a:rPr>
            </a:br>
            <a:endParaRPr lang="en-US" sz="1300" dirty="0">
              <a:ea typeface="Arial" pitchFamily="-105" charset="0"/>
              <a:cs typeface="Arial" pitchFamily="-105" charset="0"/>
            </a:endParaRPr>
          </a:p>
          <a:p>
            <a:r>
              <a:rPr lang="en-US" sz="13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300" dirty="0">
                <a:ea typeface="Arial" pitchFamily="-105" charset="0"/>
                <a:cs typeface="Arial" pitchFamily="-105" charset="0"/>
              </a:rPr>
            </a:br>
            <a:endParaRPr lang="en-US" sz="1300" dirty="0">
              <a:ea typeface="Arial" pitchFamily="-105" charset="0"/>
              <a:cs typeface="Arial" pitchFamily="-105" charset="0"/>
            </a:endParaRPr>
          </a:p>
          <a:p>
            <a:endParaRPr lang="en-US" sz="1400" dirty="0">
              <a:latin typeface="Times New Roman" pitchFamily="-105" charset="0"/>
            </a:endParaRPr>
          </a:p>
          <a:p>
            <a:endParaRPr lang="en-US" sz="14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534511" y="923962"/>
            <a:ext cx="9608211" cy="42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78" tIns="52139" rIns="104278" bIns="521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534511" y="1511937"/>
            <a:ext cx="9621203" cy="524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78" tIns="52139" rIns="104278" bIns="521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721" y="162850"/>
            <a:ext cx="2849324" cy="69439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521391" algn="ctr" rtl="0" fontAlgn="base">
        <a:spcBef>
          <a:spcPct val="0"/>
        </a:spcBef>
        <a:spcAft>
          <a:spcPct val="0"/>
        </a:spcAft>
        <a:defRPr sz="5000">
          <a:solidFill>
            <a:srgbClr val="CC0000"/>
          </a:solidFill>
          <a:latin typeface="Arial" charset="0"/>
        </a:defRPr>
      </a:lvl6pPr>
      <a:lvl7pPr marL="1042782" algn="ctr" rtl="0" fontAlgn="base">
        <a:spcBef>
          <a:spcPct val="0"/>
        </a:spcBef>
        <a:spcAft>
          <a:spcPct val="0"/>
        </a:spcAft>
        <a:defRPr sz="5000">
          <a:solidFill>
            <a:srgbClr val="CC0000"/>
          </a:solidFill>
          <a:latin typeface="Arial" charset="0"/>
        </a:defRPr>
      </a:lvl7pPr>
      <a:lvl8pPr marL="1564173" algn="ctr" rtl="0" fontAlgn="base">
        <a:spcBef>
          <a:spcPct val="0"/>
        </a:spcBef>
        <a:spcAft>
          <a:spcPct val="0"/>
        </a:spcAft>
        <a:defRPr sz="5000">
          <a:solidFill>
            <a:srgbClr val="CC0000"/>
          </a:solidFill>
          <a:latin typeface="Arial" charset="0"/>
        </a:defRPr>
      </a:lvl8pPr>
      <a:lvl9pPr marL="2085564" algn="ctr" rtl="0" fontAlgn="base">
        <a:spcBef>
          <a:spcPct val="0"/>
        </a:spcBef>
        <a:spcAft>
          <a:spcPct val="0"/>
        </a:spcAft>
        <a:defRPr sz="50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737"/>
        </a:lnSpc>
        <a:spcBef>
          <a:spcPts val="1140"/>
        </a:spcBef>
        <a:spcAft>
          <a:spcPts val="1140"/>
        </a:spcAft>
        <a:defRPr lang="en-GB" sz="23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46212" indent="-246212" algn="l" rtl="0" eaLnBrk="0" fontAlgn="base" hangingPunct="0">
        <a:lnSpc>
          <a:spcPts val="2737"/>
        </a:lnSpc>
        <a:spcBef>
          <a:spcPts val="570"/>
        </a:spcBef>
        <a:spcAft>
          <a:spcPts val="570"/>
        </a:spcAft>
        <a:buClr>
          <a:srgbClr val="E30613"/>
        </a:buClr>
        <a:buFont typeface="Arial" pitchFamily="-105" charset="0"/>
        <a:buChar char="•"/>
        <a:defRPr lang="en-GB" sz="23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281"/>
        </a:lnSpc>
        <a:spcBef>
          <a:spcPts val="570"/>
        </a:spcBef>
        <a:spcAft>
          <a:spcPts val="570"/>
        </a:spcAft>
        <a:buFont typeface="Lucida Grande" pitchFamily="-105" charset="0"/>
        <a:defRPr lang="en-GB" sz="18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46212" indent="-246212" algn="l" rtl="0" eaLnBrk="0" fontAlgn="base" hangingPunct="0">
        <a:lnSpc>
          <a:spcPts val="2281"/>
        </a:lnSpc>
        <a:spcBef>
          <a:spcPts val="570"/>
        </a:spcBef>
        <a:spcAft>
          <a:spcPts val="570"/>
        </a:spcAft>
        <a:buClr>
          <a:srgbClr val="E30613"/>
        </a:buClr>
        <a:buFont typeface="Arial" pitchFamily="-105" charset="0"/>
        <a:buChar char="•"/>
        <a:defRPr lang="en-GB" sz="18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92425" indent="-246212" algn="l" rtl="0" eaLnBrk="0" fontAlgn="base" hangingPunct="0">
        <a:lnSpc>
          <a:spcPts val="2281"/>
        </a:lnSpc>
        <a:spcBef>
          <a:spcPct val="0"/>
        </a:spcBef>
        <a:spcAft>
          <a:spcPts val="570"/>
        </a:spcAft>
        <a:buFont typeface="Arial" pitchFamily="-105" charset="0"/>
        <a:buChar char="–"/>
        <a:defRPr lang="en-US" sz="18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521391" indent="-521391" algn="l" defTabSz="1042782" rtl="0" fontAlgn="base">
        <a:spcBef>
          <a:spcPct val="20000"/>
        </a:spcBef>
        <a:spcAft>
          <a:spcPct val="0"/>
        </a:spcAft>
        <a:buChar char="»"/>
        <a:defRPr lang="en-GB" sz="18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3389041" indent="-260695" algn="l" defTabSz="1042782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8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910432" indent="-260695" algn="l" defTabSz="1042782" rtl="0" fontAlgn="base">
        <a:spcBef>
          <a:spcPct val="20000"/>
        </a:spcBef>
        <a:spcAft>
          <a:spcPct val="0"/>
        </a:spcAft>
        <a:buChar char="»"/>
        <a:defRPr lang="en-GB" sz="18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4431822" indent="-260695" algn="l" defTabSz="1042782" rtl="0" fontAlgn="base">
        <a:spcBef>
          <a:spcPct val="20000"/>
        </a:spcBef>
        <a:spcAft>
          <a:spcPct val="0"/>
        </a:spcAft>
        <a:buChar char="»"/>
        <a:defRPr lang="en-GB" sz="11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52139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defTabSz="52139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defTabSz="52139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defTabSz="52139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defTabSz="52139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defTabSz="52139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defTabSz="52139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defTabSz="52139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defTabSz="52139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590041" y="4139877"/>
            <a:ext cx="9298417" cy="720080"/>
          </a:xfrm>
        </p:spPr>
        <p:txBody>
          <a:bodyPr/>
          <a:lstStyle/>
          <a:p>
            <a:r>
              <a:rPr lang="en-GB" sz="2400" dirty="0"/>
              <a:t>The Equality Act; employer statutory rights and responsibilities</a:t>
            </a:r>
          </a:p>
        </p:txBody>
      </p:sp>
      <p:sp>
        <p:nvSpPr>
          <p:cNvPr id="2050" name="Rectangle 14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PowerPoint presentation</a:t>
            </a:r>
            <a:endParaRPr lang="en-GB" dirty="0"/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90041" y="2267902"/>
            <a:ext cx="9443032" cy="1427939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 lIns="104278" tIns="52139" rIns="104278" bIns="52139">
            <a:prstTxWarp prst="textNoShape">
              <a:avLst/>
            </a:prstTxWarp>
          </a:bodyPr>
          <a:lstStyle/>
          <a:p>
            <a:r>
              <a:rPr lang="en-GB" sz="21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623597" y="3695841"/>
            <a:ext cx="9443032" cy="251989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 lIns="104278" tIns="52139" rIns="104278" bIns="52139">
            <a:prstTxWarp prst="textNoShape">
              <a:avLst/>
            </a:prstTxWarp>
          </a:bodyPr>
          <a:lstStyle/>
          <a:p>
            <a:r>
              <a:rPr lang="en-GB" sz="21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890852" y="2435898"/>
            <a:ext cx="8997606" cy="520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78" tIns="52139" rIns="104278" bIns="52139">
            <a:prstTxWarp prst="textNoShape">
              <a:avLst/>
            </a:prstTxWarp>
            <a:spAutoFit/>
          </a:bodyPr>
          <a:lstStyle/>
          <a:p>
            <a:r>
              <a:rPr lang="en-GB" sz="2700" b="1" dirty="0">
                <a:solidFill>
                  <a:srgbClr val="FFFFFF"/>
                </a:solidFill>
              </a:rPr>
              <a:t>Unit </a:t>
            </a:r>
            <a:r>
              <a:rPr lang="en-GB" sz="2700" b="1" dirty="0" smtClean="0">
                <a:solidFill>
                  <a:srgbClr val="FFFFFF"/>
                </a:solidFill>
              </a:rPr>
              <a:t>227: </a:t>
            </a:r>
            <a:r>
              <a:rPr lang="en-GB" sz="2700" b="1" dirty="0" smtClean="0">
                <a:solidFill>
                  <a:srgbClr val="FFFFFF"/>
                </a:solidFill>
              </a:rPr>
              <a:t>Employee rights and responsibilities</a:t>
            </a:r>
            <a:endParaRPr lang="en-US" sz="2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4511" y="1511937"/>
            <a:ext cx="9621203" cy="524102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sz="6800" dirty="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 </a:t>
            </a:r>
          </a:p>
          <a:p>
            <a:pPr algn="ctr" eaLnBrk="1" hangingPunct="1">
              <a:lnSpc>
                <a:spcPct val="100000"/>
              </a:lnSpc>
            </a:pPr>
            <a:r>
              <a:rPr sz="6000" dirty="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Employee rights granted by the 2010 Equality Act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4511" y="1331565"/>
            <a:ext cx="9621203" cy="5472608"/>
          </a:xfrm>
        </p:spPr>
        <p:txBody>
          <a:bodyPr/>
          <a:lstStyle/>
          <a:p>
            <a:r>
              <a:rPr lang="en-GB" sz="1600" dirty="0" smtClean="0"/>
              <a:t>The Equality Act identified employment rights related to ‘protected characteristics’. including: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 smtClean="0"/>
              <a:t>Age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 smtClean="0"/>
              <a:t>Disability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 smtClean="0"/>
              <a:t>Gender reassignment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 smtClean="0"/>
              <a:t>Marriage </a:t>
            </a:r>
            <a:r>
              <a:rPr lang="en-GB" sz="1600" dirty="0"/>
              <a:t>and civil </a:t>
            </a:r>
            <a:r>
              <a:rPr lang="en-GB" sz="1600" dirty="0" smtClean="0"/>
              <a:t>partnership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 smtClean="0"/>
              <a:t>Pregnancy </a:t>
            </a:r>
            <a:r>
              <a:rPr lang="en-GB" sz="1600" dirty="0"/>
              <a:t>and </a:t>
            </a:r>
            <a:r>
              <a:rPr lang="en-GB" sz="1600" dirty="0" smtClean="0"/>
              <a:t>maternity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 smtClean="0"/>
              <a:t>Race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 smtClean="0"/>
              <a:t>Religion </a:t>
            </a:r>
            <a:r>
              <a:rPr lang="en-GB" sz="1600" dirty="0"/>
              <a:t>or </a:t>
            </a:r>
            <a:r>
              <a:rPr lang="en-GB" sz="1600" dirty="0" smtClean="0"/>
              <a:t>belief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 smtClean="0"/>
              <a:t>Sex and sexual orientation</a:t>
            </a:r>
            <a:endParaRPr lang="en-GB" sz="1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45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11" y="923961"/>
            <a:ext cx="9608211" cy="623628"/>
          </a:xfrm>
        </p:spPr>
        <p:txBody>
          <a:bodyPr/>
          <a:lstStyle/>
          <a:p>
            <a:r>
              <a:rPr lang="en-US" sz="2400" dirty="0" smtClean="0">
                <a:ea typeface="ＭＳ Ｐゴシック" pitchFamily="-105" charset="-128"/>
                <a:cs typeface="ＭＳ Ｐゴシック" pitchFamily="-105" charset="-128"/>
              </a:rPr>
              <a:t>Protected characteristics and employee rights 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4511" y="1763613"/>
            <a:ext cx="9621203" cy="453650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Age: </a:t>
            </a:r>
            <a:r>
              <a:rPr lang="en-GB" sz="1600" dirty="0" smtClean="0"/>
              <a:t>Employers </a:t>
            </a:r>
            <a:r>
              <a:rPr lang="en-GB" sz="1600" dirty="0"/>
              <a:t>cannot discriminate on the basis of age when recruiting. They cannot treat employees less favourably than others because of their </a:t>
            </a:r>
            <a:r>
              <a:rPr lang="en-GB" sz="1600" dirty="0" smtClean="0"/>
              <a:t>age, </a:t>
            </a:r>
            <a:r>
              <a:rPr lang="en-GB" sz="1600" dirty="0"/>
              <a:t>or apply a practice which would disadvantage them because of their 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Disability: </a:t>
            </a:r>
            <a:r>
              <a:rPr lang="en-GB" sz="1600" dirty="0" smtClean="0"/>
              <a:t>Employers may not </a:t>
            </a:r>
            <a:r>
              <a:rPr lang="en-GB" sz="1600" dirty="0"/>
              <a:t>discriminate against workers because of a physical or mental disability, nor may they fail to make reasonable adjustments to accommodate a worker with a disability.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Gender reassignment: </a:t>
            </a:r>
            <a:r>
              <a:rPr lang="en-GB" sz="1600" dirty="0" smtClean="0"/>
              <a:t>It </a:t>
            </a:r>
            <a:r>
              <a:rPr lang="en-GB" sz="1600" dirty="0"/>
              <a:t>is unlawful for employers to discriminate against anyone who is undergoing, has undergone or intends to undergo gender reassignment.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Marriage </a:t>
            </a:r>
            <a:r>
              <a:rPr lang="en-GB" sz="1600" b="1" dirty="0"/>
              <a:t>and civil </a:t>
            </a:r>
            <a:r>
              <a:rPr lang="en-GB" sz="1600" b="1" dirty="0" smtClean="0"/>
              <a:t>partnership: </a:t>
            </a:r>
            <a:r>
              <a:rPr lang="en-GB" sz="1600" dirty="0" smtClean="0"/>
              <a:t>People </a:t>
            </a:r>
            <a:r>
              <a:rPr lang="en-GB" sz="1600" dirty="0"/>
              <a:t>who are married or in a civil partnership are protected against any direct discrimination against them.</a:t>
            </a:r>
          </a:p>
        </p:txBody>
      </p:sp>
    </p:spTree>
    <p:extLst>
      <p:ext uri="{BB962C8B-B14F-4D97-AF65-F5344CB8AC3E}">
        <p14:creationId xmlns:p14="http://schemas.microsoft.com/office/powerpoint/2010/main" val="275472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48569" y="923960"/>
            <a:ext cx="9694154" cy="871490"/>
          </a:xfrm>
        </p:spPr>
        <p:txBody>
          <a:bodyPr/>
          <a:lstStyle/>
          <a:p>
            <a:r>
              <a:rPr lang="en-US" sz="2400" dirty="0" smtClean="0">
                <a:ea typeface="ＭＳ Ｐゴシック" pitchFamily="-105" charset="-128"/>
                <a:cs typeface="ＭＳ Ｐゴシック" pitchFamily="-105" charset="-128"/>
              </a:rPr>
              <a:t>Protected characteristics and employee rights (cont.)</a:t>
            </a:r>
            <a:endParaRPr lang="en-US" sz="24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62420" y="2033578"/>
            <a:ext cx="9621203" cy="472113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Pregnancy and </a:t>
            </a:r>
            <a:r>
              <a:rPr lang="en-GB" sz="1600" b="1" dirty="0" smtClean="0"/>
              <a:t>maternity: </a:t>
            </a:r>
            <a:r>
              <a:rPr lang="en-GB" sz="1600" dirty="0" smtClean="0"/>
              <a:t>Pregnant </a:t>
            </a:r>
            <a:r>
              <a:rPr lang="en-GB" sz="1600" dirty="0"/>
              <a:t>women are protected against any discrimination on the grounds of their pregnancy, maternity leave or statutory leave entitlements. A pregnant woman is protected against being dismissed, </a:t>
            </a:r>
            <a:r>
              <a:rPr lang="en-GB" sz="1600" dirty="0" smtClean="0"/>
              <a:t>demoted </a:t>
            </a:r>
            <a:r>
              <a:rPr lang="en-GB" sz="1600" dirty="0"/>
              <a:t>or disciplined due to her pregnancy.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Race: </a:t>
            </a:r>
            <a:r>
              <a:rPr lang="en-GB" sz="1600" dirty="0" smtClean="0"/>
              <a:t>Race </a:t>
            </a:r>
            <a:r>
              <a:rPr lang="en-GB" sz="1600" dirty="0"/>
              <a:t>discrimination covers all aspects of employment, from recruitment through to pay and training to terminating a contract of employment.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Religion </a:t>
            </a:r>
            <a:r>
              <a:rPr lang="en-GB" sz="1600" b="1" dirty="0"/>
              <a:t>or </a:t>
            </a:r>
            <a:r>
              <a:rPr lang="en-GB" sz="1600" b="1" dirty="0" smtClean="0"/>
              <a:t>belief: </a:t>
            </a:r>
            <a:r>
              <a:rPr lang="en-GB" sz="1600" dirty="0" smtClean="0"/>
              <a:t>It </a:t>
            </a:r>
            <a:r>
              <a:rPr lang="en-GB" sz="1600" dirty="0"/>
              <a:t>is unlawful to discriminate against someone based on their religion or belief.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Sex and sexual orientation: </a:t>
            </a:r>
            <a:r>
              <a:rPr lang="en-GB" sz="1600" dirty="0" smtClean="0"/>
              <a:t>Sex </a:t>
            </a:r>
            <a:r>
              <a:rPr lang="en-GB" sz="1600" dirty="0"/>
              <a:t>discrimination prevents an employer discriminating because of gender </a:t>
            </a:r>
            <a:r>
              <a:rPr lang="en-GB" sz="1600" dirty="0" smtClean="0"/>
              <a:t>in </a:t>
            </a:r>
            <a:r>
              <a:rPr lang="en-GB" sz="1600" dirty="0"/>
              <a:t>relation to recruitment, pay, training, promotion, discipline, grievances and bullying. </a:t>
            </a:r>
            <a:r>
              <a:rPr lang="en-GB" sz="2000" dirty="0"/>
              <a:t> </a:t>
            </a:r>
          </a:p>
          <a:p>
            <a:pPr>
              <a:lnSpc>
                <a:spcPts val="1368"/>
              </a:lnSpc>
              <a:spcBef>
                <a:spcPts val="0"/>
              </a:spcBef>
              <a:spcAft>
                <a:spcPts val="0"/>
              </a:spcAft>
            </a:pPr>
            <a:endParaRPr lang="en-US" sz="2700" dirty="0">
              <a:ea typeface="ＭＳ Ｐゴシック" pitchFamily="-105" charset="-128"/>
              <a:cs typeface="ＭＳ Ｐゴシック" pitchFamily="-10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576" y="827509"/>
            <a:ext cx="9824235" cy="720080"/>
          </a:xfrm>
        </p:spPr>
        <p:txBody>
          <a:bodyPr/>
          <a:lstStyle/>
          <a:p>
            <a:r>
              <a:rPr lang="en-US" sz="2400" dirty="0" smtClean="0"/>
              <a:t>Employer statutory rights and responsibilities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000" b="1" dirty="0" smtClean="0"/>
              <a:t>Contract</a:t>
            </a:r>
          </a:p>
          <a:p>
            <a:r>
              <a:rPr lang="en-GB" sz="1600" dirty="0" smtClean="0"/>
              <a:t>Employers </a:t>
            </a:r>
            <a:r>
              <a:rPr lang="en-GB" sz="1600" dirty="0"/>
              <a:t>have to provide employees with </a:t>
            </a:r>
            <a:r>
              <a:rPr lang="en-GB" sz="1600" dirty="0" smtClean="0"/>
              <a:t>their contract, which is </a:t>
            </a:r>
            <a:r>
              <a:rPr lang="en-GB" sz="1600" dirty="0"/>
              <a:t>the written statement of their terms and conditions of service</a:t>
            </a:r>
            <a:r>
              <a:rPr lang="en-GB" sz="1600" dirty="0" smtClean="0"/>
              <a:t>. </a:t>
            </a:r>
            <a:r>
              <a:rPr lang="en-GB" sz="1600" dirty="0"/>
              <a:t>Employers should fulfil the terms of the </a:t>
            </a:r>
            <a:r>
              <a:rPr lang="en-GB" sz="1600" dirty="0" smtClean="0"/>
              <a:t>contracts </a:t>
            </a:r>
            <a:r>
              <a:rPr lang="en-GB" sz="1600" dirty="0"/>
              <a:t>of employment with their </a:t>
            </a:r>
            <a:r>
              <a:rPr lang="en-GB" sz="1600" dirty="0" smtClean="0"/>
              <a:t>employees, such as paying employees in line with the contract. </a:t>
            </a:r>
          </a:p>
          <a:p>
            <a:r>
              <a:rPr lang="en-GB" sz="2000" b="1" dirty="0" smtClean="0"/>
              <a:t>Health and safety</a:t>
            </a:r>
            <a:endParaRPr lang="en-GB" sz="2000" b="1" dirty="0"/>
          </a:p>
          <a:p>
            <a:r>
              <a:rPr lang="en-GB" sz="1600" dirty="0" smtClean="0"/>
              <a:t>Employers </a:t>
            </a:r>
            <a:r>
              <a:rPr lang="en-GB" sz="1600" dirty="0"/>
              <a:t>have a </a:t>
            </a:r>
            <a:r>
              <a:rPr lang="en-GB" sz="1600" b="1" dirty="0"/>
              <a:t>duty of care </a:t>
            </a:r>
            <a:r>
              <a:rPr lang="en-GB" sz="1600" dirty="0" smtClean="0"/>
              <a:t>to </a:t>
            </a:r>
            <a:r>
              <a:rPr lang="en-GB" sz="1600" dirty="0"/>
              <a:t>employees in relation to </a:t>
            </a:r>
            <a:r>
              <a:rPr lang="en-GB" sz="1600" b="1" dirty="0"/>
              <a:t>health and </a:t>
            </a:r>
            <a:r>
              <a:rPr lang="en-GB" sz="1600" b="1" dirty="0" smtClean="0"/>
              <a:t>safety</a:t>
            </a:r>
            <a:r>
              <a:rPr lang="en-GB" sz="1600" dirty="0" smtClean="0"/>
              <a:t>. They must:</a:t>
            </a:r>
            <a:endParaRPr lang="en-GB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 smtClean="0"/>
              <a:t>minimise </a:t>
            </a:r>
            <a:r>
              <a:rPr lang="en-GB" sz="1600" dirty="0"/>
              <a:t>the risk of harm occurring in the </a:t>
            </a:r>
            <a:r>
              <a:rPr lang="en-GB" sz="1600" dirty="0" smtClean="0"/>
              <a:t>workplace (this </a:t>
            </a:r>
            <a:r>
              <a:rPr lang="en-GB" sz="1600" dirty="0"/>
              <a:t>is usually carried out by completing risk assessments of specific </a:t>
            </a:r>
            <a:r>
              <a:rPr lang="en-GB" sz="1600" dirty="0" smtClean="0"/>
              <a:t>activities, </a:t>
            </a:r>
            <a:r>
              <a:rPr lang="en-GB" sz="1600" dirty="0"/>
              <a:t>and explaining  to employees how risks at work will be </a:t>
            </a:r>
            <a:r>
              <a:rPr lang="en-GB" sz="1600" dirty="0" smtClean="0"/>
              <a:t>controlled)</a:t>
            </a:r>
            <a:endParaRPr lang="en-GB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inform </a:t>
            </a:r>
            <a:r>
              <a:rPr lang="en-GB" sz="1600" dirty="0"/>
              <a:t>employees how to follow emergency </a:t>
            </a:r>
            <a:r>
              <a:rPr lang="en-GB" sz="1600" dirty="0" smtClean="0"/>
              <a:t>procedures</a:t>
            </a:r>
            <a:endParaRPr lang="en-GB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consult </a:t>
            </a:r>
            <a:r>
              <a:rPr lang="en-GB" sz="1600" dirty="0"/>
              <a:t>with employees concerning health and </a:t>
            </a:r>
            <a:r>
              <a:rPr lang="en-GB" sz="1600" dirty="0" smtClean="0"/>
              <a:t>safety</a:t>
            </a:r>
            <a:endParaRPr lang="en-GB" sz="1600" dirty="0"/>
          </a:p>
          <a:p>
            <a:pPr lvl="0"/>
            <a:endParaRPr lang="en-GB" sz="1600" dirty="0"/>
          </a:p>
          <a:p>
            <a:endParaRPr lang="en-GB" sz="1600" dirty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576" y="899517"/>
            <a:ext cx="9622146" cy="720079"/>
          </a:xfrm>
        </p:spPr>
        <p:txBody>
          <a:bodyPr/>
          <a:lstStyle/>
          <a:p>
            <a:r>
              <a:rPr lang="en-US" sz="2400" dirty="0" smtClean="0"/>
              <a:t>Employer statutory rights and responsibilities (cont.)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4511" y="1547589"/>
            <a:ext cx="9621203" cy="5400600"/>
          </a:xfrm>
        </p:spPr>
        <p:txBody>
          <a:bodyPr/>
          <a:lstStyle/>
          <a:p>
            <a:r>
              <a:rPr lang="en-GB" sz="1600" dirty="0"/>
              <a:t>Employers have a </a:t>
            </a:r>
            <a:r>
              <a:rPr lang="en-GB" sz="1600" b="1" dirty="0"/>
              <a:t>duty of care </a:t>
            </a:r>
            <a:r>
              <a:rPr lang="en-GB" sz="1600" dirty="0"/>
              <a:t>to employees in relation to </a:t>
            </a:r>
            <a:r>
              <a:rPr lang="en-GB" sz="1600" b="1" dirty="0"/>
              <a:t>health and safety</a:t>
            </a:r>
            <a:r>
              <a:rPr lang="en-GB" sz="1600" dirty="0"/>
              <a:t>. They must: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/>
              <a:t>provide all necessary safety equipment and protective clothing for employees, free of charge.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 smtClean="0"/>
              <a:t>provide </a:t>
            </a:r>
            <a:r>
              <a:rPr lang="en-GB" sz="1600" dirty="0"/>
              <a:t>free-of-charge health and safety training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1600" dirty="0" smtClean="0"/>
              <a:t>provide </a:t>
            </a:r>
            <a:r>
              <a:rPr lang="en-GB" sz="1600" dirty="0"/>
              <a:t>drinking water, toilet and washing facilities for </a:t>
            </a:r>
            <a:r>
              <a:rPr lang="en-GB" sz="1600" dirty="0" smtClean="0"/>
              <a:t>employees</a:t>
            </a:r>
            <a:endParaRPr lang="en-GB" sz="16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1600" dirty="0" smtClean="0"/>
              <a:t>provide </a:t>
            </a:r>
            <a:r>
              <a:rPr lang="en-GB" sz="1600" dirty="0"/>
              <a:t>fit-for-purpose first aid </a:t>
            </a:r>
            <a:r>
              <a:rPr lang="en-GB" sz="1600" dirty="0" smtClean="0"/>
              <a:t>facilities</a:t>
            </a:r>
            <a:endParaRPr lang="en-GB" sz="16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1600" dirty="0" smtClean="0"/>
              <a:t>report </a:t>
            </a:r>
            <a:r>
              <a:rPr lang="en-GB" sz="1600" dirty="0"/>
              <a:t>any major injuries or fatalities that happen at work to the Health and Safety </a:t>
            </a:r>
            <a:r>
              <a:rPr lang="en-GB" sz="1600" dirty="0" smtClean="0"/>
              <a:t>Executive</a:t>
            </a:r>
            <a:endParaRPr lang="en-GB" sz="16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1600" dirty="0" smtClean="0"/>
              <a:t>have </a:t>
            </a:r>
            <a:r>
              <a:rPr lang="en-GB" sz="1600" dirty="0"/>
              <a:t>insurance that covers injuries to </a:t>
            </a:r>
            <a:r>
              <a:rPr lang="en-GB" sz="1600" dirty="0" smtClean="0"/>
              <a:t>employees</a:t>
            </a:r>
            <a:endParaRPr lang="en-GB" sz="16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/>
              <a:t>p</a:t>
            </a:r>
            <a:r>
              <a:rPr lang="en-GB" sz="1600" dirty="0" smtClean="0"/>
              <a:t>rovide </a:t>
            </a:r>
            <a:r>
              <a:rPr lang="en-GB" sz="1600" dirty="0"/>
              <a:t>a safe workplace by regularly maintaining </a:t>
            </a:r>
            <a:r>
              <a:rPr lang="en-GB" sz="1600" dirty="0" smtClean="0"/>
              <a:t>equipment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 smtClean="0"/>
              <a:t>train staff on </a:t>
            </a:r>
            <a:r>
              <a:rPr lang="en-GB" sz="1600" dirty="0"/>
              <a:t>new equipment </a:t>
            </a:r>
            <a:r>
              <a:rPr lang="en-GB" sz="1600" dirty="0" smtClean="0"/>
              <a:t>to be familiar with the </a:t>
            </a:r>
            <a:r>
              <a:rPr lang="en-GB" sz="1600" dirty="0"/>
              <a:t>safety </a:t>
            </a:r>
            <a:r>
              <a:rPr lang="en-GB" sz="1600" dirty="0" smtClean="0"/>
              <a:t>aspects.</a:t>
            </a:r>
            <a:endParaRPr lang="en-GB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48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576" y="899517"/>
            <a:ext cx="9752227" cy="720080"/>
          </a:xfrm>
        </p:spPr>
        <p:txBody>
          <a:bodyPr/>
          <a:lstStyle/>
          <a:p>
            <a:r>
              <a:rPr lang="en-US" sz="2400" dirty="0" smtClean="0"/>
              <a:t>Employer statutory rights and responsibilities (cont.)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20577" y="1403573"/>
            <a:ext cx="6192688" cy="5242168"/>
          </a:xfrm>
        </p:spPr>
        <p:txBody>
          <a:bodyPr/>
          <a:lstStyle/>
          <a:p>
            <a:r>
              <a:rPr lang="en-GB" sz="2000" b="1" dirty="0"/>
              <a:t>Dismissal</a:t>
            </a:r>
            <a:r>
              <a:rPr lang="en-GB" sz="2000" dirty="0"/>
              <a:t> </a:t>
            </a:r>
            <a:endParaRPr lang="en-GB" sz="2000" dirty="0" smtClean="0"/>
          </a:p>
          <a:p>
            <a:r>
              <a:rPr lang="en-GB" sz="2000" dirty="0" smtClean="0"/>
              <a:t>Dismissal </a:t>
            </a:r>
            <a:r>
              <a:rPr lang="en-GB" sz="2000" dirty="0"/>
              <a:t>is when </a:t>
            </a:r>
            <a:r>
              <a:rPr lang="en-GB" sz="2000" dirty="0" smtClean="0"/>
              <a:t>an </a:t>
            </a:r>
            <a:r>
              <a:rPr lang="en-GB" sz="2000" dirty="0"/>
              <a:t>employer ends </a:t>
            </a:r>
            <a:r>
              <a:rPr lang="en-GB" sz="2000" dirty="0" smtClean="0"/>
              <a:t>employment. If </a:t>
            </a:r>
            <a:r>
              <a:rPr lang="en-GB" sz="2000" dirty="0"/>
              <a:t>you are dismissed, </a:t>
            </a:r>
            <a:r>
              <a:rPr lang="en-GB" sz="2000" dirty="0" smtClean="0"/>
              <a:t>the </a:t>
            </a:r>
            <a:r>
              <a:rPr lang="en-GB" sz="2000" dirty="0"/>
              <a:t>employer must show </a:t>
            </a:r>
            <a:r>
              <a:rPr lang="en-GB" sz="2000" dirty="0" smtClean="0"/>
              <a:t>they:</a:t>
            </a:r>
            <a:endParaRPr lang="en-GB" sz="20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000" dirty="0" smtClean="0"/>
              <a:t>have a </a:t>
            </a:r>
            <a:r>
              <a:rPr lang="en-GB" sz="2000" dirty="0"/>
              <a:t>valid </a:t>
            </a:r>
            <a:r>
              <a:rPr lang="en-GB" sz="2000" dirty="0" smtClean="0"/>
              <a:t>reason which confirms that they acted </a:t>
            </a:r>
            <a:r>
              <a:rPr lang="en-GB" sz="2000" dirty="0"/>
              <a:t>reasonably in the circumstances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000" dirty="0" smtClean="0"/>
              <a:t>have been consistent – for instance, not dismissed you for doing something that they let other employees do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000" dirty="0" smtClean="0"/>
              <a:t>have </a:t>
            </a:r>
            <a:r>
              <a:rPr lang="en-GB" sz="2000" dirty="0"/>
              <a:t>investigated the situation fully before </a:t>
            </a:r>
            <a:r>
              <a:rPr lang="en-GB" sz="2000" dirty="0" smtClean="0"/>
              <a:t>dismissing </a:t>
            </a:r>
            <a:r>
              <a:rPr lang="en-GB" sz="2000" dirty="0"/>
              <a:t>you </a:t>
            </a:r>
            <a:r>
              <a:rPr lang="en-GB" sz="2000" dirty="0" smtClean="0"/>
              <a:t>– for instance, if </a:t>
            </a:r>
            <a:r>
              <a:rPr lang="en-GB" sz="2000" dirty="0"/>
              <a:t>a complaint was made about </a:t>
            </a:r>
            <a:r>
              <a:rPr lang="en-GB" sz="2000" dirty="0" smtClean="0"/>
              <a:t>you, they must have looked into it properly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432" y="3563813"/>
            <a:ext cx="3160208" cy="286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24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11" y="923961"/>
            <a:ext cx="9608211" cy="623627"/>
          </a:xfrm>
        </p:spPr>
        <p:txBody>
          <a:bodyPr/>
          <a:lstStyle/>
          <a:p>
            <a:r>
              <a:rPr lang="en-US" sz="2400" dirty="0" smtClean="0"/>
              <a:t>Employer statutory rights and responsibilities (cont.)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000" b="1" dirty="0"/>
              <a:t>Employers' liability </a:t>
            </a:r>
            <a:r>
              <a:rPr lang="en-GB" sz="2000" b="1" dirty="0" smtClean="0"/>
              <a:t>insurance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/>
              <a:t>You must get </a:t>
            </a:r>
            <a:r>
              <a:rPr lang="en-GB" sz="2000" dirty="0" smtClean="0"/>
              <a:t>employers</a:t>
            </a:r>
            <a:r>
              <a:rPr lang="en-GB" sz="2000" dirty="0"/>
              <a:t>’ </a:t>
            </a:r>
            <a:r>
              <a:rPr lang="en-GB" sz="2000" dirty="0" smtClean="0"/>
              <a:t>liability insurance </a:t>
            </a:r>
            <a:r>
              <a:rPr lang="en-GB" sz="2000" dirty="0"/>
              <a:t>as soon as you become an employer </a:t>
            </a:r>
            <a:r>
              <a:rPr lang="en-GB" sz="2000" dirty="0" smtClean="0"/>
              <a:t>– your policy </a:t>
            </a:r>
            <a:r>
              <a:rPr lang="en-GB" sz="2000" dirty="0"/>
              <a:t>must cover you for at least £5 </a:t>
            </a:r>
            <a:r>
              <a:rPr lang="en-GB" sz="2000" dirty="0" smtClean="0"/>
              <a:t>million, </a:t>
            </a:r>
            <a:r>
              <a:rPr lang="en-GB" sz="2000" dirty="0"/>
              <a:t>and </a:t>
            </a:r>
            <a:r>
              <a:rPr lang="en-GB" sz="2000" dirty="0" smtClean="0"/>
              <a:t>must come </a:t>
            </a:r>
            <a:r>
              <a:rPr lang="en-GB" sz="2000" dirty="0"/>
              <a:t>from an authorised insurer.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Employers’ liability </a:t>
            </a:r>
            <a:r>
              <a:rPr lang="en-GB" sz="2000" dirty="0"/>
              <a:t>insurance will help </a:t>
            </a:r>
            <a:r>
              <a:rPr lang="en-GB" sz="2000" dirty="0" smtClean="0"/>
              <a:t>pay </a:t>
            </a:r>
            <a:r>
              <a:rPr lang="en-GB" sz="2000" dirty="0"/>
              <a:t>compensation if an employee is injured or becomes ill because of the work they </a:t>
            </a:r>
            <a:r>
              <a:rPr lang="en-GB" sz="2000" dirty="0" smtClean="0"/>
              <a:t>do.</a:t>
            </a:r>
            <a:endParaRPr lang="en-GB" sz="2000" dirty="0"/>
          </a:p>
          <a:p>
            <a:r>
              <a:rPr lang="en-GB" sz="2000" dirty="0"/>
              <a:t> </a:t>
            </a:r>
            <a:r>
              <a:rPr lang="en-GB" sz="2000" b="1" dirty="0" smtClean="0"/>
              <a:t>Training and development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Induction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Organisation systems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Use </a:t>
            </a:r>
            <a:r>
              <a:rPr lang="en-GB" sz="2000" dirty="0"/>
              <a:t>of equipment</a:t>
            </a:r>
            <a:endParaRPr lang="en-GB" sz="20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82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Activity 3; Worksheet 4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000" dirty="0" smtClean="0"/>
              <a:t>Activity 3 – </a:t>
            </a:r>
            <a:r>
              <a:rPr lang="en-GB" sz="2000" dirty="0"/>
              <a:t>Describe a situation of which you are aware from your work role involving statutory employer rights and responsibilities </a:t>
            </a:r>
          </a:p>
          <a:p>
            <a:r>
              <a:rPr lang="en-GB" sz="2000" dirty="0" smtClean="0"/>
              <a:t>Worksheet 4 – Research into procedures </a:t>
            </a:r>
            <a:r>
              <a:rPr lang="en-GB" sz="2000" dirty="0"/>
              <a:t>and documentation that protect relationships with employees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805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4138</TotalTime>
  <Words>853</Words>
  <Application>Microsoft Office PowerPoint</Application>
  <PresentationFormat>Custom</PresentationFormat>
  <Paragraphs>81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Cambria</vt:lpstr>
      <vt:lpstr>Lucida Grande</vt:lpstr>
      <vt:lpstr>Times New Roman</vt:lpstr>
      <vt:lpstr>Default Design</vt:lpstr>
      <vt:lpstr>The Equality Act; employer statutory rights and responsibilities</vt:lpstr>
      <vt:lpstr>Employee rights granted by the 2010 Equality Act</vt:lpstr>
      <vt:lpstr>Protected characteristics and employee rights  </vt:lpstr>
      <vt:lpstr>Protected characteristics and employee rights (cont.)</vt:lpstr>
      <vt:lpstr>Employer statutory rights and responsibilities</vt:lpstr>
      <vt:lpstr>Employer statutory rights and responsibilities (cont.)</vt:lpstr>
      <vt:lpstr>Employer statutory rights and responsibilities (cont.)</vt:lpstr>
      <vt:lpstr>Employer statutory rights and responsibilities (cont.)</vt:lpstr>
      <vt:lpstr>Activity 3; Worksheet 4</vt:lpstr>
      <vt:lpstr>PowerPoint Presentation</vt:lpstr>
    </vt:vector>
  </TitlesOfParts>
  <Company>City &amp; Guilds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Sherry-Lee Khan</cp:lastModifiedBy>
  <cp:revision>241</cp:revision>
  <cp:lastPrinted>2014-11-02T16:51:32Z</cp:lastPrinted>
  <dcterms:created xsi:type="dcterms:W3CDTF">2013-05-28T00:38:54Z</dcterms:created>
  <dcterms:modified xsi:type="dcterms:W3CDTF">2015-11-04T11:48:24Z</dcterms:modified>
</cp:coreProperties>
</file>