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6"/>
  </p:notesMasterIdLst>
  <p:handoutMasterIdLst>
    <p:handoutMasterId r:id="rId17"/>
  </p:handoutMasterIdLst>
  <p:sldIdLst>
    <p:sldId id="256" r:id="rId2"/>
    <p:sldId id="337" r:id="rId3"/>
    <p:sldId id="339" r:id="rId4"/>
    <p:sldId id="328" r:id="rId5"/>
    <p:sldId id="331" r:id="rId6"/>
    <p:sldId id="335" r:id="rId7"/>
    <p:sldId id="340" r:id="rId8"/>
    <p:sldId id="345" r:id="rId9"/>
    <p:sldId id="341" r:id="rId10"/>
    <p:sldId id="338" r:id="rId11"/>
    <p:sldId id="342" r:id="rId12"/>
    <p:sldId id="343" r:id="rId13"/>
    <p:sldId id="344" r:id="rId14"/>
    <p:sldId id="267" r:id="rId15"/>
  </p:sldIdLst>
  <p:sldSz cx="10690225" cy="7559675"/>
  <p:notesSz cx="6858000" cy="9144000"/>
  <p:custDataLst>
    <p:tags r:id="rId18"/>
  </p:custDataLst>
  <p:defaultTextStyle>
    <a:defPPr>
      <a:defRPr lang="en-GB"/>
    </a:defPPr>
    <a:lvl1pPr algn="l" rtl="0" fontAlgn="base">
      <a:spcBef>
        <a:spcPct val="0"/>
      </a:spcBef>
      <a:spcAft>
        <a:spcPct val="0"/>
      </a:spcAft>
      <a:defRPr sz="2300" kern="1200">
        <a:solidFill>
          <a:schemeClr val="tx1"/>
        </a:solidFill>
        <a:latin typeface="Arial" pitchFamily="-105" charset="0"/>
        <a:ea typeface="ＭＳ Ｐゴシック" pitchFamily="-105" charset="-128"/>
        <a:cs typeface="ＭＳ Ｐゴシック" pitchFamily="-105" charset="-128"/>
      </a:defRPr>
    </a:lvl1pPr>
    <a:lvl2pPr marL="521391" algn="l" rtl="0" fontAlgn="base">
      <a:spcBef>
        <a:spcPct val="0"/>
      </a:spcBef>
      <a:spcAft>
        <a:spcPct val="0"/>
      </a:spcAft>
      <a:defRPr sz="2300" kern="1200">
        <a:solidFill>
          <a:schemeClr val="tx1"/>
        </a:solidFill>
        <a:latin typeface="Arial" pitchFamily="-105" charset="0"/>
        <a:ea typeface="ＭＳ Ｐゴシック" pitchFamily="-105" charset="-128"/>
        <a:cs typeface="ＭＳ Ｐゴシック" pitchFamily="-105" charset="-128"/>
      </a:defRPr>
    </a:lvl2pPr>
    <a:lvl3pPr marL="1042782" algn="l" rtl="0" fontAlgn="base">
      <a:spcBef>
        <a:spcPct val="0"/>
      </a:spcBef>
      <a:spcAft>
        <a:spcPct val="0"/>
      </a:spcAft>
      <a:defRPr sz="2300" kern="1200">
        <a:solidFill>
          <a:schemeClr val="tx1"/>
        </a:solidFill>
        <a:latin typeface="Arial" pitchFamily="-105" charset="0"/>
        <a:ea typeface="ＭＳ Ｐゴシック" pitchFamily="-105" charset="-128"/>
        <a:cs typeface="ＭＳ Ｐゴシック" pitchFamily="-105" charset="-128"/>
      </a:defRPr>
    </a:lvl3pPr>
    <a:lvl4pPr marL="1564173" algn="l" rtl="0" fontAlgn="base">
      <a:spcBef>
        <a:spcPct val="0"/>
      </a:spcBef>
      <a:spcAft>
        <a:spcPct val="0"/>
      </a:spcAft>
      <a:defRPr sz="2300" kern="1200">
        <a:solidFill>
          <a:schemeClr val="tx1"/>
        </a:solidFill>
        <a:latin typeface="Arial" pitchFamily="-105" charset="0"/>
        <a:ea typeface="ＭＳ Ｐゴシック" pitchFamily="-105" charset="-128"/>
        <a:cs typeface="ＭＳ Ｐゴシック" pitchFamily="-105" charset="-128"/>
      </a:defRPr>
    </a:lvl4pPr>
    <a:lvl5pPr marL="2085564" algn="l" rtl="0" fontAlgn="base">
      <a:spcBef>
        <a:spcPct val="0"/>
      </a:spcBef>
      <a:spcAft>
        <a:spcPct val="0"/>
      </a:spcAft>
      <a:defRPr sz="2300" kern="1200">
        <a:solidFill>
          <a:schemeClr val="tx1"/>
        </a:solidFill>
        <a:latin typeface="Arial" pitchFamily="-105" charset="0"/>
        <a:ea typeface="ＭＳ Ｐゴシック" pitchFamily="-105" charset="-128"/>
        <a:cs typeface="ＭＳ Ｐゴシック" pitchFamily="-105" charset="-128"/>
      </a:defRPr>
    </a:lvl5pPr>
    <a:lvl6pPr marL="2606954" algn="l" defTabSz="521391" rtl="0" eaLnBrk="1" latinLnBrk="0" hangingPunct="1">
      <a:defRPr sz="2300" kern="1200">
        <a:solidFill>
          <a:schemeClr val="tx1"/>
        </a:solidFill>
        <a:latin typeface="Arial" pitchFamily="-105" charset="0"/>
        <a:ea typeface="ＭＳ Ｐゴシック" pitchFamily="-105" charset="-128"/>
        <a:cs typeface="ＭＳ Ｐゴシック" pitchFamily="-105" charset="-128"/>
      </a:defRPr>
    </a:lvl6pPr>
    <a:lvl7pPr marL="3128345" algn="l" defTabSz="521391" rtl="0" eaLnBrk="1" latinLnBrk="0" hangingPunct="1">
      <a:defRPr sz="2300" kern="1200">
        <a:solidFill>
          <a:schemeClr val="tx1"/>
        </a:solidFill>
        <a:latin typeface="Arial" pitchFamily="-105" charset="0"/>
        <a:ea typeface="ＭＳ Ｐゴシック" pitchFamily="-105" charset="-128"/>
        <a:cs typeface="ＭＳ Ｐゴシック" pitchFamily="-105" charset="-128"/>
      </a:defRPr>
    </a:lvl7pPr>
    <a:lvl8pPr marL="3649736" algn="l" defTabSz="521391" rtl="0" eaLnBrk="1" latinLnBrk="0" hangingPunct="1">
      <a:defRPr sz="2300" kern="1200">
        <a:solidFill>
          <a:schemeClr val="tx1"/>
        </a:solidFill>
        <a:latin typeface="Arial" pitchFamily="-105" charset="0"/>
        <a:ea typeface="ＭＳ Ｐゴシック" pitchFamily="-105" charset="-128"/>
        <a:cs typeface="ＭＳ Ｐゴシック" pitchFamily="-105" charset="-128"/>
      </a:defRPr>
    </a:lvl8pPr>
    <a:lvl9pPr marL="4171127" algn="l" defTabSz="521391" rtl="0" eaLnBrk="1" latinLnBrk="0" hangingPunct="1">
      <a:defRPr sz="23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81">
          <p15:clr>
            <a:srgbClr val="A4A3A4"/>
          </p15:clr>
        </p15:guide>
        <p15:guide id="4" pos="33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613"/>
    <a:srgbClr val="000000"/>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6985" autoAdjust="0"/>
    <p:restoredTop sz="92007" autoAdjust="0"/>
  </p:normalViewPr>
  <p:slideViewPr>
    <p:cSldViewPr showGuides="1">
      <p:cViewPr varScale="1">
        <p:scale>
          <a:sx n="84" d="100"/>
          <a:sy n="84" d="100"/>
        </p:scale>
        <p:origin x="1254" y="90"/>
      </p:cViewPr>
      <p:guideLst>
        <p:guide orient="horz" pos="2160"/>
        <p:guide pos="2880"/>
        <p:guide orient="horz" pos="2381"/>
        <p:guide pos="33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p:scale>
          <a:sx n="100" d="100"/>
          <a:sy n="100" d="100"/>
        </p:scale>
        <p:origin x="-864" y="3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r>
              <a:rPr lang="en-US" smtClean="0"/>
              <a:t>Level 2 Diploma in Customer Service</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11/4/2015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r>
              <a:rPr lang="en-GB" smtClean="0"/>
              <a:t>Level 2 Diploma in Customer Service</a:t>
            </a: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004888" y="685800"/>
            <a:ext cx="4848225"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400" kern="1200">
        <a:solidFill>
          <a:schemeClr val="tx1"/>
        </a:solidFill>
        <a:latin typeface="Arial" charset="0"/>
        <a:ea typeface="ＭＳ Ｐゴシック" charset="-128"/>
        <a:cs typeface="ＭＳ Ｐゴシック" charset="-128"/>
      </a:defRPr>
    </a:lvl1pPr>
    <a:lvl2pPr marL="521391" algn="l" rtl="0" eaLnBrk="0" fontAlgn="base" hangingPunct="0">
      <a:spcBef>
        <a:spcPct val="30000"/>
      </a:spcBef>
      <a:spcAft>
        <a:spcPct val="0"/>
      </a:spcAft>
      <a:defRPr sz="1400" kern="1200">
        <a:solidFill>
          <a:schemeClr val="tx1"/>
        </a:solidFill>
        <a:latin typeface="Arial" charset="0"/>
        <a:ea typeface="ＭＳ Ｐゴシック" charset="-128"/>
        <a:cs typeface="+mn-cs"/>
      </a:defRPr>
    </a:lvl2pPr>
    <a:lvl3pPr marL="1042782" algn="l" rtl="0" eaLnBrk="0" fontAlgn="base" hangingPunct="0">
      <a:spcBef>
        <a:spcPct val="30000"/>
      </a:spcBef>
      <a:spcAft>
        <a:spcPct val="0"/>
      </a:spcAft>
      <a:defRPr sz="1400" kern="1200">
        <a:solidFill>
          <a:schemeClr val="tx1"/>
        </a:solidFill>
        <a:latin typeface="Arial" charset="0"/>
        <a:ea typeface="ＭＳ Ｐゴシック" charset="-128"/>
        <a:cs typeface="+mn-cs"/>
      </a:defRPr>
    </a:lvl3pPr>
    <a:lvl4pPr marL="1564173" algn="l" rtl="0" eaLnBrk="0" fontAlgn="base" hangingPunct="0">
      <a:spcBef>
        <a:spcPct val="30000"/>
      </a:spcBef>
      <a:spcAft>
        <a:spcPct val="0"/>
      </a:spcAft>
      <a:defRPr sz="1400" kern="1200">
        <a:solidFill>
          <a:schemeClr val="tx1"/>
        </a:solidFill>
        <a:latin typeface="Arial" charset="0"/>
        <a:ea typeface="ＭＳ Ｐゴシック" charset="-128"/>
        <a:cs typeface="+mn-cs"/>
      </a:defRPr>
    </a:lvl4pPr>
    <a:lvl5pPr marL="2085564" algn="l" rtl="0" eaLnBrk="0" fontAlgn="base" hangingPunct="0">
      <a:spcBef>
        <a:spcPct val="30000"/>
      </a:spcBef>
      <a:spcAft>
        <a:spcPct val="0"/>
      </a:spcAft>
      <a:defRPr sz="1400" kern="1200">
        <a:solidFill>
          <a:schemeClr val="tx1"/>
        </a:solidFill>
        <a:latin typeface="Arial" charset="0"/>
        <a:ea typeface="ＭＳ Ｐゴシック" charset="-128"/>
        <a:cs typeface="+mn-cs"/>
      </a:defRPr>
    </a:lvl5pPr>
    <a:lvl6pPr marL="2606954" algn="l" defTabSz="521391" rtl="0" eaLnBrk="1" latinLnBrk="0" hangingPunct="1">
      <a:defRPr sz="1400" kern="1200">
        <a:solidFill>
          <a:schemeClr val="tx1"/>
        </a:solidFill>
        <a:latin typeface="+mn-lt"/>
        <a:ea typeface="+mn-ea"/>
        <a:cs typeface="+mn-cs"/>
      </a:defRPr>
    </a:lvl6pPr>
    <a:lvl7pPr marL="3128345" algn="l" defTabSz="521391" rtl="0" eaLnBrk="1" latinLnBrk="0" hangingPunct="1">
      <a:defRPr sz="1400" kern="1200">
        <a:solidFill>
          <a:schemeClr val="tx1"/>
        </a:solidFill>
        <a:latin typeface="+mn-lt"/>
        <a:ea typeface="+mn-ea"/>
        <a:cs typeface="+mn-cs"/>
      </a:defRPr>
    </a:lvl7pPr>
    <a:lvl8pPr marL="3649736" algn="l" defTabSz="521391" rtl="0" eaLnBrk="1" latinLnBrk="0" hangingPunct="1">
      <a:defRPr sz="1400" kern="1200">
        <a:solidFill>
          <a:schemeClr val="tx1"/>
        </a:solidFill>
        <a:latin typeface="+mn-lt"/>
        <a:ea typeface="+mn-ea"/>
        <a:cs typeface="+mn-cs"/>
      </a:defRPr>
    </a:lvl8pPr>
    <a:lvl9pPr marL="4171127" algn="l" defTabSz="521391"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en-US" dirty="0"/>
          </a:p>
        </p:txBody>
      </p:sp>
      <p:sp>
        <p:nvSpPr>
          <p:cNvPr id="5" name="Header Placeholder 4"/>
          <p:cNvSpPr>
            <a:spLocks noGrp="1"/>
          </p:cNvSpPr>
          <p:nvPr>
            <p:ph type="hdr" sz="quarter" idx="11"/>
          </p:nvPr>
        </p:nvSpPr>
        <p:spPr/>
        <p:txBody>
          <a:bodyPr/>
          <a:lstStyle/>
          <a:p>
            <a:pPr>
              <a:defRPr/>
            </a:pPr>
            <a:r>
              <a:rPr lang="en-GB" smtClean="0"/>
              <a:t>Level 2 Diploma in Customer Service</a:t>
            </a:r>
            <a:endParaRPr lang="en-GB"/>
          </a:p>
        </p:txBody>
      </p:sp>
      <p:sp>
        <p:nvSpPr>
          <p:cNvPr id="4" name="Slide Number Placeholder 3"/>
          <p:cNvSpPr>
            <a:spLocks noGrp="1"/>
          </p:cNvSpPr>
          <p:nvPr>
            <p:ph type="sldNum" sz="quarter" idx="12"/>
          </p:nvPr>
        </p:nvSpPr>
        <p:spPr/>
        <p:txBody>
          <a:bodyPr/>
          <a:lstStyle/>
          <a:p>
            <a:fld id="{1D847933-502B-D146-9428-3DDD196AD935}" type="slidenum">
              <a:rPr lang="en-GB" smtClean="0"/>
              <a:pPr/>
              <a:t>1</a:t>
            </a:fld>
            <a:endParaRPr lang="en-GB"/>
          </a:p>
        </p:txBody>
      </p:sp>
    </p:spTree>
    <p:extLst>
      <p:ext uri="{BB962C8B-B14F-4D97-AF65-F5344CB8AC3E}">
        <p14:creationId xmlns:p14="http://schemas.microsoft.com/office/powerpoint/2010/main" val="948311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400" dirty="0" smtClean="0"/>
              <a:t>All employers who employ more than five people, must have a written health and safety policy to describe how the organisation will manage health and safety in their business.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4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400" dirty="0" smtClean="0"/>
              <a:t>Control of Substances Hazardous to Health [COSHH] regulations require employers to have policies to control substances hazardous to health.</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400" dirty="0" smtClean="0"/>
          </a:p>
          <a:p>
            <a:endParaRPr lang="en-GB" dirty="0"/>
          </a:p>
        </p:txBody>
      </p:sp>
      <p:sp>
        <p:nvSpPr>
          <p:cNvPr id="4" name="Header Placeholder 3"/>
          <p:cNvSpPr>
            <a:spLocks noGrp="1"/>
          </p:cNvSpPr>
          <p:nvPr>
            <p:ph type="hdr" sz="quarter" idx="10"/>
          </p:nvPr>
        </p:nvSpPr>
        <p:spPr/>
        <p:txBody>
          <a:bodyPr/>
          <a:lstStyle/>
          <a:p>
            <a:pPr>
              <a:defRPr/>
            </a:pPr>
            <a:r>
              <a:rPr lang="en-GB" smtClean="0"/>
              <a:t>Level 2 Diploma in Customer Service</a:t>
            </a:r>
            <a:endParaRPr lang="en-GB"/>
          </a:p>
        </p:txBody>
      </p:sp>
      <p:sp>
        <p:nvSpPr>
          <p:cNvPr id="5" name="Slide Number Placeholder 4"/>
          <p:cNvSpPr>
            <a:spLocks noGrp="1"/>
          </p:cNvSpPr>
          <p:nvPr>
            <p:ph type="sldNum" sz="quarter" idx="11"/>
          </p:nvPr>
        </p:nvSpPr>
        <p:spPr/>
        <p:txBody>
          <a:bodyPr/>
          <a:lstStyle/>
          <a:p>
            <a:fld id="{1D847933-502B-D146-9428-3DDD196AD935}" type="slidenum">
              <a:rPr lang="en-GB" smtClean="0"/>
              <a:pPr/>
              <a:t>2</a:t>
            </a:fld>
            <a:endParaRPr lang="en-GB"/>
          </a:p>
        </p:txBody>
      </p:sp>
    </p:spTree>
    <p:extLst>
      <p:ext uri="{BB962C8B-B14F-4D97-AF65-F5344CB8AC3E}">
        <p14:creationId xmlns:p14="http://schemas.microsoft.com/office/powerpoint/2010/main" val="578334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Header Placeholder 3"/>
          <p:cNvSpPr>
            <a:spLocks noGrp="1"/>
          </p:cNvSpPr>
          <p:nvPr>
            <p:ph type="hdr" sz="quarter" idx="10"/>
          </p:nvPr>
        </p:nvSpPr>
        <p:spPr/>
        <p:txBody>
          <a:bodyPr/>
          <a:lstStyle/>
          <a:p>
            <a:pPr>
              <a:defRPr/>
            </a:pPr>
            <a:r>
              <a:rPr lang="en-GB" smtClean="0"/>
              <a:t>Level 2 Diploma in Customer Service</a:t>
            </a:r>
            <a:endParaRPr lang="en-GB"/>
          </a:p>
        </p:txBody>
      </p:sp>
      <p:sp>
        <p:nvSpPr>
          <p:cNvPr id="5" name="Slide Number Placeholder 4"/>
          <p:cNvSpPr>
            <a:spLocks noGrp="1"/>
          </p:cNvSpPr>
          <p:nvPr>
            <p:ph type="sldNum" sz="quarter" idx="11"/>
          </p:nvPr>
        </p:nvSpPr>
        <p:spPr/>
        <p:txBody>
          <a:bodyPr/>
          <a:lstStyle/>
          <a:p>
            <a:fld id="{1D847933-502B-D146-9428-3DDD196AD935}" type="slidenum">
              <a:rPr lang="en-GB" smtClean="0"/>
              <a:pPr/>
              <a:t>4</a:t>
            </a:fld>
            <a:endParaRPr lang="en-GB"/>
          </a:p>
        </p:txBody>
      </p:sp>
    </p:spTree>
    <p:extLst>
      <p:ext uri="{BB962C8B-B14F-4D97-AF65-F5344CB8AC3E}">
        <p14:creationId xmlns:p14="http://schemas.microsoft.com/office/powerpoint/2010/main" val="295272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Level 2 Diploma in Customer Service</a:t>
            </a:r>
            <a:endParaRPr lang="en-GB"/>
          </a:p>
        </p:txBody>
      </p:sp>
      <p:sp>
        <p:nvSpPr>
          <p:cNvPr id="5" name="Slide Number Placeholder 4"/>
          <p:cNvSpPr>
            <a:spLocks noGrp="1"/>
          </p:cNvSpPr>
          <p:nvPr>
            <p:ph type="sldNum" sz="quarter" idx="11"/>
          </p:nvPr>
        </p:nvSpPr>
        <p:spPr/>
        <p:txBody>
          <a:bodyPr/>
          <a:lstStyle/>
          <a:p>
            <a:fld id="{1D847933-502B-D146-9428-3DDD196AD935}" type="slidenum">
              <a:rPr lang="en-GB" smtClean="0"/>
              <a:pPr/>
              <a:t>5</a:t>
            </a:fld>
            <a:endParaRPr lang="en-GB"/>
          </a:p>
        </p:txBody>
      </p:sp>
    </p:spTree>
    <p:extLst>
      <p:ext uri="{BB962C8B-B14F-4D97-AF65-F5344CB8AC3E}">
        <p14:creationId xmlns:p14="http://schemas.microsoft.com/office/powerpoint/2010/main" val="297754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Level 2 Diploma in Customer Service</a:t>
            </a:r>
            <a:endParaRPr lang="en-GB"/>
          </a:p>
        </p:txBody>
      </p:sp>
      <p:sp>
        <p:nvSpPr>
          <p:cNvPr id="5" name="Slide Number Placeholder 4"/>
          <p:cNvSpPr>
            <a:spLocks noGrp="1"/>
          </p:cNvSpPr>
          <p:nvPr>
            <p:ph type="sldNum" sz="quarter" idx="11"/>
          </p:nvPr>
        </p:nvSpPr>
        <p:spPr/>
        <p:txBody>
          <a:bodyPr/>
          <a:lstStyle/>
          <a:p>
            <a:fld id="{1D847933-502B-D146-9428-3DDD196AD935}" type="slidenum">
              <a:rPr lang="en-GB" smtClean="0"/>
              <a:pPr/>
              <a:t>6</a:t>
            </a:fld>
            <a:endParaRPr lang="en-GB"/>
          </a:p>
        </p:txBody>
      </p:sp>
    </p:spTree>
    <p:extLst>
      <p:ext uri="{BB962C8B-B14F-4D97-AF65-F5344CB8AC3E}">
        <p14:creationId xmlns:p14="http://schemas.microsoft.com/office/powerpoint/2010/main" val="275324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smtClean="0"/>
              <a:t>Level 2 Diploma in Customer Service</a:t>
            </a:r>
            <a:endParaRPr lang="en-GB"/>
          </a:p>
        </p:txBody>
      </p:sp>
      <p:sp>
        <p:nvSpPr>
          <p:cNvPr id="5" name="Slide Number Placeholder 4"/>
          <p:cNvSpPr>
            <a:spLocks noGrp="1"/>
          </p:cNvSpPr>
          <p:nvPr>
            <p:ph type="sldNum" sz="quarter" idx="11"/>
          </p:nvPr>
        </p:nvSpPr>
        <p:spPr/>
        <p:txBody>
          <a:bodyPr/>
          <a:lstStyle/>
          <a:p>
            <a:fld id="{1D847933-502B-D146-9428-3DDD196AD935}" type="slidenum">
              <a:rPr lang="en-GB" smtClean="0"/>
              <a:pPr/>
              <a:t>10</a:t>
            </a:fld>
            <a:endParaRPr lang="en-GB"/>
          </a:p>
        </p:txBody>
      </p:sp>
    </p:spTree>
    <p:extLst>
      <p:ext uri="{BB962C8B-B14F-4D97-AF65-F5344CB8AC3E}">
        <p14:creationId xmlns:p14="http://schemas.microsoft.com/office/powerpoint/2010/main" val="1716092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Level 2 Diploma in Customer Service</a:t>
            </a:r>
            <a:endParaRPr lang="en-GB"/>
          </a:p>
        </p:txBody>
      </p:sp>
      <p:sp>
        <p:nvSpPr>
          <p:cNvPr id="5" name="Slide Number Placeholder 4"/>
          <p:cNvSpPr>
            <a:spLocks noGrp="1"/>
          </p:cNvSpPr>
          <p:nvPr>
            <p:ph type="sldNum" sz="quarter" idx="11"/>
          </p:nvPr>
        </p:nvSpPr>
        <p:spPr/>
        <p:txBody>
          <a:bodyPr/>
          <a:lstStyle/>
          <a:p>
            <a:fld id="{1D847933-502B-D146-9428-3DDD196AD935}" type="slidenum">
              <a:rPr lang="en-GB" smtClean="0"/>
              <a:pPr/>
              <a:t>14</a:t>
            </a:fld>
            <a:endParaRPr lang="en-GB"/>
          </a:p>
        </p:txBody>
      </p:sp>
    </p:spTree>
    <p:extLst>
      <p:ext uri="{BB962C8B-B14F-4D97-AF65-F5344CB8AC3E}">
        <p14:creationId xmlns:p14="http://schemas.microsoft.com/office/powerpoint/2010/main" val="3875703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GB"/>
          </a:p>
        </p:txBody>
      </p:sp>
      <p:sp>
        <p:nvSpPr>
          <p:cNvPr id="5" name="Content Placeholder 4"/>
          <p:cNvSpPr>
            <a:spLocks noGrp="1"/>
          </p:cNvSpPr>
          <p:nvPr>
            <p:ph sz="quarter" idx="10"/>
          </p:nvPr>
        </p:nvSpPr>
        <p:spPr>
          <a:xfrm>
            <a:off x="534511" y="1511935"/>
            <a:ext cx="9621203" cy="5242168"/>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58060"/>
            <a:ext cx="8195839" cy="503978"/>
          </a:xfrm>
          <a:prstGeom prst="rect">
            <a:avLst/>
          </a:prstGeom>
          <a:solidFill>
            <a:srgbClr val="E30613"/>
          </a:solidFill>
          <a:ln>
            <a:noFill/>
          </a:ln>
          <a:extLst/>
        </p:spPr>
        <p:txBody>
          <a:bodyPr wrap="none" lIns="104278" tIns="52139" rIns="104278" bIns="52139"/>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2100" dirty="0" smtClean="0">
                <a:solidFill>
                  <a:srgbClr val="D81E05"/>
                </a:solidFill>
                <a:cs typeface="Arial" charset="0"/>
              </a:rPr>
              <a:t> </a:t>
            </a:r>
          </a:p>
        </p:txBody>
      </p:sp>
      <p:sp>
        <p:nvSpPr>
          <p:cNvPr id="1027" name="Text Box 10"/>
          <p:cNvSpPr txBox="1">
            <a:spLocks noChangeArrowheads="1"/>
          </p:cNvSpPr>
          <p:nvPr userDrawn="1"/>
        </p:nvSpPr>
        <p:spPr bwMode="white">
          <a:xfrm>
            <a:off x="-126870" y="489887"/>
            <a:ext cx="10690225" cy="167993"/>
          </a:xfrm>
          <a:prstGeom prst="rect">
            <a:avLst/>
          </a:prstGeom>
          <a:solidFill>
            <a:srgbClr val="D9D9D9">
              <a:alpha val="0"/>
            </a:srgbClr>
          </a:solidFill>
          <a:ln>
            <a:noFill/>
          </a:ln>
          <a:extLst/>
        </p:spPr>
        <p:txBody>
          <a:bodyPr wrap="none" lIns="104278" tIns="52139" rIns="104278" bIns="52139"/>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2100" smtClean="0">
                <a:solidFill>
                  <a:srgbClr val="D9D9D9"/>
                </a:solidFill>
                <a:cs typeface="Arial" charset="0"/>
              </a:rPr>
              <a:t> </a:t>
            </a:r>
          </a:p>
        </p:txBody>
      </p:sp>
      <p:sp>
        <p:nvSpPr>
          <p:cNvPr id="1029" name="Rectangle 14"/>
          <p:cNvSpPr>
            <a:spLocks noChangeArrowheads="1"/>
          </p:cNvSpPr>
          <p:nvPr userDrawn="1"/>
        </p:nvSpPr>
        <p:spPr bwMode="auto">
          <a:xfrm>
            <a:off x="534514" y="340307"/>
            <a:ext cx="7122827" cy="351518"/>
          </a:xfrm>
          <a:prstGeom prst="rect">
            <a:avLst/>
          </a:prstGeom>
          <a:noFill/>
          <a:ln w="9525">
            <a:noFill/>
            <a:miter lim="800000"/>
            <a:headEnd/>
            <a:tailEnd/>
          </a:ln>
        </p:spPr>
        <p:txBody>
          <a:bodyPr wrap="square" lIns="104278" tIns="52139" rIns="104278" bIns="52139">
            <a:prstTxWarp prst="textNoShape">
              <a:avLst/>
            </a:prstTxWarp>
            <a:spAutoFit/>
          </a:bodyPr>
          <a:lstStyle/>
          <a:p>
            <a:r>
              <a:rPr lang="en-GB" sz="1600" dirty="0">
                <a:solidFill>
                  <a:schemeClr val="bg1"/>
                </a:solidFill>
              </a:rPr>
              <a:t>Level </a:t>
            </a:r>
            <a:r>
              <a:rPr lang="en-GB" sz="1600" dirty="0" smtClean="0">
                <a:solidFill>
                  <a:schemeClr val="bg1"/>
                </a:solidFill>
              </a:rPr>
              <a:t>2 </a:t>
            </a:r>
            <a:r>
              <a:rPr lang="en-GB" sz="1600" dirty="0">
                <a:solidFill>
                  <a:schemeClr val="bg1"/>
                </a:solidFill>
              </a:rPr>
              <a:t>Diploma </a:t>
            </a:r>
            <a:r>
              <a:rPr lang="en-GB" sz="1600" dirty="0" smtClean="0">
                <a:solidFill>
                  <a:schemeClr val="bg1"/>
                </a:solidFill>
              </a:rPr>
              <a:t>in </a:t>
            </a:r>
            <a:r>
              <a:rPr lang="en-GB" sz="1600" b="1" dirty="0" smtClean="0">
                <a:solidFill>
                  <a:srgbClr val="FFFFFF"/>
                </a:solidFill>
                <a:effectLst/>
                <a:latin typeface="Arial" panose="020B0604020202020204" pitchFamily="34" charset="0"/>
                <a:ea typeface="Cambria" panose="02040503050406030204" pitchFamily="18" charset="0"/>
                <a:cs typeface="Times New Roman" panose="02020603050405020304" pitchFamily="18" charset="0"/>
              </a:rPr>
              <a:t>Business &amp; Administration</a:t>
            </a:r>
            <a:r>
              <a:rPr lang="en-GB" sz="1600" baseline="0" dirty="0" smtClean="0">
                <a:solidFill>
                  <a:schemeClr val="bg1"/>
                </a:solidFill>
              </a:rPr>
              <a:t> </a:t>
            </a:r>
            <a:endParaRPr lang="en-US" sz="1600" dirty="0">
              <a:solidFill>
                <a:schemeClr val="bg1"/>
              </a:solidFill>
            </a:endParaRPr>
          </a:p>
        </p:txBody>
      </p:sp>
      <p:sp>
        <p:nvSpPr>
          <p:cNvPr id="1030" name="Text Box 10"/>
          <p:cNvSpPr txBox="1">
            <a:spLocks noChangeArrowheads="1"/>
          </p:cNvSpPr>
          <p:nvPr userDrawn="1"/>
        </p:nvSpPr>
        <p:spPr bwMode="white">
          <a:xfrm>
            <a:off x="0" y="6971700"/>
            <a:ext cx="10690225" cy="419982"/>
          </a:xfrm>
          <a:prstGeom prst="rect">
            <a:avLst/>
          </a:prstGeom>
          <a:solidFill>
            <a:srgbClr val="D9D9D9"/>
          </a:solidFill>
          <a:ln>
            <a:noFill/>
          </a:ln>
          <a:extLst/>
        </p:spPr>
        <p:txBody>
          <a:bodyPr wrap="none" lIns="104278" tIns="52139" rIns="104278" bIns="52139"/>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2100" smtClean="0">
                <a:solidFill>
                  <a:srgbClr val="D81E05"/>
                </a:solidFill>
                <a:cs typeface="Arial" charset="0"/>
              </a:rPr>
              <a:t> </a:t>
            </a:r>
          </a:p>
        </p:txBody>
      </p:sp>
      <p:sp>
        <p:nvSpPr>
          <p:cNvPr id="1031" name="Text Box 10"/>
          <p:cNvSpPr txBox="1">
            <a:spLocks noChangeArrowheads="1"/>
          </p:cNvSpPr>
          <p:nvPr userDrawn="1"/>
        </p:nvSpPr>
        <p:spPr bwMode="white">
          <a:xfrm>
            <a:off x="0" y="7391682"/>
            <a:ext cx="10690225" cy="167993"/>
          </a:xfrm>
          <a:prstGeom prst="rect">
            <a:avLst/>
          </a:prstGeom>
          <a:solidFill>
            <a:srgbClr val="E30613"/>
          </a:solidFill>
          <a:ln>
            <a:noFill/>
          </a:ln>
          <a:extLst/>
        </p:spPr>
        <p:txBody>
          <a:bodyPr wrap="none" lIns="104278" tIns="52139" rIns="104278" bIns="52139"/>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2100" smtClean="0">
                <a:solidFill>
                  <a:srgbClr val="D81E05"/>
                </a:solidFill>
                <a:cs typeface="Arial" charset="0"/>
              </a:rPr>
              <a:t> </a:t>
            </a:r>
          </a:p>
        </p:txBody>
      </p:sp>
      <p:sp>
        <p:nvSpPr>
          <p:cNvPr id="53259" name="Text Box 11"/>
          <p:cNvSpPr txBox="1">
            <a:spLocks noChangeArrowheads="1"/>
          </p:cNvSpPr>
          <p:nvPr userDrawn="1"/>
        </p:nvSpPr>
        <p:spPr bwMode="auto">
          <a:xfrm>
            <a:off x="534511" y="7055697"/>
            <a:ext cx="7572243" cy="251989"/>
          </a:xfrm>
          <a:prstGeom prst="rect">
            <a:avLst/>
          </a:prstGeom>
          <a:noFill/>
          <a:ln w="9525">
            <a:noFill/>
            <a:miter lim="800000"/>
            <a:headEnd/>
            <a:tailEnd/>
          </a:ln>
        </p:spPr>
        <p:txBody>
          <a:bodyPr lIns="0" tIns="0" rIns="0" bIns="0">
            <a:prstTxWarp prst="textNoShape">
              <a:avLst/>
            </a:prstTxWarp>
          </a:bodyPr>
          <a:lstStyle/>
          <a:p>
            <a:pPr>
              <a:spcBef>
                <a:spcPts val="684"/>
              </a:spcBef>
            </a:pPr>
            <a:r>
              <a:rPr lang="en-US" sz="1300" dirty="0"/>
              <a:t>© </a:t>
            </a:r>
            <a:r>
              <a:rPr lang="en-US" sz="1300" dirty="0" smtClean="0"/>
              <a:t>2014 </a:t>
            </a:r>
            <a:r>
              <a:rPr lang="en-US" sz="1300" dirty="0"/>
              <a:t>City and Guilds of London Institute. All rights reserved</a:t>
            </a:r>
            <a:r>
              <a:rPr lang="en-US" sz="1000" dirty="0"/>
              <a:t>.</a:t>
            </a:r>
            <a:r>
              <a:rPr lang="en-US" sz="1300" dirty="0">
                <a:ea typeface="Arial" pitchFamily="-105" charset="0"/>
                <a:cs typeface="Arial" pitchFamily="-105" charset="0"/>
              </a:rPr>
              <a:t/>
            </a:r>
            <a:br>
              <a:rPr lang="en-US" sz="1300" dirty="0">
                <a:ea typeface="Arial" pitchFamily="-105" charset="0"/>
                <a:cs typeface="Arial" pitchFamily="-105" charset="0"/>
              </a:rPr>
            </a:br>
            <a:endParaRPr lang="en-US" sz="1300" dirty="0">
              <a:ea typeface="Arial" pitchFamily="-105" charset="0"/>
              <a:cs typeface="Arial" pitchFamily="-105" charset="0"/>
            </a:endParaRPr>
          </a:p>
          <a:p>
            <a:endParaRPr lang="en-US" sz="1400" dirty="0">
              <a:latin typeface="Times New Roman" pitchFamily="-105" charset="0"/>
            </a:endParaRPr>
          </a:p>
          <a:p>
            <a:endParaRPr lang="en-US" sz="1400" dirty="0">
              <a:latin typeface="Times New Roman" pitchFamily="-105" charset="0"/>
            </a:endParaRPr>
          </a:p>
        </p:txBody>
      </p:sp>
      <p:sp>
        <p:nvSpPr>
          <p:cNvPr id="12" name="Text Box 11"/>
          <p:cNvSpPr txBox="1">
            <a:spLocks noChangeArrowheads="1"/>
          </p:cNvSpPr>
          <p:nvPr userDrawn="1"/>
        </p:nvSpPr>
        <p:spPr bwMode="auto">
          <a:xfrm>
            <a:off x="8463095" y="7055697"/>
            <a:ext cx="1692619" cy="251989"/>
          </a:xfrm>
          <a:prstGeom prst="rect">
            <a:avLst/>
          </a:prstGeom>
          <a:noFill/>
          <a:ln w="9525">
            <a:noFill/>
            <a:miter lim="800000"/>
            <a:headEnd/>
            <a:tailEnd/>
          </a:ln>
        </p:spPr>
        <p:txBody>
          <a:bodyPr lIns="0" tIns="0" rIns="0" bIns="0">
            <a:prstTxWarp prst="textNoShape">
              <a:avLst/>
            </a:prstTxWarp>
          </a:bodyPr>
          <a:lstStyle/>
          <a:p>
            <a:pPr algn="r">
              <a:spcBef>
                <a:spcPts val="684"/>
              </a:spcBef>
            </a:pPr>
            <a:fld id="{6152C911-7D81-1845-9D20-613E63F035EB}" type="slidenum">
              <a:rPr lang="en-US" sz="1300">
                <a:ea typeface="Arial" pitchFamily="-105" charset="0"/>
                <a:cs typeface="Arial" pitchFamily="-105" charset="0"/>
              </a:rPr>
              <a:pPr algn="r">
                <a:spcBef>
                  <a:spcPts val="684"/>
                </a:spcBef>
              </a:pPr>
              <a:t>‹#›</a:t>
            </a:fld>
            <a:r>
              <a:rPr lang="en-US" sz="1300" dirty="0">
                <a:ea typeface="Arial" pitchFamily="-105" charset="0"/>
                <a:cs typeface="Arial" pitchFamily="-105" charset="0"/>
              </a:rPr>
              <a:t> </a:t>
            </a:r>
            <a:r>
              <a:rPr lang="en-US" sz="1300">
                <a:ea typeface="Arial" pitchFamily="-105" charset="0"/>
                <a:cs typeface="Arial" pitchFamily="-105" charset="0"/>
              </a:rPr>
              <a:t>of </a:t>
            </a:r>
            <a:r>
              <a:rPr lang="en-US" sz="1300" smtClean="0">
                <a:ea typeface="Arial" pitchFamily="-105" charset="0"/>
                <a:cs typeface="Arial" pitchFamily="-105" charset="0"/>
              </a:rPr>
              <a:t>14</a:t>
            </a:r>
            <a:endParaRPr lang="en-US" sz="1300" dirty="0">
              <a:ea typeface="Arial" pitchFamily="-105" charset="0"/>
              <a:cs typeface="Arial" pitchFamily="-105" charset="0"/>
            </a:endParaRPr>
          </a:p>
          <a:p>
            <a:r>
              <a:rPr lang="en-US" sz="1300" dirty="0">
                <a:ea typeface="Arial" pitchFamily="-105" charset="0"/>
                <a:cs typeface="Arial" pitchFamily="-105" charset="0"/>
              </a:rPr>
              <a:t/>
            </a:r>
            <a:br>
              <a:rPr lang="en-US" sz="1300" dirty="0">
                <a:ea typeface="Arial" pitchFamily="-105" charset="0"/>
                <a:cs typeface="Arial" pitchFamily="-105" charset="0"/>
              </a:rPr>
            </a:br>
            <a:endParaRPr lang="en-US" sz="1300" dirty="0">
              <a:ea typeface="Arial" pitchFamily="-105" charset="0"/>
              <a:cs typeface="Arial" pitchFamily="-105" charset="0"/>
            </a:endParaRPr>
          </a:p>
          <a:p>
            <a:r>
              <a:rPr lang="en-US" sz="1300" dirty="0">
                <a:ea typeface="Arial" pitchFamily="-105" charset="0"/>
                <a:cs typeface="Arial" pitchFamily="-105" charset="0"/>
              </a:rPr>
              <a:t/>
            </a:r>
            <a:br>
              <a:rPr lang="en-US" sz="1300" dirty="0">
                <a:ea typeface="Arial" pitchFamily="-105" charset="0"/>
                <a:cs typeface="Arial" pitchFamily="-105" charset="0"/>
              </a:rPr>
            </a:br>
            <a:endParaRPr lang="en-US" sz="1300" dirty="0">
              <a:ea typeface="Arial" pitchFamily="-105" charset="0"/>
              <a:cs typeface="Arial" pitchFamily="-105" charset="0"/>
            </a:endParaRPr>
          </a:p>
          <a:p>
            <a:endParaRPr lang="en-US" sz="1400" dirty="0">
              <a:latin typeface="Times New Roman" pitchFamily="-105" charset="0"/>
            </a:endParaRPr>
          </a:p>
          <a:p>
            <a:endParaRPr lang="en-US" sz="1400" dirty="0">
              <a:latin typeface="Times New Roman" pitchFamily="-105" charset="0"/>
            </a:endParaRPr>
          </a:p>
        </p:txBody>
      </p:sp>
      <p:sp>
        <p:nvSpPr>
          <p:cNvPr id="1035" name="Title Placeholder 10"/>
          <p:cNvSpPr>
            <a:spLocks noGrp="1"/>
          </p:cNvSpPr>
          <p:nvPr>
            <p:ph type="title"/>
          </p:nvPr>
        </p:nvSpPr>
        <p:spPr bwMode="auto">
          <a:xfrm>
            <a:off x="534511" y="923962"/>
            <a:ext cx="9608211" cy="421732"/>
          </a:xfrm>
          <a:prstGeom prst="rect">
            <a:avLst/>
          </a:prstGeom>
          <a:noFill/>
          <a:ln w="9525">
            <a:noFill/>
            <a:miter lim="800000"/>
            <a:headEnd/>
            <a:tailEnd/>
          </a:ln>
        </p:spPr>
        <p:txBody>
          <a:bodyPr vert="horz" wrap="square" lIns="104278" tIns="52139" rIns="104278" bIns="52139"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534511" y="1511937"/>
            <a:ext cx="9621203" cy="5242776"/>
          </a:xfrm>
          <a:prstGeom prst="rect">
            <a:avLst/>
          </a:prstGeom>
          <a:noFill/>
          <a:ln w="9525">
            <a:noFill/>
            <a:miter lim="800000"/>
            <a:headEnd/>
            <a:tailEnd/>
          </a:ln>
        </p:spPr>
        <p:txBody>
          <a:bodyPr vert="horz" wrap="square" lIns="104278" tIns="52139" rIns="104278" bIns="52139"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9721" y="162850"/>
            <a:ext cx="2849324" cy="694397"/>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27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7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7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7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700" b="1">
          <a:solidFill>
            <a:srgbClr val="E30613"/>
          </a:solidFill>
          <a:latin typeface="Arial" charset="0"/>
          <a:ea typeface="ＭＳ Ｐゴシック" charset="-128"/>
          <a:cs typeface="ＭＳ Ｐゴシック" charset="-128"/>
        </a:defRPr>
      </a:lvl5pPr>
      <a:lvl6pPr marL="521391" algn="ctr" rtl="0" fontAlgn="base">
        <a:spcBef>
          <a:spcPct val="0"/>
        </a:spcBef>
        <a:spcAft>
          <a:spcPct val="0"/>
        </a:spcAft>
        <a:defRPr sz="5000">
          <a:solidFill>
            <a:srgbClr val="CC0000"/>
          </a:solidFill>
          <a:latin typeface="Arial" charset="0"/>
        </a:defRPr>
      </a:lvl6pPr>
      <a:lvl7pPr marL="1042782" algn="ctr" rtl="0" fontAlgn="base">
        <a:spcBef>
          <a:spcPct val="0"/>
        </a:spcBef>
        <a:spcAft>
          <a:spcPct val="0"/>
        </a:spcAft>
        <a:defRPr sz="5000">
          <a:solidFill>
            <a:srgbClr val="CC0000"/>
          </a:solidFill>
          <a:latin typeface="Arial" charset="0"/>
        </a:defRPr>
      </a:lvl7pPr>
      <a:lvl8pPr marL="1564173" algn="ctr" rtl="0" fontAlgn="base">
        <a:spcBef>
          <a:spcPct val="0"/>
        </a:spcBef>
        <a:spcAft>
          <a:spcPct val="0"/>
        </a:spcAft>
        <a:defRPr sz="5000">
          <a:solidFill>
            <a:srgbClr val="CC0000"/>
          </a:solidFill>
          <a:latin typeface="Arial" charset="0"/>
        </a:defRPr>
      </a:lvl8pPr>
      <a:lvl9pPr marL="2085564" algn="ctr" rtl="0" fontAlgn="base">
        <a:spcBef>
          <a:spcPct val="0"/>
        </a:spcBef>
        <a:spcAft>
          <a:spcPct val="0"/>
        </a:spcAft>
        <a:defRPr sz="5000">
          <a:solidFill>
            <a:srgbClr val="CC0000"/>
          </a:solidFill>
          <a:latin typeface="Arial" charset="0"/>
        </a:defRPr>
      </a:lvl9pPr>
    </p:titleStyle>
    <p:bodyStyle>
      <a:lvl1pPr marL="0" indent="0" algn="l" rtl="0" eaLnBrk="0" fontAlgn="base" hangingPunct="0">
        <a:lnSpc>
          <a:spcPts val="2737"/>
        </a:lnSpc>
        <a:spcBef>
          <a:spcPts val="1140"/>
        </a:spcBef>
        <a:spcAft>
          <a:spcPts val="1140"/>
        </a:spcAft>
        <a:defRPr lang="en-GB" sz="2300" dirty="0">
          <a:solidFill>
            <a:schemeClr val="tx1"/>
          </a:solidFill>
          <a:latin typeface="+mn-lt"/>
          <a:ea typeface="ＭＳ Ｐゴシック" charset="-128"/>
          <a:cs typeface="ＭＳ Ｐゴシック" charset="-128"/>
        </a:defRPr>
      </a:lvl1pPr>
      <a:lvl2pPr marL="246212" indent="-246212" algn="l" rtl="0" eaLnBrk="0" fontAlgn="base" hangingPunct="0">
        <a:lnSpc>
          <a:spcPts val="2737"/>
        </a:lnSpc>
        <a:spcBef>
          <a:spcPts val="570"/>
        </a:spcBef>
        <a:spcAft>
          <a:spcPts val="570"/>
        </a:spcAft>
        <a:buClr>
          <a:srgbClr val="E30613"/>
        </a:buClr>
        <a:buFont typeface="Arial" pitchFamily="-105" charset="0"/>
        <a:buChar char="•"/>
        <a:defRPr lang="en-GB" sz="2300" dirty="0">
          <a:solidFill>
            <a:schemeClr val="tx1"/>
          </a:solidFill>
          <a:latin typeface="+mn-lt"/>
          <a:ea typeface="ＭＳ Ｐゴシック" charset="-128"/>
          <a:cs typeface="+mn-cs"/>
        </a:defRPr>
      </a:lvl2pPr>
      <a:lvl3pPr marL="0" indent="0" algn="l" rtl="0" eaLnBrk="0" fontAlgn="base" hangingPunct="0">
        <a:lnSpc>
          <a:spcPts val="2281"/>
        </a:lnSpc>
        <a:spcBef>
          <a:spcPts val="570"/>
        </a:spcBef>
        <a:spcAft>
          <a:spcPts val="570"/>
        </a:spcAft>
        <a:buFont typeface="Lucida Grande" pitchFamily="-105" charset="0"/>
        <a:defRPr lang="en-GB" sz="1800" dirty="0">
          <a:solidFill>
            <a:schemeClr val="tx1"/>
          </a:solidFill>
          <a:latin typeface="+mn-lt"/>
          <a:ea typeface="ＭＳ Ｐゴシック" charset="-128"/>
          <a:cs typeface="+mn-cs"/>
        </a:defRPr>
      </a:lvl3pPr>
      <a:lvl4pPr marL="246212" indent="-246212" algn="l" rtl="0" eaLnBrk="0" fontAlgn="base" hangingPunct="0">
        <a:lnSpc>
          <a:spcPts val="2281"/>
        </a:lnSpc>
        <a:spcBef>
          <a:spcPts val="570"/>
        </a:spcBef>
        <a:spcAft>
          <a:spcPts val="570"/>
        </a:spcAft>
        <a:buClr>
          <a:srgbClr val="E30613"/>
        </a:buClr>
        <a:buFont typeface="Arial" pitchFamily="-105" charset="0"/>
        <a:buChar char="•"/>
        <a:defRPr lang="en-GB" sz="1800" dirty="0">
          <a:solidFill>
            <a:schemeClr val="tx1"/>
          </a:solidFill>
          <a:latin typeface="+mn-lt"/>
          <a:ea typeface="ＭＳ Ｐゴシック" charset="-128"/>
          <a:cs typeface="ＭＳ Ｐゴシック" charset="-128"/>
        </a:defRPr>
      </a:lvl4pPr>
      <a:lvl5pPr marL="492425" indent="-246212" algn="l" rtl="0" eaLnBrk="0" fontAlgn="base" hangingPunct="0">
        <a:lnSpc>
          <a:spcPts val="2281"/>
        </a:lnSpc>
        <a:spcBef>
          <a:spcPct val="0"/>
        </a:spcBef>
        <a:spcAft>
          <a:spcPts val="570"/>
        </a:spcAft>
        <a:buFont typeface="Arial" pitchFamily="-105" charset="0"/>
        <a:buChar char="–"/>
        <a:defRPr lang="en-US" sz="1800" dirty="0">
          <a:solidFill>
            <a:schemeClr val="tx1"/>
          </a:solidFill>
          <a:latin typeface="+mn-lt"/>
          <a:ea typeface="ＭＳ Ｐゴシック" charset="-128"/>
          <a:cs typeface="ＭＳ Ｐゴシック" charset="-128"/>
        </a:defRPr>
      </a:lvl5pPr>
      <a:lvl6pPr marL="521391" indent="-521391" algn="l" defTabSz="1042782" rtl="0" fontAlgn="base">
        <a:spcBef>
          <a:spcPct val="20000"/>
        </a:spcBef>
        <a:spcAft>
          <a:spcPct val="0"/>
        </a:spcAft>
        <a:buChar char="»"/>
        <a:defRPr lang="en-GB" sz="1800" kern="0" baseline="0" dirty="0" smtClean="0">
          <a:solidFill>
            <a:schemeClr val="tx1"/>
          </a:solidFill>
          <a:latin typeface="+mn-lt"/>
          <a:ea typeface="ＭＳ Ｐゴシック" charset="-128"/>
          <a:cs typeface="ＭＳ Ｐゴシック" charset="-128"/>
        </a:defRPr>
      </a:lvl6pPr>
      <a:lvl7pPr marL="3389041" indent="-260695" algn="l" defTabSz="1042782" rtl="0" fontAlgn="base">
        <a:spcBef>
          <a:spcPct val="20000"/>
        </a:spcBef>
        <a:spcAft>
          <a:spcPct val="0"/>
        </a:spcAft>
        <a:buClr>
          <a:srgbClr val="E30613"/>
        </a:buClr>
        <a:buChar char="»"/>
        <a:defRPr lang="en-GB" sz="1800" kern="0" baseline="0" dirty="0" smtClean="0">
          <a:solidFill>
            <a:schemeClr val="tx1"/>
          </a:solidFill>
          <a:latin typeface="+mn-lt"/>
          <a:ea typeface="ＭＳ Ｐゴシック" charset="-128"/>
          <a:cs typeface="ＭＳ Ｐゴシック" charset="-128"/>
        </a:defRPr>
      </a:lvl7pPr>
      <a:lvl8pPr marL="3910432" indent="-260695" algn="l" defTabSz="1042782" rtl="0" fontAlgn="base">
        <a:spcBef>
          <a:spcPct val="20000"/>
        </a:spcBef>
        <a:spcAft>
          <a:spcPct val="0"/>
        </a:spcAft>
        <a:buChar char="»"/>
        <a:defRPr lang="en-GB" sz="1800" kern="0" dirty="0" smtClean="0">
          <a:solidFill>
            <a:schemeClr val="tx1"/>
          </a:solidFill>
          <a:latin typeface="+mn-lt"/>
          <a:ea typeface="ＭＳ Ｐゴシック" charset="-128"/>
          <a:cs typeface="ＭＳ Ｐゴシック" charset="-128"/>
        </a:defRPr>
      </a:lvl8pPr>
      <a:lvl9pPr marL="4431822" indent="-260695" algn="l" defTabSz="1042782" rtl="0" fontAlgn="base">
        <a:spcBef>
          <a:spcPct val="20000"/>
        </a:spcBef>
        <a:spcAft>
          <a:spcPct val="0"/>
        </a:spcAft>
        <a:buChar char="»"/>
        <a:defRPr lang="en-GB" sz="11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521391" rtl="0" eaLnBrk="1" latinLnBrk="0" hangingPunct="1">
        <a:defRPr sz="2100" kern="1200">
          <a:solidFill>
            <a:schemeClr val="tx1"/>
          </a:solidFill>
          <a:latin typeface="+mn-lt"/>
          <a:ea typeface="+mn-ea"/>
          <a:cs typeface="+mn-cs"/>
        </a:defRPr>
      </a:lvl1pPr>
      <a:lvl2pPr marL="521391" algn="l" defTabSz="521391" rtl="0" eaLnBrk="1" latinLnBrk="0" hangingPunct="1">
        <a:defRPr sz="2100" kern="1200">
          <a:solidFill>
            <a:schemeClr val="tx1"/>
          </a:solidFill>
          <a:latin typeface="+mn-lt"/>
          <a:ea typeface="+mn-ea"/>
          <a:cs typeface="+mn-cs"/>
        </a:defRPr>
      </a:lvl2pPr>
      <a:lvl3pPr marL="1042782" algn="l" defTabSz="521391" rtl="0" eaLnBrk="1" latinLnBrk="0" hangingPunct="1">
        <a:defRPr sz="2100" kern="1200">
          <a:solidFill>
            <a:schemeClr val="tx1"/>
          </a:solidFill>
          <a:latin typeface="+mn-lt"/>
          <a:ea typeface="+mn-ea"/>
          <a:cs typeface="+mn-cs"/>
        </a:defRPr>
      </a:lvl3pPr>
      <a:lvl4pPr marL="1564173" algn="l" defTabSz="521391" rtl="0" eaLnBrk="1" latinLnBrk="0" hangingPunct="1">
        <a:defRPr sz="2100" kern="1200">
          <a:solidFill>
            <a:schemeClr val="tx1"/>
          </a:solidFill>
          <a:latin typeface="+mn-lt"/>
          <a:ea typeface="+mn-ea"/>
          <a:cs typeface="+mn-cs"/>
        </a:defRPr>
      </a:lvl4pPr>
      <a:lvl5pPr marL="2085564" algn="l" defTabSz="521391" rtl="0" eaLnBrk="1" latinLnBrk="0" hangingPunct="1">
        <a:defRPr sz="2100" kern="1200">
          <a:solidFill>
            <a:schemeClr val="tx1"/>
          </a:solidFill>
          <a:latin typeface="+mn-lt"/>
          <a:ea typeface="+mn-ea"/>
          <a:cs typeface="+mn-cs"/>
        </a:defRPr>
      </a:lvl5pPr>
      <a:lvl6pPr marL="2606954" algn="l" defTabSz="521391" rtl="0" eaLnBrk="1" latinLnBrk="0" hangingPunct="1">
        <a:defRPr sz="2100" kern="1200">
          <a:solidFill>
            <a:schemeClr val="tx1"/>
          </a:solidFill>
          <a:latin typeface="+mn-lt"/>
          <a:ea typeface="+mn-ea"/>
          <a:cs typeface="+mn-cs"/>
        </a:defRPr>
      </a:lvl6pPr>
      <a:lvl7pPr marL="3128345" algn="l" defTabSz="521391" rtl="0" eaLnBrk="1" latinLnBrk="0" hangingPunct="1">
        <a:defRPr sz="2100" kern="1200">
          <a:solidFill>
            <a:schemeClr val="tx1"/>
          </a:solidFill>
          <a:latin typeface="+mn-lt"/>
          <a:ea typeface="+mn-ea"/>
          <a:cs typeface="+mn-cs"/>
        </a:defRPr>
      </a:lvl7pPr>
      <a:lvl8pPr marL="3649736" algn="l" defTabSz="521391" rtl="0" eaLnBrk="1" latinLnBrk="0" hangingPunct="1">
        <a:defRPr sz="2100" kern="1200">
          <a:solidFill>
            <a:schemeClr val="tx1"/>
          </a:solidFill>
          <a:latin typeface="+mn-lt"/>
          <a:ea typeface="+mn-ea"/>
          <a:cs typeface="+mn-cs"/>
        </a:defRPr>
      </a:lvl8pPr>
      <a:lvl9pPr marL="4171127" algn="l" defTabSz="521391"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590041" y="3959344"/>
            <a:ext cx="9443032" cy="720080"/>
          </a:xfrm>
        </p:spPr>
        <p:txBody>
          <a:bodyPr/>
          <a:lstStyle/>
          <a:p>
            <a:r>
              <a:rPr lang="en-GB" sz="2400" dirty="0"/>
              <a:t>Procedures and documentation that protect relationships with employees </a:t>
            </a:r>
          </a:p>
        </p:txBody>
      </p:sp>
      <p:sp>
        <p:nvSpPr>
          <p:cNvPr id="2050" name="Rectangle 14"/>
          <p:cNvSpPr>
            <a:spLocks noGrp="1" noChangeArrowheads="1"/>
          </p:cNvSpPr>
          <p:nvPr>
            <p:ph type="body" idx="10"/>
          </p:nvPr>
        </p:nvSpPr>
        <p:spPr/>
        <p:txBody>
          <a:bodyPr/>
          <a:lstStyle/>
          <a:p>
            <a:endParaRPr lang="en-GB" dirty="0" smtClean="0"/>
          </a:p>
          <a:p>
            <a:endParaRPr lang="en-GB" dirty="0" smtClean="0"/>
          </a:p>
          <a:p>
            <a:r>
              <a:rPr lang="en-GB" dirty="0" smtClean="0"/>
              <a:t>PowerPoint presentation</a:t>
            </a:r>
            <a:endParaRPr lang="en-GB" dirty="0"/>
          </a:p>
        </p:txBody>
      </p:sp>
      <p:sp>
        <p:nvSpPr>
          <p:cNvPr id="2051" name="Text Box 10"/>
          <p:cNvSpPr txBox="1">
            <a:spLocks noChangeArrowheads="1"/>
          </p:cNvSpPr>
          <p:nvPr/>
        </p:nvSpPr>
        <p:spPr bwMode="white">
          <a:xfrm>
            <a:off x="590041" y="2267902"/>
            <a:ext cx="9443032" cy="1427939"/>
          </a:xfrm>
          <a:prstGeom prst="rect">
            <a:avLst/>
          </a:prstGeom>
          <a:solidFill>
            <a:srgbClr val="E30613"/>
          </a:solidFill>
          <a:ln w="9525">
            <a:noFill/>
            <a:miter lim="800000"/>
            <a:headEnd/>
            <a:tailEnd/>
          </a:ln>
        </p:spPr>
        <p:txBody>
          <a:bodyPr wrap="none" lIns="104278" tIns="52139" rIns="104278" bIns="52139">
            <a:prstTxWarp prst="textNoShape">
              <a:avLst/>
            </a:prstTxWarp>
          </a:bodyPr>
          <a:lstStyle/>
          <a:p>
            <a:r>
              <a:rPr lang="en-GB" sz="21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623597" y="3695841"/>
            <a:ext cx="9443032" cy="251989"/>
          </a:xfrm>
          <a:prstGeom prst="rect">
            <a:avLst/>
          </a:prstGeom>
          <a:solidFill>
            <a:srgbClr val="D9D9D9"/>
          </a:solidFill>
          <a:ln w="9525">
            <a:noFill/>
            <a:miter lim="800000"/>
            <a:headEnd/>
            <a:tailEnd/>
          </a:ln>
        </p:spPr>
        <p:txBody>
          <a:bodyPr wrap="none" lIns="104278" tIns="52139" rIns="104278" bIns="52139">
            <a:prstTxWarp prst="textNoShape">
              <a:avLst/>
            </a:prstTxWarp>
          </a:bodyPr>
          <a:lstStyle/>
          <a:p>
            <a:r>
              <a:rPr lang="en-GB" sz="2100">
                <a:solidFill>
                  <a:srgbClr val="D81E05"/>
                </a:solidFill>
                <a:ea typeface="Arial" pitchFamily="-105" charset="0"/>
                <a:cs typeface="Arial" pitchFamily="-105" charset="0"/>
              </a:rPr>
              <a:t> </a:t>
            </a:r>
          </a:p>
        </p:txBody>
      </p:sp>
      <p:sp>
        <p:nvSpPr>
          <p:cNvPr id="2054" name="TextBox 9"/>
          <p:cNvSpPr txBox="1">
            <a:spLocks noChangeArrowheads="1"/>
          </p:cNvSpPr>
          <p:nvPr/>
        </p:nvSpPr>
        <p:spPr bwMode="auto">
          <a:xfrm>
            <a:off x="890852" y="2435898"/>
            <a:ext cx="8997606" cy="520795"/>
          </a:xfrm>
          <a:prstGeom prst="rect">
            <a:avLst/>
          </a:prstGeom>
          <a:noFill/>
          <a:ln w="9525">
            <a:noFill/>
            <a:miter lim="800000"/>
            <a:headEnd/>
            <a:tailEnd/>
          </a:ln>
        </p:spPr>
        <p:txBody>
          <a:bodyPr lIns="104278" tIns="52139" rIns="104278" bIns="52139">
            <a:prstTxWarp prst="textNoShape">
              <a:avLst/>
            </a:prstTxWarp>
            <a:spAutoFit/>
          </a:bodyPr>
          <a:lstStyle/>
          <a:p>
            <a:r>
              <a:rPr lang="en-GB" sz="2700" b="1" dirty="0">
                <a:solidFill>
                  <a:srgbClr val="FFFFFF"/>
                </a:solidFill>
              </a:rPr>
              <a:t>Unit </a:t>
            </a:r>
            <a:r>
              <a:rPr lang="en-GB" sz="2700" b="1" dirty="0" smtClean="0">
                <a:solidFill>
                  <a:srgbClr val="FFFFFF"/>
                </a:solidFill>
              </a:rPr>
              <a:t>227: </a:t>
            </a:r>
            <a:r>
              <a:rPr lang="en-GB" sz="2700" b="1" dirty="0" smtClean="0">
                <a:solidFill>
                  <a:srgbClr val="FFFFFF"/>
                </a:solidFill>
              </a:rPr>
              <a:t>Employee rights and responsibilities</a:t>
            </a:r>
            <a:endParaRPr lang="en-US" sz="27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Activity 4</a:t>
            </a:r>
            <a:endParaRPr lang="en-GB" sz="2400" dirty="0"/>
          </a:p>
        </p:txBody>
      </p:sp>
      <p:sp>
        <p:nvSpPr>
          <p:cNvPr id="3" name="Content Placeholder 2"/>
          <p:cNvSpPr>
            <a:spLocks noGrp="1"/>
          </p:cNvSpPr>
          <p:nvPr>
            <p:ph sz="quarter" idx="10"/>
          </p:nvPr>
        </p:nvSpPr>
        <p:spPr>
          <a:xfrm>
            <a:off x="534511" y="1511935"/>
            <a:ext cx="9621203" cy="1187782"/>
          </a:xfrm>
        </p:spPr>
        <p:txBody>
          <a:bodyPr/>
          <a:lstStyle/>
          <a:p>
            <a:r>
              <a:rPr lang="en-GB" sz="2000" dirty="0" smtClean="0"/>
              <a:t>Identify </a:t>
            </a:r>
            <a:r>
              <a:rPr lang="en-GB" sz="2000" dirty="0"/>
              <a:t>procedures and documentation that protect relationships with </a:t>
            </a:r>
            <a:r>
              <a:rPr lang="en-GB" sz="2000" dirty="0" smtClean="0"/>
              <a:t>employees, </a:t>
            </a:r>
            <a:r>
              <a:rPr lang="en-GB" sz="2000" dirty="0"/>
              <a:t>and explain how they affect your own job </a:t>
            </a:r>
            <a:r>
              <a:rPr lang="en-GB" sz="2000" dirty="0" smtClean="0"/>
              <a:t>role. </a:t>
            </a:r>
            <a:endParaRPr lang="en-GB" sz="2000" dirty="0"/>
          </a:p>
          <a:p>
            <a:endParaRPr lang="en-GB" dirty="0"/>
          </a:p>
        </p:txBody>
      </p:sp>
    </p:spTree>
    <p:extLst>
      <p:ext uri="{BB962C8B-B14F-4D97-AF65-F5344CB8AC3E}">
        <p14:creationId xmlns:p14="http://schemas.microsoft.com/office/powerpoint/2010/main" val="3308058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76" y="899517"/>
            <a:ext cx="9608211" cy="864095"/>
          </a:xfrm>
        </p:spPr>
        <p:txBody>
          <a:bodyPr/>
          <a:lstStyle/>
          <a:p>
            <a:r>
              <a:rPr lang="en-GB" sz="2400" dirty="0" smtClean="0"/>
              <a:t>Sources of information and advice on employment rights and responsibilities </a:t>
            </a:r>
            <a:endParaRPr lang="en-GB" sz="2400" dirty="0"/>
          </a:p>
        </p:txBody>
      </p:sp>
      <p:sp>
        <p:nvSpPr>
          <p:cNvPr id="3" name="Content Placeholder 2"/>
          <p:cNvSpPr>
            <a:spLocks noGrp="1"/>
          </p:cNvSpPr>
          <p:nvPr>
            <p:ph sz="quarter" idx="10"/>
          </p:nvPr>
        </p:nvSpPr>
        <p:spPr>
          <a:xfrm>
            <a:off x="534511" y="1979637"/>
            <a:ext cx="9621203" cy="4774466"/>
          </a:xfrm>
        </p:spPr>
        <p:txBody>
          <a:bodyPr/>
          <a:lstStyle/>
          <a:p>
            <a:pPr marL="342900" indent="-342900">
              <a:buFont typeface="Arial" panose="020B0604020202020204" pitchFamily="34" charset="0"/>
              <a:buChar char="•"/>
            </a:pPr>
            <a:r>
              <a:rPr lang="en-GB" sz="2000" dirty="0" smtClean="0"/>
              <a:t>Company website</a:t>
            </a:r>
          </a:p>
          <a:p>
            <a:pPr marL="342900" indent="-342900">
              <a:buFont typeface="Arial" panose="020B0604020202020204" pitchFamily="34" charset="0"/>
              <a:buChar char="•"/>
            </a:pPr>
            <a:r>
              <a:rPr lang="en-GB" sz="2000" dirty="0" smtClean="0"/>
              <a:t>Manager</a:t>
            </a:r>
          </a:p>
          <a:p>
            <a:pPr marL="342900" indent="-342900">
              <a:buFont typeface="Arial" panose="020B0604020202020204" pitchFamily="34" charset="0"/>
              <a:buChar char="•"/>
            </a:pPr>
            <a:r>
              <a:rPr lang="en-GB" sz="2000" dirty="0" smtClean="0"/>
              <a:t>Company Human Resources Department</a:t>
            </a:r>
          </a:p>
          <a:p>
            <a:pPr marL="342900" indent="-342900">
              <a:buFont typeface="Arial" panose="020B0604020202020204" pitchFamily="34" charset="0"/>
              <a:buChar char="•"/>
            </a:pPr>
            <a:r>
              <a:rPr lang="en-GB" sz="2000" dirty="0" smtClean="0"/>
              <a:t>Trade Union representatives</a:t>
            </a:r>
          </a:p>
          <a:p>
            <a:pPr marL="342900" indent="-342900">
              <a:buFont typeface="Arial" panose="020B0604020202020204" pitchFamily="34" charset="0"/>
              <a:buChar char="•"/>
            </a:pPr>
            <a:r>
              <a:rPr lang="en-GB" sz="2000" dirty="0"/>
              <a:t>GOV website of the British </a:t>
            </a:r>
            <a:r>
              <a:rPr lang="en-GB" sz="2000" dirty="0" smtClean="0"/>
              <a:t>government, </a:t>
            </a:r>
            <a:r>
              <a:rPr lang="en-GB" sz="2000" dirty="0"/>
              <a:t>which is up to date and explains employment rights and </a:t>
            </a:r>
            <a:r>
              <a:rPr lang="en-GB" sz="2000" dirty="0" smtClean="0"/>
              <a:t>responsibilities </a:t>
            </a:r>
          </a:p>
          <a:p>
            <a:pPr marL="342900" indent="-342900">
              <a:buFont typeface="Arial" panose="020B0604020202020204" pitchFamily="34" charset="0"/>
              <a:buChar char="•"/>
            </a:pPr>
            <a:r>
              <a:rPr lang="en-GB" sz="2000" dirty="0" smtClean="0"/>
              <a:t>Organisations with an interest in your industry</a:t>
            </a:r>
          </a:p>
          <a:p>
            <a:endParaRPr lang="en-GB" dirty="0"/>
          </a:p>
        </p:txBody>
      </p:sp>
      <p:pic>
        <p:nvPicPr>
          <p:cNvPr id="4" name="Picture 3"/>
          <p:cNvPicPr>
            <a:picLocks noChangeAspect="1"/>
          </p:cNvPicPr>
          <p:nvPr/>
        </p:nvPicPr>
        <p:blipFill>
          <a:blip r:embed="rId2"/>
          <a:stretch>
            <a:fillRect/>
          </a:stretch>
        </p:blipFill>
        <p:spPr>
          <a:xfrm>
            <a:off x="6569248" y="1795545"/>
            <a:ext cx="3559539" cy="2704372"/>
          </a:xfrm>
          <a:prstGeom prst="rect">
            <a:avLst/>
          </a:prstGeom>
        </p:spPr>
      </p:pic>
    </p:spTree>
    <p:extLst>
      <p:ext uri="{BB962C8B-B14F-4D97-AF65-F5344CB8AC3E}">
        <p14:creationId xmlns:p14="http://schemas.microsoft.com/office/powerpoint/2010/main" val="1203922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Activity 5</a:t>
            </a:r>
            <a:endParaRPr lang="en-GB" sz="2400" dirty="0"/>
          </a:p>
        </p:txBody>
      </p:sp>
      <p:sp>
        <p:nvSpPr>
          <p:cNvPr id="3" name="Content Placeholder 2"/>
          <p:cNvSpPr>
            <a:spLocks noGrp="1"/>
          </p:cNvSpPr>
          <p:nvPr>
            <p:ph sz="quarter" idx="10"/>
          </p:nvPr>
        </p:nvSpPr>
        <p:spPr>
          <a:xfrm>
            <a:off x="534511" y="1511935"/>
            <a:ext cx="9621203" cy="1475814"/>
          </a:xfrm>
        </p:spPr>
        <p:txBody>
          <a:bodyPr/>
          <a:lstStyle/>
          <a:p>
            <a:r>
              <a:rPr lang="en-GB" sz="2000" dirty="0"/>
              <a:t>Identify sources of information and advice on employment rights and </a:t>
            </a:r>
            <a:r>
              <a:rPr lang="en-GB" sz="2000" dirty="0" smtClean="0"/>
              <a:t>responsibilities.</a:t>
            </a:r>
            <a:endParaRPr lang="en-GB" sz="2000" dirty="0"/>
          </a:p>
          <a:p>
            <a:endParaRPr lang="en-GB" dirty="0"/>
          </a:p>
        </p:txBody>
      </p:sp>
    </p:spTree>
    <p:extLst>
      <p:ext uri="{BB962C8B-B14F-4D97-AF65-F5344CB8AC3E}">
        <p14:creationId xmlns:p14="http://schemas.microsoft.com/office/powerpoint/2010/main" val="45004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Worksheet 5 </a:t>
            </a:r>
            <a:endParaRPr lang="en-GB" sz="2400" dirty="0"/>
          </a:p>
        </p:txBody>
      </p:sp>
      <p:sp>
        <p:nvSpPr>
          <p:cNvPr id="3" name="Content Placeholder 2"/>
          <p:cNvSpPr>
            <a:spLocks noGrp="1"/>
          </p:cNvSpPr>
          <p:nvPr>
            <p:ph sz="quarter" idx="10"/>
          </p:nvPr>
        </p:nvSpPr>
        <p:spPr>
          <a:xfrm>
            <a:off x="534511" y="1511935"/>
            <a:ext cx="9621203" cy="2915974"/>
          </a:xfrm>
        </p:spPr>
        <p:txBody>
          <a:bodyPr/>
          <a:lstStyle/>
          <a:p>
            <a:r>
              <a:rPr lang="en-GB" sz="2000" dirty="0" smtClean="0"/>
              <a:t>Undertake research on employer’s expectations for employees’ standards of personal presentation, punctuality and behaviour, and an organisation’s principles of conduct and code of practice.</a:t>
            </a:r>
          </a:p>
          <a:p>
            <a:endParaRPr lang="en-GB" dirty="0"/>
          </a:p>
        </p:txBody>
      </p:sp>
    </p:spTree>
    <p:extLst>
      <p:ext uri="{BB962C8B-B14F-4D97-AF65-F5344CB8AC3E}">
        <p14:creationId xmlns:p14="http://schemas.microsoft.com/office/powerpoint/2010/main" val="197742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534511" y="1511937"/>
            <a:ext cx="9621203" cy="5241025"/>
          </a:xfrm>
        </p:spPr>
        <p:txBody>
          <a:bodyPr/>
          <a:lstStyle/>
          <a:p>
            <a:pPr algn="ctr" eaLnBrk="1" hangingPunct="1">
              <a:lnSpc>
                <a:spcPct val="100000"/>
              </a:lnSpc>
            </a:pPr>
            <a:r>
              <a:rPr sz="6800" dirty="0">
                <a:solidFill>
                  <a:srgbClr val="E30613"/>
                </a:solidFill>
                <a:ea typeface="ＭＳ Ｐゴシック" pitchFamily="-105" charset="-128"/>
                <a:cs typeface="ＭＳ Ｐゴシック" pitchFamily="-105" charset="-128"/>
              </a:rPr>
              <a:t> </a:t>
            </a:r>
          </a:p>
          <a:p>
            <a:pPr algn="ctr" eaLnBrk="1" hangingPunct="1">
              <a:lnSpc>
                <a:spcPct val="100000"/>
              </a:lnSpc>
            </a:pPr>
            <a:r>
              <a:rPr sz="6000" dirty="0">
                <a:solidFill>
                  <a:srgbClr val="E30613"/>
                </a:solidFill>
                <a:ea typeface="ＭＳ Ｐゴシック" pitchFamily="-105" charset="-128"/>
                <a:cs typeface="ＭＳ Ｐゴシック" pitchFamily="-105" charset="-128"/>
              </a:rPr>
              <a:t>Any questions?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Health and Safety policies</a:t>
            </a:r>
          </a:p>
        </p:txBody>
      </p:sp>
      <p:sp>
        <p:nvSpPr>
          <p:cNvPr id="3" name="Content Placeholder 2"/>
          <p:cNvSpPr>
            <a:spLocks noGrp="1"/>
          </p:cNvSpPr>
          <p:nvPr>
            <p:ph sz="quarter" idx="10"/>
          </p:nvPr>
        </p:nvSpPr>
        <p:spPr>
          <a:xfrm>
            <a:off x="534511" y="1331565"/>
            <a:ext cx="9621203" cy="4608512"/>
          </a:xfrm>
        </p:spPr>
        <p:txBody>
          <a:bodyPr/>
          <a:lstStyle/>
          <a:p>
            <a:r>
              <a:rPr lang="en-GB" sz="2000" dirty="0" smtClean="0"/>
              <a:t>Employers and employees need to comply with the </a:t>
            </a:r>
            <a:r>
              <a:rPr lang="en-GB" sz="2000" b="1" dirty="0" smtClean="0"/>
              <a:t>Health and Safety at Work Act 1974</a:t>
            </a:r>
            <a:r>
              <a:rPr lang="en-GB" sz="2000" dirty="0" smtClean="0"/>
              <a:t>. It </a:t>
            </a:r>
            <a:r>
              <a:rPr lang="en-GB" sz="2000" dirty="0"/>
              <a:t>sets out the general duties </a:t>
            </a:r>
            <a:r>
              <a:rPr lang="en-GB" sz="2000" dirty="0" smtClean="0"/>
              <a:t>of employers towards employees, and the duties of employees </a:t>
            </a:r>
            <a:r>
              <a:rPr lang="en-GB" sz="2000" dirty="0"/>
              <a:t>to themselves and others</a:t>
            </a:r>
            <a:r>
              <a:rPr lang="en-GB" sz="2000" dirty="0" smtClean="0"/>
              <a:t>.</a:t>
            </a:r>
          </a:p>
          <a:p>
            <a:r>
              <a:rPr lang="en-GB" sz="2000" dirty="0"/>
              <a:t>It is an employer's duty to protect the health, safety and welfare of their employees and other people who might be affected by their business. Employers must do whatever is reasonably practicable to achieve this</a:t>
            </a:r>
            <a:r>
              <a:rPr lang="en-GB" sz="2000" dirty="0" smtClean="0"/>
              <a:t>.</a:t>
            </a:r>
          </a:p>
          <a:p>
            <a:r>
              <a:rPr lang="en-GB" sz="2000" dirty="0" smtClean="0"/>
              <a:t>Employers are required </a:t>
            </a:r>
            <a:r>
              <a:rPr lang="en-GB" sz="2000" dirty="0"/>
              <a:t>to carry out risk assessments of work </a:t>
            </a:r>
            <a:r>
              <a:rPr lang="en-GB" sz="2000" dirty="0" smtClean="0"/>
              <a:t>activities </a:t>
            </a:r>
            <a:r>
              <a:rPr lang="en-GB" sz="2000" dirty="0"/>
              <a:t>that address all risks that might cause harm in </a:t>
            </a:r>
            <a:r>
              <a:rPr lang="en-GB" sz="2000" dirty="0" smtClean="0"/>
              <a:t>the </a:t>
            </a:r>
            <a:r>
              <a:rPr lang="en-GB" sz="2000" dirty="0"/>
              <a:t>workplace. Employers must </a:t>
            </a:r>
            <a:r>
              <a:rPr lang="en-GB" sz="2000" dirty="0" smtClean="0"/>
              <a:t>provide staff with information on the </a:t>
            </a:r>
            <a:r>
              <a:rPr lang="en-GB" sz="2000" dirty="0"/>
              <a:t>risks in </a:t>
            </a:r>
            <a:r>
              <a:rPr lang="en-GB" sz="2000" dirty="0" smtClean="0"/>
              <a:t>the </a:t>
            </a:r>
            <a:r>
              <a:rPr lang="en-GB" sz="2000" dirty="0"/>
              <a:t>workplace and how </a:t>
            </a:r>
            <a:r>
              <a:rPr lang="en-GB" sz="2000" dirty="0" smtClean="0"/>
              <a:t>they are </a:t>
            </a:r>
            <a:r>
              <a:rPr lang="en-GB" sz="2000" dirty="0"/>
              <a:t>protected, </a:t>
            </a:r>
            <a:r>
              <a:rPr lang="en-GB" sz="2000" dirty="0" smtClean="0"/>
              <a:t>and </a:t>
            </a:r>
            <a:r>
              <a:rPr lang="en-GB" sz="2000" dirty="0"/>
              <a:t>instruct </a:t>
            </a:r>
            <a:r>
              <a:rPr lang="en-GB" sz="2000" dirty="0" smtClean="0"/>
              <a:t>staff </a:t>
            </a:r>
            <a:r>
              <a:rPr lang="en-GB" sz="2000" dirty="0"/>
              <a:t>on how to deal with the risks. </a:t>
            </a:r>
            <a:endParaRPr lang="en-GB" sz="2000" dirty="0" smtClean="0"/>
          </a:p>
          <a:p>
            <a:endParaRPr lang="en-GB" dirty="0"/>
          </a:p>
          <a:p>
            <a:endParaRPr lang="en-GB" dirty="0"/>
          </a:p>
        </p:txBody>
      </p:sp>
    </p:spTree>
    <p:extLst>
      <p:ext uri="{BB962C8B-B14F-4D97-AF65-F5344CB8AC3E}">
        <p14:creationId xmlns:p14="http://schemas.microsoft.com/office/powerpoint/2010/main" val="3433454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511" y="923961"/>
            <a:ext cx="9608211" cy="767644"/>
          </a:xfrm>
        </p:spPr>
        <p:txBody>
          <a:bodyPr/>
          <a:lstStyle/>
          <a:p>
            <a:r>
              <a:rPr lang="en-US" sz="2400" dirty="0" smtClean="0">
                <a:ea typeface="ＭＳ Ｐゴシック" pitchFamily="-105" charset="-128"/>
                <a:cs typeface="ＭＳ Ｐゴシック" pitchFamily="-105" charset="-128"/>
              </a:rPr>
              <a:t>Security procedures</a:t>
            </a:r>
            <a:endParaRPr lang="en-GB" sz="2400" dirty="0"/>
          </a:p>
        </p:txBody>
      </p:sp>
      <p:sp>
        <p:nvSpPr>
          <p:cNvPr id="3" name="Content Placeholder 2"/>
          <p:cNvSpPr>
            <a:spLocks noGrp="1"/>
          </p:cNvSpPr>
          <p:nvPr>
            <p:ph sz="quarter" idx="10"/>
          </p:nvPr>
        </p:nvSpPr>
        <p:spPr>
          <a:xfrm>
            <a:off x="520576" y="1763613"/>
            <a:ext cx="9621203" cy="4464496"/>
          </a:xfrm>
        </p:spPr>
        <p:txBody>
          <a:bodyPr/>
          <a:lstStyle/>
          <a:p>
            <a:pPr marL="342900" indent="-342900">
              <a:buFont typeface="Arial" pitchFamily="34" charset="0"/>
              <a:buChar char="•"/>
            </a:pPr>
            <a:r>
              <a:rPr lang="en-GB" sz="2000" dirty="0"/>
              <a:t>Security measures need to be in place to protect the personal safety of </a:t>
            </a:r>
            <a:r>
              <a:rPr lang="en-GB" sz="2000" dirty="0" smtClean="0"/>
              <a:t>employees.</a:t>
            </a:r>
          </a:p>
          <a:p>
            <a:pPr marL="342900" indent="-342900">
              <a:buFont typeface="Arial" pitchFamily="34" charset="0"/>
              <a:buChar char="•"/>
            </a:pPr>
            <a:r>
              <a:rPr lang="en-GB" sz="2000" dirty="0" smtClean="0"/>
              <a:t>Security measures need </a:t>
            </a:r>
            <a:r>
              <a:rPr lang="en-GB" sz="2000" dirty="0"/>
              <a:t>to be in place to protect </a:t>
            </a:r>
            <a:r>
              <a:rPr lang="en-GB" sz="2000" dirty="0" smtClean="0"/>
              <a:t>the personal information of employees </a:t>
            </a:r>
            <a:r>
              <a:rPr lang="en-GB" sz="2000" dirty="0"/>
              <a:t>from unauthorised </a:t>
            </a:r>
            <a:r>
              <a:rPr lang="en-GB" sz="2000" dirty="0" smtClean="0"/>
              <a:t>access. </a:t>
            </a:r>
          </a:p>
          <a:p>
            <a:pPr marL="342900" indent="-342900">
              <a:buFont typeface="Arial" pitchFamily="34" charset="0"/>
              <a:buChar char="•"/>
            </a:pPr>
            <a:r>
              <a:rPr lang="en-GB" sz="2000" dirty="0" smtClean="0"/>
              <a:t>Employees’ personal </a:t>
            </a:r>
            <a:r>
              <a:rPr lang="en-GB" sz="2000" dirty="0"/>
              <a:t>information could relate to pay, bank details, address, appraisal and disciplinary records</a:t>
            </a:r>
            <a:r>
              <a:rPr lang="en-GB" sz="2000" dirty="0" smtClean="0"/>
              <a:t>.</a:t>
            </a:r>
            <a:endParaRPr lang="en-GB" sz="2000" dirty="0"/>
          </a:p>
        </p:txBody>
      </p:sp>
    </p:spTree>
    <p:extLst>
      <p:ext uri="{BB962C8B-B14F-4D97-AF65-F5344CB8AC3E}">
        <p14:creationId xmlns:p14="http://schemas.microsoft.com/office/powerpoint/2010/main" val="2754724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34511" y="923960"/>
            <a:ext cx="9608211" cy="871490"/>
          </a:xfrm>
        </p:spPr>
        <p:txBody>
          <a:bodyPr/>
          <a:lstStyle/>
          <a:p>
            <a:r>
              <a:rPr lang="en-US" sz="2400" dirty="0" smtClean="0">
                <a:ea typeface="ＭＳ Ｐゴシック" pitchFamily="-105" charset="-128"/>
                <a:cs typeface="ＭＳ Ｐゴシック" pitchFamily="-105" charset="-128"/>
              </a:rPr>
              <a:t>Grievance procedure</a:t>
            </a:r>
            <a:endParaRPr lang="en-US" sz="2400"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462420" y="2033578"/>
            <a:ext cx="9621203" cy="3906499"/>
          </a:xfrm>
        </p:spPr>
        <p:txBody>
          <a:bodyPr/>
          <a:lstStyle/>
          <a:p>
            <a:r>
              <a:rPr lang="en-GB" sz="2000" dirty="0" smtClean="0"/>
              <a:t>An employee </a:t>
            </a:r>
            <a:r>
              <a:rPr lang="en-GB" sz="2000" dirty="0"/>
              <a:t>may have a problem or a complaint about their employment in relation to issues such as terms of employment, working conditions, relations with others at work, changes in the company or health and safety. In those circumstances they have the right to be able to raise their concerns as a grievance with the employer. </a:t>
            </a:r>
            <a:endParaRPr lang="en-GB" sz="2000" dirty="0" smtClean="0"/>
          </a:p>
          <a:p>
            <a:r>
              <a:rPr lang="en-GB" sz="2000" dirty="0" smtClean="0"/>
              <a:t>The employer should then organise a meeting to </a:t>
            </a:r>
            <a:r>
              <a:rPr lang="en-GB" sz="2000" dirty="0"/>
              <a:t>discuss the grievance. If </a:t>
            </a:r>
            <a:r>
              <a:rPr lang="en-GB" sz="2000" dirty="0" smtClean="0"/>
              <a:t>the employee is </a:t>
            </a:r>
            <a:r>
              <a:rPr lang="en-GB" sz="2000" dirty="0"/>
              <a:t>unhappy with the outcome of the decision about the </a:t>
            </a:r>
            <a:r>
              <a:rPr lang="en-GB" sz="2000" dirty="0" smtClean="0"/>
              <a:t>grievance, they </a:t>
            </a:r>
            <a:r>
              <a:rPr lang="en-GB" sz="2000" dirty="0"/>
              <a:t>have a right of appeal. The grievance procedure lays down time limits within which the company has to hear the </a:t>
            </a:r>
            <a:r>
              <a:rPr lang="en-GB" sz="2000" dirty="0" smtClean="0"/>
              <a:t>grievance, </a:t>
            </a:r>
            <a:r>
              <a:rPr lang="en-GB" sz="2000" dirty="0"/>
              <a:t>and how long </a:t>
            </a:r>
            <a:r>
              <a:rPr lang="en-GB" sz="2000" dirty="0" smtClean="0"/>
              <a:t>employees have </a:t>
            </a:r>
            <a:r>
              <a:rPr lang="en-GB" sz="2000" dirty="0"/>
              <a:t>to </a:t>
            </a:r>
            <a:r>
              <a:rPr lang="en-GB" sz="2000" dirty="0" smtClean="0"/>
              <a:t>appeal </a:t>
            </a:r>
            <a:r>
              <a:rPr lang="en-GB" sz="2000" dirty="0"/>
              <a:t>against the decision.</a:t>
            </a:r>
            <a:r>
              <a:rPr lang="en-GB" sz="2800" dirty="0"/>
              <a:t> </a:t>
            </a:r>
          </a:p>
          <a:p>
            <a:r>
              <a:rPr lang="en-GB" sz="2800" dirty="0"/>
              <a:t> </a:t>
            </a:r>
          </a:p>
          <a:p>
            <a:pPr>
              <a:lnSpc>
                <a:spcPts val="1368"/>
              </a:lnSpc>
              <a:spcBef>
                <a:spcPts val="0"/>
              </a:spcBef>
              <a:spcAft>
                <a:spcPts val="0"/>
              </a:spcAft>
            </a:pPr>
            <a:endParaRPr lang="en-US" sz="2700" dirty="0">
              <a:ea typeface="ＭＳ Ｐゴシック" pitchFamily="-105" charset="-128"/>
              <a:cs typeface="ＭＳ Ｐゴシック" pitchFamily="-105"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584" y="827509"/>
            <a:ext cx="9752227" cy="720080"/>
          </a:xfrm>
        </p:spPr>
        <p:txBody>
          <a:bodyPr/>
          <a:lstStyle/>
          <a:p>
            <a:r>
              <a:rPr lang="en-US" sz="2400" dirty="0" smtClean="0"/>
              <a:t>Contract of employment</a:t>
            </a:r>
            <a:endParaRPr lang="en-US" sz="2400" dirty="0"/>
          </a:p>
        </p:txBody>
      </p:sp>
      <p:sp>
        <p:nvSpPr>
          <p:cNvPr id="3" name="Content Placeholder 2"/>
          <p:cNvSpPr>
            <a:spLocks noGrp="1"/>
          </p:cNvSpPr>
          <p:nvPr>
            <p:ph sz="quarter" idx="10"/>
          </p:nvPr>
        </p:nvSpPr>
        <p:spPr>
          <a:xfrm>
            <a:off x="534511" y="1511935"/>
            <a:ext cx="9621203" cy="4932198"/>
          </a:xfrm>
        </p:spPr>
        <p:txBody>
          <a:bodyPr/>
          <a:lstStyle/>
          <a:p>
            <a:r>
              <a:rPr lang="en-GB" sz="1600" dirty="0"/>
              <a:t>All employers must give their employees a ‘written statement of employment particulars</a:t>
            </a:r>
            <a:r>
              <a:rPr lang="fr-FR" sz="1600" dirty="0" smtClean="0"/>
              <a:t>’, to </a:t>
            </a:r>
            <a:r>
              <a:rPr lang="fr-FR" sz="1600" dirty="0" err="1" smtClean="0"/>
              <a:t>include</a:t>
            </a:r>
            <a:r>
              <a:rPr lang="fr-FR" sz="1600" dirty="0"/>
              <a:t>:</a:t>
            </a:r>
            <a:endParaRPr lang="fr-FR" sz="1600" dirty="0" smtClean="0"/>
          </a:p>
          <a:p>
            <a:pPr marL="285750" indent="-285750">
              <a:buFont typeface="Arial" pitchFamily="34" charset="0"/>
              <a:buChar char="•"/>
            </a:pPr>
            <a:r>
              <a:rPr lang="en-GB" sz="1600" dirty="0" smtClean="0"/>
              <a:t>the employer</a:t>
            </a:r>
            <a:r>
              <a:rPr lang="fr-FR" sz="1600" dirty="0" smtClean="0"/>
              <a:t>’</a:t>
            </a:r>
            <a:r>
              <a:rPr lang="en-GB" sz="1600" dirty="0"/>
              <a:t>s </a:t>
            </a:r>
            <a:r>
              <a:rPr lang="en-GB" sz="1600" dirty="0" smtClean="0"/>
              <a:t>name, the </a:t>
            </a:r>
            <a:r>
              <a:rPr lang="en-GB" sz="1600" dirty="0"/>
              <a:t>employee</a:t>
            </a:r>
            <a:r>
              <a:rPr lang="fr-FR" sz="1600" dirty="0"/>
              <a:t>’</a:t>
            </a:r>
            <a:r>
              <a:rPr lang="en-GB" sz="1600" dirty="0"/>
              <a:t>s name, job title or </a:t>
            </a:r>
            <a:r>
              <a:rPr lang="en-GB" sz="1600" dirty="0" smtClean="0"/>
              <a:t>a description </a:t>
            </a:r>
            <a:r>
              <a:rPr lang="en-GB" sz="1600" dirty="0"/>
              <a:t>of </a:t>
            </a:r>
            <a:r>
              <a:rPr lang="en-GB" sz="1600" dirty="0" smtClean="0"/>
              <a:t>work, work base, </a:t>
            </a:r>
            <a:r>
              <a:rPr lang="en-GB" sz="1600" dirty="0"/>
              <a:t>start </a:t>
            </a:r>
            <a:r>
              <a:rPr lang="en-GB" sz="1600" dirty="0" smtClean="0"/>
              <a:t>date</a:t>
            </a:r>
          </a:p>
          <a:p>
            <a:pPr marL="285750" indent="-285750">
              <a:buFont typeface="Arial" pitchFamily="34" charset="0"/>
              <a:buChar char="•"/>
            </a:pPr>
            <a:r>
              <a:rPr lang="en-GB" sz="1600" dirty="0" smtClean="0"/>
              <a:t>how </a:t>
            </a:r>
            <a:r>
              <a:rPr lang="en-GB" sz="1600" dirty="0"/>
              <a:t>much and how often an employee will get </a:t>
            </a:r>
            <a:r>
              <a:rPr lang="en-GB" sz="1600" dirty="0" smtClean="0"/>
              <a:t>paid; pension arrangements; notice periods </a:t>
            </a:r>
          </a:p>
          <a:p>
            <a:pPr marL="285750" indent="-285750">
              <a:buFont typeface="Arial" pitchFamily="34" charset="0"/>
              <a:buChar char="•"/>
            </a:pPr>
            <a:r>
              <a:rPr lang="en-GB" sz="1600" dirty="0" smtClean="0"/>
              <a:t>hours </a:t>
            </a:r>
            <a:r>
              <a:rPr lang="en-GB" sz="1600" dirty="0"/>
              <a:t>of work (and </a:t>
            </a:r>
            <a:r>
              <a:rPr lang="en-GB" sz="1600" dirty="0" smtClean="0"/>
              <a:t>whether </a:t>
            </a:r>
            <a:r>
              <a:rPr lang="en-GB" sz="1600" dirty="0"/>
              <a:t>employees will have to work Sundays, nights or overtime</a:t>
            </a:r>
            <a:r>
              <a:rPr lang="en-GB" sz="1600" dirty="0" smtClean="0"/>
              <a:t>)</a:t>
            </a:r>
          </a:p>
          <a:p>
            <a:pPr marL="285750" indent="-285750">
              <a:buFont typeface="Arial" pitchFamily="34" charset="0"/>
              <a:buChar char="•"/>
            </a:pPr>
            <a:r>
              <a:rPr lang="en-GB" sz="1600" dirty="0" smtClean="0"/>
              <a:t>holiday </a:t>
            </a:r>
            <a:r>
              <a:rPr lang="en-GB" sz="1600" dirty="0"/>
              <a:t>entitlement </a:t>
            </a:r>
            <a:r>
              <a:rPr lang="en-GB" sz="1600" dirty="0" smtClean="0"/>
              <a:t>(to include </a:t>
            </a:r>
            <a:r>
              <a:rPr lang="en-GB" sz="1600" dirty="0"/>
              <a:t>public holidays</a:t>
            </a:r>
            <a:r>
              <a:rPr lang="en-GB" sz="1600" dirty="0" smtClean="0"/>
              <a:t>) </a:t>
            </a:r>
          </a:p>
          <a:p>
            <a:pPr marL="285750" indent="-285750">
              <a:buFont typeface="Arial" pitchFamily="34" charset="0"/>
              <a:buChar char="•"/>
            </a:pPr>
            <a:r>
              <a:rPr lang="en-GB" sz="1600" dirty="0" smtClean="0"/>
              <a:t>sickness, absence, maternity and paternity arrangements </a:t>
            </a:r>
          </a:p>
          <a:p>
            <a:pPr marL="285750" indent="-285750">
              <a:buFont typeface="Arial" pitchFamily="34" charset="0"/>
              <a:buChar char="•"/>
            </a:pPr>
            <a:r>
              <a:rPr lang="en-GB" sz="1600" dirty="0" smtClean="0"/>
              <a:t>grievance and disciplinary procedures</a:t>
            </a:r>
          </a:p>
          <a:p>
            <a:pPr marL="285750" indent="-285750">
              <a:buFont typeface="Arial" pitchFamily="34" charset="0"/>
              <a:buChar char="•"/>
            </a:pPr>
            <a:r>
              <a:rPr lang="en-GB" sz="1600" dirty="0" smtClean="0"/>
              <a:t>confidentiality issues </a:t>
            </a:r>
            <a:endParaRPr lang="en-GB" sz="1600" dirty="0"/>
          </a:p>
          <a:p>
            <a:pPr lvl="0"/>
            <a:endParaRPr lang="en-GB" sz="1600" dirty="0"/>
          </a:p>
          <a:p>
            <a:endParaRPr lang="en-GB" sz="1600" dirty="0"/>
          </a:p>
          <a:p>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76" y="899517"/>
            <a:ext cx="9622146" cy="720079"/>
          </a:xfrm>
        </p:spPr>
        <p:txBody>
          <a:bodyPr/>
          <a:lstStyle/>
          <a:p>
            <a:r>
              <a:rPr lang="en-US" sz="2400" dirty="0" err="1" smtClean="0"/>
              <a:t>Payslip</a:t>
            </a:r>
            <a:endParaRPr lang="en-US" sz="2400" dirty="0"/>
          </a:p>
        </p:txBody>
      </p:sp>
      <p:sp>
        <p:nvSpPr>
          <p:cNvPr id="3" name="Content Placeholder 2"/>
          <p:cNvSpPr>
            <a:spLocks noGrp="1"/>
          </p:cNvSpPr>
          <p:nvPr>
            <p:ph sz="quarter" idx="10"/>
          </p:nvPr>
        </p:nvSpPr>
        <p:spPr>
          <a:xfrm>
            <a:off x="534511" y="1475581"/>
            <a:ext cx="6322769" cy="5278522"/>
          </a:xfrm>
        </p:spPr>
        <p:txBody>
          <a:bodyPr/>
          <a:lstStyle/>
          <a:p>
            <a:r>
              <a:rPr lang="en-GB" sz="2000" dirty="0"/>
              <a:t>Payslips should </a:t>
            </a:r>
            <a:r>
              <a:rPr lang="en-GB" sz="2000" dirty="0" smtClean="0"/>
              <a:t>be issued to all employees, and should state: </a:t>
            </a:r>
          </a:p>
          <a:p>
            <a:pPr marL="342900" indent="-342900">
              <a:buFont typeface="Arial" pitchFamily="34" charset="0"/>
              <a:buChar char="•"/>
            </a:pPr>
            <a:r>
              <a:rPr lang="en-GB" sz="2000" dirty="0" smtClean="0"/>
              <a:t>the </a:t>
            </a:r>
            <a:r>
              <a:rPr lang="en-GB" sz="2000" dirty="0"/>
              <a:t>date </a:t>
            </a:r>
            <a:r>
              <a:rPr lang="en-GB" sz="2000" dirty="0" smtClean="0"/>
              <a:t>an employee was paid </a:t>
            </a:r>
          </a:p>
          <a:p>
            <a:pPr marL="342900" indent="-342900">
              <a:buFont typeface="Arial" pitchFamily="34" charset="0"/>
              <a:buChar char="•"/>
            </a:pPr>
            <a:r>
              <a:rPr lang="en-GB" sz="2000" dirty="0" smtClean="0"/>
              <a:t>their </a:t>
            </a:r>
            <a:r>
              <a:rPr lang="en-GB" sz="2000" dirty="0"/>
              <a:t>National Insurance </a:t>
            </a:r>
            <a:r>
              <a:rPr lang="en-GB" sz="2000" dirty="0" smtClean="0"/>
              <a:t>number </a:t>
            </a:r>
          </a:p>
          <a:p>
            <a:pPr marL="342900" indent="-342900">
              <a:buFont typeface="Arial" pitchFamily="34" charset="0"/>
              <a:buChar char="•"/>
            </a:pPr>
            <a:r>
              <a:rPr lang="en-GB" sz="2000" dirty="0" smtClean="0"/>
              <a:t>the </a:t>
            </a:r>
            <a:r>
              <a:rPr lang="en-GB" sz="2000" dirty="0"/>
              <a:t>tax </a:t>
            </a:r>
            <a:r>
              <a:rPr lang="en-GB" sz="2000" dirty="0" smtClean="0"/>
              <a:t>period and the employee’s tax code </a:t>
            </a:r>
          </a:p>
          <a:p>
            <a:pPr marL="342900" indent="-342900">
              <a:buFont typeface="Arial" pitchFamily="34" charset="0"/>
              <a:buChar char="•"/>
            </a:pPr>
            <a:r>
              <a:rPr lang="en-GB" sz="2000" dirty="0" smtClean="0"/>
              <a:t>the employee’s gross </a:t>
            </a:r>
            <a:r>
              <a:rPr lang="en-GB" sz="2000" dirty="0"/>
              <a:t>pay for that </a:t>
            </a:r>
            <a:r>
              <a:rPr lang="en-GB" sz="2000" dirty="0" smtClean="0"/>
              <a:t>month </a:t>
            </a:r>
          </a:p>
          <a:p>
            <a:pPr marL="342900" indent="-342900">
              <a:buFont typeface="Arial" pitchFamily="34" charset="0"/>
              <a:buChar char="•"/>
            </a:pPr>
            <a:r>
              <a:rPr lang="en-GB" sz="2000" dirty="0" smtClean="0"/>
              <a:t>any deductions for National Insurance, tax, trade union payment and pension contribution deductions</a:t>
            </a:r>
          </a:p>
          <a:p>
            <a:pPr marL="342900" indent="-342900">
              <a:buFont typeface="Arial" pitchFamily="34" charset="0"/>
              <a:buChar char="•"/>
            </a:pPr>
            <a:r>
              <a:rPr lang="en-GB" sz="2000" dirty="0" smtClean="0"/>
              <a:t>a </a:t>
            </a:r>
            <a:r>
              <a:rPr lang="en-GB" sz="2000" dirty="0"/>
              <a:t>final figure </a:t>
            </a:r>
            <a:r>
              <a:rPr lang="en-GB" sz="2000" dirty="0" smtClean="0"/>
              <a:t>– the employee’s net </a:t>
            </a:r>
            <a:r>
              <a:rPr lang="en-GB" sz="2000" dirty="0"/>
              <a:t>pay.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280" y="3098333"/>
            <a:ext cx="3048000" cy="3129775"/>
          </a:xfrm>
          <a:prstGeom prst="rect">
            <a:avLst/>
          </a:prstGeom>
        </p:spPr>
      </p:pic>
    </p:spTree>
    <p:extLst>
      <p:ext uri="{BB962C8B-B14F-4D97-AF65-F5344CB8AC3E}">
        <p14:creationId xmlns:p14="http://schemas.microsoft.com/office/powerpoint/2010/main" val="2714484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592" y="899517"/>
            <a:ext cx="9608211" cy="720080"/>
          </a:xfrm>
        </p:spPr>
        <p:txBody>
          <a:bodyPr/>
          <a:lstStyle/>
          <a:p>
            <a:pPr lvl="0"/>
            <a:r>
              <a:rPr lang="en-GB" sz="2400" dirty="0"/>
              <a:t>Documented organisation policies and </a:t>
            </a:r>
            <a:r>
              <a:rPr lang="en-GB" sz="2400" dirty="0" smtClean="0"/>
              <a:t>procedures</a:t>
            </a:r>
            <a:endParaRPr lang="en-GB" sz="2400" dirty="0"/>
          </a:p>
        </p:txBody>
      </p:sp>
      <p:sp>
        <p:nvSpPr>
          <p:cNvPr id="3" name="Content Placeholder 2"/>
          <p:cNvSpPr>
            <a:spLocks noGrp="1"/>
          </p:cNvSpPr>
          <p:nvPr>
            <p:ph sz="quarter" idx="10"/>
          </p:nvPr>
        </p:nvSpPr>
        <p:spPr>
          <a:xfrm>
            <a:off x="534511" y="1511935"/>
            <a:ext cx="9621203" cy="4788182"/>
          </a:xfrm>
        </p:spPr>
        <p:txBody>
          <a:bodyPr/>
          <a:lstStyle/>
          <a:p>
            <a:r>
              <a:rPr lang="en-GB" sz="2000" dirty="0" smtClean="0"/>
              <a:t>All employers are expected to have:</a:t>
            </a:r>
          </a:p>
          <a:p>
            <a:pPr marL="342900" indent="-342900">
              <a:buFont typeface="Arial" pitchFamily="34" charset="0"/>
              <a:buChar char="•"/>
            </a:pPr>
            <a:r>
              <a:rPr lang="en-GB" sz="2000" dirty="0" smtClean="0"/>
              <a:t>Policies </a:t>
            </a:r>
            <a:r>
              <a:rPr lang="en-GB" sz="2000" dirty="0"/>
              <a:t>and procedures that apply to everyone in the </a:t>
            </a:r>
            <a:r>
              <a:rPr lang="en-GB" sz="2000" dirty="0" smtClean="0"/>
              <a:t>organisation – for instance, Health </a:t>
            </a:r>
            <a:r>
              <a:rPr lang="en-GB" sz="2000" dirty="0"/>
              <a:t>and Safety policies relating to reporting of hazards and </a:t>
            </a:r>
            <a:r>
              <a:rPr lang="en-GB" sz="2000" dirty="0" smtClean="0"/>
              <a:t>incidents; emergency procedures, such as evacuation in the case of fire; security </a:t>
            </a:r>
            <a:r>
              <a:rPr lang="en-GB" sz="2000" dirty="0"/>
              <a:t>and confidentiality policies to comply with Data Protection </a:t>
            </a:r>
            <a:r>
              <a:rPr lang="en-GB" sz="2000" dirty="0" smtClean="0"/>
              <a:t>policies; </a:t>
            </a:r>
            <a:r>
              <a:rPr lang="en-GB" sz="2000" dirty="0"/>
              <a:t>equalities </a:t>
            </a:r>
            <a:r>
              <a:rPr lang="en-GB" sz="2000" dirty="0" smtClean="0"/>
              <a:t>policies; </a:t>
            </a:r>
            <a:r>
              <a:rPr lang="en-GB" sz="2000" dirty="0"/>
              <a:t>and HR </a:t>
            </a:r>
            <a:r>
              <a:rPr lang="en-GB" sz="2000" dirty="0" smtClean="0"/>
              <a:t>policies, </a:t>
            </a:r>
            <a:r>
              <a:rPr lang="en-GB" sz="2000" dirty="0"/>
              <a:t>such as reporting of absence due to </a:t>
            </a:r>
            <a:r>
              <a:rPr lang="en-GB" sz="2000" dirty="0" smtClean="0"/>
              <a:t>sickness or leave </a:t>
            </a:r>
            <a:r>
              <a:rPr lang="en-GB" sz="2000" dirty="0"/>
              <a:t>entitlement.</a:t>
            </a:r>
          </a:p>
          <a:p>
            <a:pPr marL="342900" indent="-342900">
              <a:buFont typeface="Arial" pitchFamily="34" charset="0"/>
              <a:buChar char="•"/>
            </a:pPr>
            <a:r>
              <a:rPr lang="en-GB" sz="2000" dirty="0" smtClean="0"/>
              <a:t>Policies </a:t>
            </a:r>
            <a:r>
              <a:rPr lang="en-GB" sz="2000" dirty="0"/>
              <a:t>and procedures that apply to </a:t>
            </a:r>
            <a:r>
              <a:rPr lang="en-GB" sz="2000" dirty="0" smtClean="0"/>
              <a:t>the roles of specific employees – for instance, the </a:t>
            </a:r>
            <a:r>
              <a:rPr lang="en-GB" sz="2000" dirty="0"/>
              <a:t>handling of telephone </a:t>
            </a:r>
            <a:r>
              <a:rPr lang="en-GB" sz="2000" dirty="0" smtClean="0"/>
              <a:t>calls or </a:t>
            </a:r>
            <a:r>
              <a:rPr lang="en-GB" sz="2000" dirty="0"/>
              <a:t>entitlement to specific services.</a:t>
            </a:r>
          </a:p>
          <a:p>
            <a:pPr marL="342900" indent="-342900">
              <a:buFont typeface="Arial" pitchFamily="34" charset="0"/>
              <a:buChar char="•"/>
            </a:pPr>
            <a:r>
              <a:rPr lang="en-GB" sz="2000" dirty="0" smtClean="0"/>
              <a:t>Procedures that </a:t>
            </a:r>
            <a:r>
              <a:rPr lang="en-GB" sz="2000" dirty="0"/>
              <a:t>relate to the processes used, usually involving ICT, to record information kept by the organisation</a:t>
            </a:r>
            <a:r>
              <a:rPr lang="en-GB" sz="2000" dirty="0" smtClean="0"/>
              <a:t>.</a:t>
            </a:r>
            <a:endParaRPr lang="en-GB" dirty="0"/>
          </a:p>
          <a:p>
            <a:endParaRPr lang="en-GB" dirty="0"/>
          </a:p>
        </p:txBody>
      </p:sp>
    </p:spTree>
    <p:extLst>
      <p:ext uri="{BB962C8B-B14F-4D97-AF65-F5344CB8AC3E}">
        <p14:creationId xmlns:p14="http://schemas.microsoft.com/office/powerpoint/2010/main" val="3206249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511" y="827509"/>
            <a:ext cx="9608211" cy="936104"/>
          </a:xfrm>
        </p:spPr>
        <p:txBody>
          <a:bodyPr/>
          <a:lstStyle/>
          <a:p>
            <a:r>
              <a:rPr lang="en-GB" sz="2400" dirty="0" smtClean="0"/>
              <a:t>Policies and procedures followed by a medical receptionist</a:t>
            </a:r>
            <a:endParaRPr lang="en-GB" sz="2400" dirty="0"/>
          </a:p>
        </p:txBody>
      </p:sp>
      <p:sp>
        <p:nvSpPr>
          <p:cNvPr id="3" name="Content Placeholder 2"/>
          <p:cNvSpPr>
            <a:spLocks noGrp="1"/>
          </p:cNvSpPr>
          <p:nvPr>
            <p:ph sz="quarter" idx="10"/>
          </p:nvPr>
        </p:nvSpPr>
        <p:spPr>
          <a:xfrm>
            <a:off x="520577" y="1763613"/>
            <a:ext cx="6624736" cy="4896544"/>
          </a:xfrm>
        </p:spPr>
        <p:txBody>
          <a:bodyPr/>
          <a:lstStyle/>
          <a:p>
            <a:pPr marL="457200" indent="-457200">
              <a:buFont typeface="Arial" pitchFamily="34" charset="0"/>
              <a:buChar char="•"/>
            </a:pPr>
            <a:r>
              <a:rPr lang="en-GB" sz="2000" dirty="0" smtClean="0"/>
              <a:t>policies relating to </a:t>
            </a:r>
            <a:r>
              <a:rPr lang="en-GB" sz="2000" dirty="0"/>
              <a:t>the booking of appointments and meeting rooms, the issuing of prescriptions for </a:t>
            </a:r>
            <a:r>
              <a:rPr lang="en-GB" sz="2000" dirty="0" smtClean="0"/>
              <a:t>medication, and procedures relating to the handling of telephone calls</a:t>
            </a:r>
          </a:p>
          <a:p>
            <a:pPr marL="457200" indent="-457200">
              <a:buFont typeface="Arial" pitchFamily="34" charset="0"/>
              <a:buChar char="•"/>
            </a:pPr>
            <a:r>
              <a:rPr lang="en-GB" sz="2000" dirty="0" smtClean="0"/>
              <a:t>procedures for recording </a:t>
            </a:r>
            <a:r>
              <a:rPr lang="en-GB" sz="2000" dirty="0"/>
              <a:t>information kept by the </a:t>
            </a:r>
            <a:r>
              <a:rPr lang="en-GB" sz="2000" dirty="0" smtClean="0"/>
              <a:t>organisation, </a:t>
            </a:r>
            <a:r>
              <a:rPr lang="en-GB" sz="2000" dirty="0"/>
              <a:t>such </a:t>
            </a:r>
            <a:r>
              <a:rPr lang="en-GB" sz="2000" dirty="0" smtClean="0"/>
              <a:t>as:</a:t>
            </a:r>
          </a:p>
          <a:p>
            <a:pPr lvl="1" indent="0">
              <a:buNone/>
            </a:pPr>
            <a:r>
              <a:rPr lang="en-GB" sz="2000" dirty="0"/>
              <a:t>– </a:t>
            </a:r>
            <a:r>
              <a:rPr lang="en-GB" sz="2000" dirty="0" smtClean="0"/>
              <a:t>appointments </a:t>
            </a:r>
            <a:r>
              <a:rPr lang="en-GB" sz="2000" dirty="0"/>
              <a:t>and clinical information on </a:t>
            </a:r>
            <a:r>
              <a:rPr lang="en-GB" sz="2000" dirty="0" smtClean="0"/>
              <a:t>a database</a:t>
            </a:r>
          </a:p>
          <a:p>
            <a:pPr lvl="1" indent="0">
              <a:buNone/>
            </a:pPr>
            <a:r>
              <a:rPr lang="en-GB" sz="2000" dirty="0"/>
              <a:t>– </a:t>
            </a:r>
            <a:r>
              <a:rPr lang="en-GB" sz="2000" dirty="0" smtClean="0"/>
              <a:t>a </a:t>
            </a:r>
            <a:r>
              <a:rPr lang="en-GB" sz="2000" dirty="0"/>
              <a:t>spreadsheet to manage room bookings for </a:t>
            </a:r>
            <a:r>
              <a:rPr lang="en-GB" sz="2000" dirty="0" smtClean="0"/>
              <a:t>appointments</a:t>
            </a:r>
          </a:p>
          <a:p>
            <a:pPr lvl="1" indent="0">
              <a:buNone/>
            </a:pPr>
            <a:r>
              <a:rPr lang="en-GB" sz="2000" dirty="0"/>
              <a:t>– a database to record customer satisfaction with the service</a:t>
            </a:r>
            <a:r>
              <a:rPr lang="en-GB" sz="2000" dirty="0" smtClean="0"/>
              <a:t>.</a:t>
            </a:r>
          </a:p>
          <a:p>
            <a:endParaRPr lang="en-GB"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5312" y="2699717"/>
            <a:ext cx="3240359" cy="3401168"/>
          </a:xfrm>
          <a:prstGeom prst="rect">
            <a:avLst/>
          </a:prstGeom>
        </p:spPr>
      </p:pic>
    </p:spTree>
    <p:extLst>
      <p:ext uri="{BB962C8B-B14F-4D97-AF65-F5344CB8AC3E}">
        <p14:creationId xmlns:p14="http://schemas.microsoft.com/office/powerpoint/2010/main" val="298514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511" y="923961"/>
            <a:ext cx="9608211" cy="623627"/>
          </a:xfrm>
        </p:spPr>
        <p:txBody>
          <a:bodyPr/>
          <a:lstStyle/>
          <a:p>
            <a:r>
              <a:rPr lang="en-GB" sz="2400" dirty="0" smtClean="0"/>
              <a:t>Records of training and development</a:t>
            </a:r>
            <a:endParaRPr lang="en-GB" sz="2400" dirty="0"/>
          </a:p>
        </p:txBody>
      </p:sp>
      <p:sp>
        <p:nvSpPr>
          <p:cNvPr id="3" name="Content Placeholder 2"/>
          <p:cNvSpPr>
            <a:spLocks noGrp="1"/>
          </p:cNvSpPr>
          <p:nvPr>
            <p:ph sz="quarter" idx="10"/>
          </p:nvPr>
        </p:nvSpPr>
        <p:spPr>
          <a:xfrm>
            <a:off x="534511" y="1511935"/>
            <a:ext cx="9621203" cy="4428142"/>
          </a:xfrm>
        </p:spPr>
        <p:txBody>
          <a:bodyPr/>
          <a:lstStyle/>
          <a:p>
            <a:r>
              <a:rPr lang="en-GB" sz="2000" dirty="0"/>
              <a:t>Organisations need to keep </a:t>
            </a:r>
            <a:r>
              <a:rPr lang="en-GB" sz="2000" dirty="0" smtClean="0"/>
              <a:t>records </a:t>
            </a:r>
            <a:r>
              <a:rPr lang="en-GB" sz="2000" dirty="0"/>
              <a:t>of learning and development for </a:t>
            </a:r>
            <a:r>
              <a:rPr lang="en-GB" sz="2000" dirty="0" smtClean="0"/>
              <a:t>employees. The records </a:t>
            </a:r>
            <a:r>
              <a:rPr lang="en-GB" sz="2000" dirty="0"/>
              <a:t>are likely to </a:t>
            </a:r>
            <a:r>
              <a:rPr lang="en-GB" sz="2000" dirty="0" smtClean="0"/>
              <a:t>describe:</a:t>
            </a:r>
            <a:endParaRPr lang="en-GB" sz="2000" dirty="0"/>
          </a:p>
          <a:p>
            <a:pPr marL="342900" lvl="0" indent="-342900">
              <a:buFont typeface="Arial" pitchFamily="34" charset="0"/>
              <a:buChar char="•"/>
            </a:pPr>
            <a:r>
              <a:rPr lang="en-GB" sz="2000" dirty="0" smtClean="0"/>
              <a:t>the skills and knowledge that are required for the employee’s </a:t>
            </a:r>
            <a:r>
              <a:rPr lang="en-GB" sz="2000" dirty="0"/>
              <a:t>job </a:t>
            </a:r>
            <a:r>
              <a:rPr lang="en-GB" sz="2000" dirty="0" smtClean="0"/>
              <a:t>role</a:t>
            </a:r>
            <a:endParaRPr lang="en-GB" sz="2000" dirty="0"/>
          </a:p>
          <a:p>
            <a:pPr marL="342900" lvl="0" indent="-342900">
              <a:buFont typeface="Arial" pitchFamily="34" charset="0"/>
              <a:buChar char="•"/>
            </a:pPr>
            <a:r>
              <a:rPr lang="en-GB" sz="2000" dirty="0" smtClean="0"/>
              <a:t>equipment</a:t>
            </a:r>
            <a:r>
              <a:rPr lang="en-GB" sz="2000" dirty="0"/>
              <a:t>, tools, machinery or software needed for the </a:t>
            </a:r>
            <a:r>
              <a:rPr lang="en-GB" sz="2000" dirty="0" smtClean="0"/>
              <a:t>role, </a:t>
            </a:r>
            <a:r>
              <a:rPr lang="en-GB" sz="2000" dirty="0"/>
              <a:t>and the employee’s competence in using them (including proof of achievement).</a:t>
            </a:r>
          </a:p>
          <a:p>
            <a:pPr marL="342900" lvl="0" indent="-342900">
              <a:buFont typeface="Arial" pitchFamily="34" charset="0"/>
              <a:buChar char="•"/>
            </a:pPr>
            <a:r>
              <a:rPr lang="en-GB" sz="2000" dirty="0"/>
              <a:t>t</a:t>
            </a:r>
            <a:r>
              <a:rPr lang="en-GB" sz="2000" dirty="0" smtClean="0"/>
              <a:t>he </a:t>
            </a:r>
            <a:r>
              <a:rPr lang="en-GB" sz="2000" dirty="0"/>
              <a:t>training provided </a:t>
            </a:r>
            <a:r>
              <a:rPr lang="en-GB" sz="2000" dirty="0" smtClean="0"/>
              <a:t>to meet the required level of competence in </a:t>
            </a:r>
            <a:r>
              <a:rPr lang="en-GB" sz="2000" dirty="0"/>
              <a:t>each skill, and when and where this training was </a:t>
            </a:r>
            <a:r>
              <a:rPr lang="en-GB" sz="2000" dirty="0" smtClean="0"/>
              <a:t>provided</a:t>
            </a:r>
            <a:endParaRPr lang="en-GB" sz="2000" dirty="0"/>
          </a:p>
          <a:p>
            <a:endParaRPr lang="en-GB" dirty="0"/>
          </a:p>
        </p:txBody>
      </p:sp>
    </p:spTree>
    <p:extLst>
      <p:ext uri="{BB962C8B-B14F-4D97-AF65-F5344CB8AC3E}">
        <p14:creationId xmlns:p14="http://schemas.microsoft.com/office/powerpoint/2010/main" val="39848250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4662</TotalTime>
  <Words>992</Words>
  <Application>Microsoft Office PowerPoint</Application>
  <PresentationFormat>Custom</PresentationFormat>
  <Paragraphs>85</Paragraphs>
  <Slides>14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ＭＳ Ｐゴシック</vt:lpstr>
      <vt:lpstr>Arial</vt:lpstr>
      <vt:lpstr>Cambria</vt:lpstr>
      <vt:lpstr>Lucida Grande</vt:lpstr>
      <vt:lpstr>Times New Roman</vt:lpstr>
      <vt:lpstr>Default Design</vt:lpstr>
      <vt:lpstr>Procedures and documentation that protect relationships with employees </vt:lpstr>
      <vt:lpstr>Health and Safety policies</vt:lpstr>
      <vt:lpstr>Security procedures</vt:lpstr>
      <vt:lpstr>Grievance procedure</vt:lpstr>
      <vt:lpstr>Contract of employment</vt:lpstr>
      <vt:lpstr>Payslip</vt:lpstr>
      <vt:lpstr>Documented organisation policies and procedures</vt:lpstr>
      <vt:lpstr>Policies and procedures followed by a medical receptionist</vt:lpstr>
      <vt:lpstr>Records of training and development</vt:lpstr>
      <vt:lpstr>Activity 4</vt:lpstr>
      <vt:lpstr>Sources of information and advice on employment rights and responsibilities </vt:lpstr>
      <vt:lpstr>Activity 5</vt:lpstr>
      <vt:lpstr>Worksheet 5 </vt:lpstr>
      <vt:lpstr>PowerPoint Presentation</vt:lpstr>
    </vt:vector>
  </TitlesOfParts>
  <Company>City &amp; Guilds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Sherry-Lee Khan</cp:lastModifiedBy>
  <cp:revision>267</cp:revision>
  <cp:lastPrinted>2014-11-02T16:51:32Z</cp:lastPrinted>
  <dcterms:created xsi:type="dcterms:W3CDTF">2013-05-28T00:38:54Z</dcterms:created>
  <dcterms:modified xsi:type="dcterms:W3CDTF">2015-11-04T11:51:06Z</dcterms:modified>
</cp:coreProperties>
</file>