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</p:sldMasterIdLst>
  <p:notesMasterIdLst>
    <p:notesMasterId r:id="rId10"/>
  </p:notesMasterIdLst>
  <p:handoutMasterIdLst>
    <p:handoutMasterId r:id="rId11"/>
  </p:handoutMasterIdLst>
  <p:sldIdLst>
    <p:sldId id="256" r:id="rId2"/>
    <p:sldId id="337" r:id="rId3"/>
    <p:sldId id="339" r:id="rId4"/>
    <p:sldId id="328" r:id="rId5"/>
    <p:sldId id="331" r:id="rId6"/>
    <p:sldId id="335" r:id="rId7"/>
    <p:sldId id="344" r:id="rId8"/>
    <p:sldId id="267" r:id="rId9"/>
  </p:sldIdLst>
  <p:sldSz cx="10690225" cy="7559675"/>
  <p:notesSz cx="6858000" cy="9144000"/>
  <p:custDataLst>
    <p:tags r:id="rId12"/>
  </p:custDataLst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1pPr>
    <a:lvl2pPr marL="521391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2pPr>
    <a:lvl3pPr marL="1042782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3pPr>
    <a:lvl4pPr marL="1564173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4pPr>
    <a:lvl5pPr marL="2085564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5pPr>
    <a:lvl6pPr marL="2606954" algn="l" defTabSz="521391" rtl="0" eaLnBrk="1" latinLnBrk="0" hangingPunct="1">
      <a:defRPr sz="23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6pPr>
    <a:lvl7pPr marL="3128345" algn="l" defTabSz="521391" rtl="0" eaLnBrk="1" latinLnBrk="0" hangingPunct="1">
      <a:defRPr sz="23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7pPr>
    <a:lvl8pPr marL="3649736" algn="l" defTabSz="521391" rtl="0" eaLnBrk="1" latinLnBrk="0" hangingPunct="1">
      <a:defRPr sz="23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8pPr>
    <a:lvl9pPr marL="4171127" algn="l" defTabSz="521391" rtl="0" eaLnBrk="1" latinLnBrk="0" hangingPunct="1">
      <a:defRPr sz="23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381">
          <p15:clr>
            <a:srgbClr val="A4A3A4"/>
          </p15:clr>
        </p15:guide>
        <p15:guide id="4" pos="336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0613"/>
    <a:srgbClr val="000000"/>
    <a:srgbClr val="D9D9D9"/>
    <a:srgbClr val="D81E05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985" autoAdjust="0"/>
    <p:restoredTop sz="78686" autoAdjust="0"/>
  </p:normalViewPr>
  <p:slideViewPr>
    <p:cSldViewPr showGuides="1">
      <p:cViewPr varScale="1">
        <p:scale>
          <a:sx n="84" d="100"/>
          <a:sy n="84" d="100"/>
        </p:scale>
        <p:origin x="1254" y="90"/>
      </p:cViewPr>
      <p:guideLst>
        <p:guide orient="horz" pos="2160"/>
        <p:guide pos="2880"/>
        <p:guide orient="horz" pos="2381"/>
        <p:guide pos="336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>
        <p:scale>
          <a:sx n="100" d="100"/>
          <a:sy n="100" d="100"/>
        </p:scale>
        <p:origin x="-864" y="36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r>
              <a:rPr lang="en-US" smtClean="0"/>
              <a:t>Level 2 Diploma in Customer Service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586ABBB-9C0A-1D47-83E6-10FD6948B0D3}" type="datetime1">
              <a:rPr lang="en-US"/>
              <a:pPr/>
              <a:t>11/4/2015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BFAD621-1136-4040-A893-ED5AEC3FF1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455718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GB" smtClean="0"/>
              <a:t>Level 2 Diploma in Customer Service</a:t>
            </a:r>
            <a:endParaRPr lang="en-GB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4888" y="685800"/>
            <a:ext cx="4848225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D847933-502B-D146-9428-3DDD196AD93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321936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521391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1042782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564173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2085564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606954" algn="l" defTabSz="52139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8345" algn="l" defTabSz="52139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49736" algn="l" defTabSz="52139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1127" algn="l" defTabSz="52139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4888" y="685800"/>
            <a:ext cx="48482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Level 2 Diploma in Customer Service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47933-502B-D146-9428-3DDD196AD935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83118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The problem is not necessarily poor service but it may feel like that to the customer</a:t>
            </a:r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Level 2 Diploma in Customer Service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847933-502B-D146-9428-3DDD196AD935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83347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4888" y="685800"/>
            <a:ext cx="48482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Level 2 Diploma in Customer Service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847933-502B-D146-9428-3DDD196AD935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27204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4888" y="685800"/>
            <a:ext cx="48482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Discussion should focus  on customer feelings as they underpin the problem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Level 2 Diploma in Customer Service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847933-502B-D146-9428-3DDD196AD935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7541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4888" y="685800"/>
            <a:ext cx="48482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-105" charset="-128"/>
                <a:cs typeface="ＭＳ Ｐゴシック" pitchFamily="-105" charset="-128"/>
              </a:rPr>
              <a:t>The problem may </a:t>
            </a:r>
            <a:r>
              <a:rPr lang="en-US" dirty="0">
                <a:ea typeface="ＭＳ Ｐゴシック" pitchFamily="-105" charset="-128"/>
                <a:cs typeface="ＭＳ Ｐゴシック" pitchFamily="-105" charset="-128"/>
              </a:rPr>
              <a:t>not appear to be a problem to </a:t>
            </a:r>
            <a:r>
              <a:rPr lang="en-US" dirty="0" smtClean="0">
                <a:ea typeface="ＭＳ Ｐゴシック" pitchFamily="-105" charset="-128"/>
                <a:cs typeface="ＭＳ Ｐゴシック" pitchFamily="-105" charset="-128"/>
              </a:rPr>
              <a:t>the person dealing with </a:t>
            </a:r>
            <a:r>
              <a:rPr lang="en-US" smtClean="0">
                <a:ea typeface="ＭＳ Ｐゴシック" pitchFamily="-105" charset="-128"/>
                <a:cs typeface="ＭＳ Ｐゴシック" pitchFamily="-105" charset="-128"/>
              </a:rPr>
              <a:t>the customer </a:t>
            </a:r>
            <a:r>
              <a:rPr lang="en-US" dirty="0">
                <a:ea typeface="ＭＳ Ｐゴシック" pitchFamily="-105" charset="-128"/>
                <a:cs typeface="ＭＳ Ｐゴシック" pitchFamily="-105" charset="-128"/>
              </a:rPr>
              <a:t>but it is to the customer. </a:t>
            </a:r>
          </a:p>
          <a:p>
            <a:r>
              <a:rPr lang="en-GB" dirty="0"/>
              <a:t>By treating the customers as an individual it helps to ensure they feel valued and that their needs as an individual are respected. 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Level 2 Diploma in Customer Service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847933-502B-D146-9428-3DDD196AD935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3245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4888" y="685800"/>
            <a:ext cx="48482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Level 2 Diploma in Customer Service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847933-502B-D146-9428-3DDD196AD935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703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534511" y="1511935"/>
            <a:ext cx="9621203" cy="5242168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10"/>
          <p:cNvSpPr txBox="1">
            <a:spLocks noChangeArrowheads="1"/>
          </p:cNvSpPr>
          <p:nvPr userDrawn="1"/>
        </p:nvSpPr>
        <p:spPr bwMode="white">
          <a:xfrm>
            <a:off x="0" y="258060"/>
            <a:ext cx="8195839" cy="503978"/>
          </a:xfrm>
          <a:prstGeom prst="rect">
            <a:avLst/>
          </a:prstGeom>
          <a:solidFill>
            <a:srgbClr val="E30613"/>
          </a:solidFill>
          <a:ln>
            <a:noFill/>
          </a:ln>
          <a:extLst/>
        </p:spPr>
        <p:txBody>
          <a:bodyPr wrap="none" lIns="104278" tIns="52139" rIns="104278" bIns="52139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2100" dirty="0" smtClean="0">
                <a:solidFill>
                  <a:srgbClr val="D81E05"/>
                </a:solidFill>
                <a:cs typeface="Arial" charset="0"/>
              </a:rPr>
              <a:t> </a:t>
            </a:r>
          </a:p>
        </p:txBody>
      </p:sp>
      <p:sp>
        <p:nvSpPr>
          <p:cNvPr id="1027" name="Text Box 10"/>
          <p:cNvSpPr txBox="1">
            <a:spLocks noChangeArrowheads="1"/>
          </p:cNvSpPr>
          <p:nvPr userDrawn="1"/>
        </p:nvSpPr>
        <p:spPr bwMode="white">
          <a:xfrm>
            <a:off x="-126870" y="489887"/>
            <a:ext cx="10690225" cy="167993"/>
          </a:xfrm>
          <a:prstGeom prst="rect">
            <a:avLst/>
          </a:prstGeom>
          <a:solidFill>
            <a:srgbClr val="D9D9D9">
              <a:alpha val="0"/>
            </a:srgbClr>
          </a:solidFill>
          <a:ln>
            <a:noFill/>
          </a:ln>
          <a:extLst/>
        </p:spPr>
        <p:txBody>
          <a:bodyPr wrap="none" lIns="104278" tIns="52139" rIns="104278" bIns="52139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2100" smtClean="0">
                <a:solidFill>
                  <a:srgbClr val="D9D9D9"/>
                </a:solidFill>
                <a:cs typeface="Arial" charset="0"/>
              </a:rPr>
              <a:t> </a:t>
            </a:r>
          </a:p>
        </p:txBody>
      </p:sp>
      <p:sp>
        <p:nvSpPr>
          <p:cNvPr id="1029" name="Rectangle 14"/>
          <p:cNvSpPr>
            <a:spLocks noChangeArrowheads="1"/>
          </p:cNvSpPr>
          <p:nvPr userDrawn="1"/>
        </p:nvSpPr>
        <p:spPr bwMode="auto">
          <a:xfrm>
            <a:off x="534514" y="340307"/>
            <a:ext cx="7122827" cy="351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4278" tIns="52139" rIns="104278" bIns="52139">
            <a:prstTxWarp prst="textNoShape">
              <a:avLst/>
            </a:prstTxWarp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</a:rPr>
              <a:t>Level </a:t>
            </a:r>
            <a:r>
              <a:rPr lang="en-GB" sz="1600" dirty="0" smtClean="0">
                <a:solidFill>
                  <a:schemeClr val="bg1"/>
                </a:solidFill>
              </a:rPr>
              <a:t>2 </a:t>
            </a:r>
            <a:r>
              <a:rPr lang="en-GB" sz="1600" dirty="0">
                <a:solidFill>
                  <a:schemeClr val="bg1"/>
                </a:solidFill>
              </a:rPr>
              <a:t>Diploma </a:t>
            </a:r>
            <a:r>
              <a:rPr lang="en-GB" sz="1600" dirty="0" smtClean="0">
                <a:solidFill>
                  <a:schemeClr val="bg1"/>
                </a:solidFill>
              </a:rPr>
              <a:t>in </a:t>
            </a:r>
            <a:r>
              <a:rPr lang="en-GB" sz="1600" b="1" dirty="0" smtClean="0">
                <a:solidFill>
                  <a:srgbClr val="FFFFFF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Business &amp; Administration</a:t>
            </a:r>
            <a:r>
              <a:rPr lang="en-GB" sz="1600" dirty="0" smtClean="0">
                <a:solidFill>
                  <a:schemeClr val="bg1"/>
                </a:solidFill>
              </a:rPr>
              <a:t> </a:t>
            </a:r>
            <a:r>
              <a:rPr lang="en-GB" sz="1600" baseline="0" dirty="0" smtClean="0">
                <a:solidFill>
                  <a:schemeClr val="bg1"/>
                </a:solidFill>
              </a:rPr>
              <a:t> 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030" name="Text Box 10"/>
          <p:cNvSpPr txBox="1">
            <a:spLocks noChangeArrowheads="1"/>
          </p:cNvSpPr>
          <p:nvPr userDrawn="1"/>
        </p:nvSpPr>
        <p:spPr bwMode="white">
          <a:xfrm>
            <a:off x="0" y="6971700"/>
            <a:ext cx="10690225" cy="419982"/>
          </a:xfrm>
          <a:prstGeom prst="rect">
            <a:avLst/>
          </a:prstGeom>
          <a:solidFill>
            <a:srgbClr val="D9D9D9"/>
          </a:solidFill>
          <a:ln>
            <a:noFill/>
          </a:ln>
          <a:extLst/>
        </p:spPr>
        <p:txBody>
          <a:bodyPr wrap="none" lIns="104278" tIns="52139" rIns="104278" bIns="52139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2100" smtClean="0">
                <a:solidFill>
                  <a:srgbClr val="D81E05"/>
                </a:solidFill>
                <a:cs typeface="Arial" charset="0"/>
              </a:rPr>
              <a:t> </a:t>
            </a:r>
          </a:p>
        </p:txBody>
      </p:sp>
      <p:sp>
        <p:nvSpPr>
          <p:cNvPr id="1031" name="Text Box 10"/>
          <p:cNvSpPr txBox="1">
            <a:spLocks noChangeArrowheads="1"/>
          </p:cNvSpPr>
          <p:nvPr userDrawn="1"/>
        </p:nvSpPr>
        <p:spPr bwMode="white">
          <a:xfrm>
            <a:off x="0" y="7391682"/>
            <a:ext cx="10690225" cy="167993"/>
          </a:xfrm>
          <a:prstGeom prst="rect">
            <a:avLst/>
          </a:prstGeom>
          <a:solidFill>
            <a:srgbClr val="E30613"/>
          </a:solidFill>
          <a:ln>
            <a:noFill/>
          </a:ln>
          <a:extLst/>
        </p:spPr>
        <p:txBody>
          <a:bodyPr wrap="none" lIns="104278" tIns="52139" rIns="104278" bIns="52139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2100" smtClean="0">
                <a:solidFill>
                  <a:srgbClr val="D81E05"/>
                </a:solidFill>
                <a:cs typeface="Arial" charset="0"/>
              </a:rPr>
              <a:t> </a:t>
            </a:r>
          </a:p>
        </p:txBody>
      </p:sp>
      <p:sp>
        <p:nvSpPr>
          <p:cNvPr id="53259" name="Text Box 11"/>
          <p:cNvSpPr txBox="1">
            <a:spLocks noChangeArrowheads="1"/>
          </p:cNvSpPr>
          <p:nvPr userDrawn="1"/>
        </p:nvSpPr>
        <p:spPr bwMode="auto">
          <a:xfrm>
            <a:off x="534511" y="7055697"/>
            <a:ext cx="7572243" cy="251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>
              <a:spcBef>
                <a:spcPts val="684"/>
              </a:spcBef>
            </a:pPr>
            <a:r>
              <a:rPr lang="en-US" sz="1300" dirty="0"/>
              <a:t>© </a:t>
            </a:r>
            <a:r>
              <a:rPr lang="en-US" sz="1300" dirty="0" smtClean="0"/>
              <a:t>2014 </a:t>
            </a:r>
            <a:r>
              <a:rPr lang="en-US" sz="1300" dirty="0"/>
              <a:t>City and Guilds of London Institute. All rights reserved</a:t>
            </a:r>
            <a:r>
              <a:rPr lang="en-US" sz="1000" dirty="0"/>
              <a:t>.</a:t>
            </a:r>
            <a:r>
              <a:rPr lang="en-US" sz="1300" dirty="0">
                <a:ea typeface="Arial" pitchFamily="-105" charset="0"/>
                <a:cs typeface="Arial" pitchFamily="-105" charset="0"/>
              </a:rPr>
              <a:t/>
            </a:r>
            <a:br>
              <a:rPr lang="en-US" sz="1300" dirty="0">
                <a:ea typeface="Arial" pitchFamily="-105" charset="0"/>
                <a:cs typeface="Arial" pitchFamily="-105" charset="0"/>
              </a:rPr>
            </a:br>
            <a:endParaRPr lang="en-US" sz="1300" dirty="0">
              <a:ea typeface="Arial" pitchFamily="-105" charset="0"/>
              <a:cs typeface="Arial" pitchFamily="-105" charset="0"/>
            </a:endParaRPr>
          </a:p>
          <a:p>
            <a:endParaRPr lang="en-US" sz="1400" dirty="0">
              <a:latin typeface="Times New Roman" pitchFamily="-105" charset="0"/>
            </a:endParaRPr>
          </a:p>
          <a:p>
            <a:endParaRPr lang="en-US" sz="1400" dirty="0">
              <a:latin typeface="Times New Roman" pitchFamily="-105" charset="0"/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 userDrawn="1"/>
        </p:nvSpPr>
        <p:spPr bwMode="auto">
          <a:xfrm>
            <a:off x="8463095" y="7055697"/>
            <a:ext cx="1692619" cy="251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r">
              <a:spcBef>
                <a:spcPts val="684"/>
              </a:spcBef>
            </a:pPr>
            <a:fld id="{6152C911-7D81-1845-9D20-613E63F035EB}" type="slidenum">
              <a:rPr lang="en-US" sz="1300">
                <a:ea typeface="Arial" pitchFamily="-105" charset="0"/>
                <a:cs typeface="Arial" pitchFamily="-105" charset="0"/>
              </a:rPr>
              <a:pPr algn="r">
                <a:spcBef>
                  <a:spcPts val="684"/>
                </a:spcBef>
              </a:pPr>
              <a:t>‹#›</a:t>
            </a:fld>
            <a:r>
              <a:rPr lang="en-US" sz="1300" dirty="0">
                <a:ea typeface="Arial" pitchFamily="-105" charset="0"/>
                <a:cs typeface="Arial" pitchFamily="-105" charset="0"/>
              </a:rPr>
              <a:t> of </a:t>
            </a:r>
            <a:r>
              <a:rPr lang="en-US" sz="1300" dirty="0" smtClean="0">
                <a:ea typeface="Arial" pitchFamily="-105" charset="0"/>
                <a:cs typeface="Arial" pitchFamily="-105" charset="0"/>
              </a:rPr>
              <a:t>8</a:t>
            </a:r>
            <a:endParaRPr lang="en-US" sz="1300" dirty="0">
              <a:ea typeface="Arial" pitchFamily="-105" charset="0"/>
              <a:cs typeface="Arial" pitchFamily="-105" charset="0"/>
            </a:endParaRPr>
          </a:p>
          <a:p>
            <a:r>
              <a:rPr lang="en-US" sz="1300" dirty="0">
                <a:ea typeface="Arial" pitchFamily="-105" charset="0"/>
                <a:cs typeface="Arial" pitchFamily="-105" charset="0"/>
              </a:rPr>
              <a:t/>
            </a:r>
            <a:br>
              <a:rPr lang="en-US" sz="1300" dirty="0">
                <a:ea typeface="Arial" pitchFamily="-105" charset="0"/>
                <a:cs typeface="Arial" pitchFamily="-105" charset="0"/>
              </a:rPr>
            </a:br>
            <a:endParaRPr lang="en-US" sz="1300" dirty="0">
              <a:ea typeface="Arial" pitchFamily="-105" charset="0"/>
              <a:cs typeface="Arial" pitchFamily="-105" charset="0"/>
            </a:endParaRPr>
          </a:p>
          <a:p>
            <a:r>
              <a:rPr lang="en-US" sz="1300" dirty="0">
                <a:ea typeface="Arial" pitchFamily="-105" charset="0"/>
                <a:cs typeface="Arial" pitchFamily="-105" charset="0"/>
              </a:rPr>
              <a:t/>
            </a:r>
            <a:br>
              <a:rPr lang="en-US" sz="1300" dirty="0">
                <a:ea typeface="Arial" pitchFamily="-105" charset="0"/>
                <a:cs typeface="Arial" pitchFamily="-105" charset="0"/>
              </a:rPr>
            </a:br>
            <a:endParaRPr lang="en-US" sz="1300" dirty="0">
              <a:ea typeface="Arial" pitchFamily="-105" charset="0"/>
              <a:cs typeface="Arial" pitchFamily="-105" charset="0"/>
            </a:endParaRPr>
          </a:p>
          <a:p>
            <a:endParaRPr lang="en-US" sz="1400" dirty="0">
              <a:latin typeface="Times New Roman" pitchFamily="-105" charset="0"/>
            </a:endParaRPr>
          </a:p>
          <a:p>
            <a:endParaRPr lang="en-US" sz="1400" dirty="0">
              <a:latin typeface="Times New Roman" pitchFamily="-105" charset="0"/>
            </a:endParaRPr>
          </a:p>
        </p:txBody>
      </p:sp>
      <p:sp>
        <p:nvSpPr>
          <p:cNvPr id="1035" name="Title Placeholder 10"/>
          <p:cNvSpPr>
            <a:spLocks noGrp="1"/>
          </p:cNvSpPr>
          <p:nvPr>
            <p:ph type="title"/>
          </p:nvPr>
        </p:nvSpPr>
        <p:spPr bwMode="auto">
          <a:xfrm>
            <a:off x="534511" y="923962"/>
            <a:ext cx="9608211" cy="421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278" tIns="52139" rIns="104278" bIns="5213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1036" name="Text Placeholder 13"/>
          <p:cNvSpPr>
            <a:spLocks noGrp="1"/>
          </p:cNvSpPr>
          <p:nvPr>
            <p:ph type="body" idx="1"/>
          </p:nvPr>
        </p:nvSpPr>
        <p:spPr bwMode="auto">
          <a:xfrm>
            <a:off x="534511" y="1511937"/>
            <a:ext cx="9621203" cy="5242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278" tIns="52139" rIns="104278" bIns="521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4"/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9721" y="162850"/>
            <a:ext cx="2849324" cy="69439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700" b="1">
          <a:solidFill>
            <a:srgbClr val="E30613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700" b="1">
          <a:solidFill>
            <a:srgbClr val="E30613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700" b="1">
          <a:solidFill>
            <a:srgbClr val="E30613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700" b="1">
          <a:solidFill>
            <a:srgbClr val="E30613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700" b="1">
          <a:solidFill>
            <a:srgbClr val="E30613"/>
          </a:solidFill>
          <a:latin typeface="Arial" charset="0"/>
          <a:ea typeface="ＭＳ Ｐゴシック" charset="-128"/>
          <a:cs typeface="ＭＳ Ｐゴシック" charset="-128"/>
        </a:defRPr>
      </a:lvl5pPr>
      <a:lvl6pPr marL="521391" algn="ctr" rtl="0" fontAlgn="base">
        <a:spcBef>
          <a:spcPct val="0"/>
        </a:spcBef>
        <a:spcAft>
          <a:spcPct val="0"/>
        </a:spcAft>
        <a:defRPr sz="5000">
          <a:solidFill>
            <a:srgbClr val="CC0000"/>
          </a:solidFill>
          <a:latin typeface="Arial" charset="0"/>
        </a:defRPr>
      </a:lvl6pPr>
      <a:lvl7pPr marL="1042782" algn="ctr" rtl="0" fontAlgn="base">
        <a:spcBef>
          <a:spcPct val="0"/>
        </a:spcBef>
        <a:spcAft>
          <a:spcPct val="0"/>
        </a:spcAft>
        <a:defRPr sz="5000">
          <a:solidFill>
            <a:srgbClr val="CC0000"/>
          </a:solidFill>
          <a:latin typeface="Arial" charset="0"/>
        </a:defRPr>
      </a:lvl7pPr>
      <a:lvl8pPr marL="1564173" algn="ctr" rtl="0" fontAlgn="base">
        <a:spcBef>
          <a:spcPct val="0"/>
        </a:spcBef>
        <a:spcAft>
          <a:spcPct val="0"/>
        </a:spcAft>
        <a:defRPr sz="5000">
          <a:solidFill>
            <a:srgbClr val="CC0000"/>
          </a:solidFill>
          <a:latin typeface="Arial" charset="0"/>
        </a:defRPr>
      </a:lvl8pPr>
      <a:lvl9pPr marL="2085564" algn="ctr" rtl="0" fontAlgn="base">
        <a:spcBef>
          <a:spcPct val="0"/>
        </a:spcBef>
        <a:spcAft>
          <a:spcPct val="0"/>
        </a:spcAft>
        <a:defRPr sz="5000">
          <a:solidFill>
            <a:srgbClr val="CC0000"/>
          </a:solidFill>
          <a:latin typeface="Arial" charset="0"/>
        </a:defRPr>
      </a:lvl9pPr>
    </p:titleStyle>
    <p:bodyStyle>
      <a:lvl1pPr marL="0" indent="0" algn="l" rtl="0" eaLnBrk="0" fontAlgn="base" hangingPunct="0">
        <a:lnSpc>
          <a:spcPts val="2737"/>
        </a:lnSpc>
        <a:spcBef>
          <a:spcPts val="1140"/>
        </a:spcBef>
        <a:spcAft>
          <a:spcPts val="1140"/>
        </a:spcAft>
        <a:defRPr lang="en-GB" sz="2300" dirty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246212" indent="-246212" algn="l" rtl="0" eaLnBrk="0" fontAlgn="base" hangingPunct="0">
        <a:lnSpc>
          <a:spcPts val="2737"/>
        </a:lnSpc>
        <a:spcBef>
          <a:spcPts val="570"/>
        </a:spcBef>
        <a:spcAft>
          <a:spcPts val="570"/>
        </a:spcAft>
        <a:buClr>
          <a:srgbClr val="E30613"/>
        </a:buClr>
        <a:buFont typeface="Arial" pitchFamily="-105" charset="0"/>
        <a:buChar char="•"/>
        <a:defRPr lang="en-GB" sz="2300" dirty="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0" indent="0" algn="l" rtl="0" eaLnBrk="0" fontAlgn="base" hangingPunct="0">
        <a:lnSpc>
          <a:spcPts val="2281"/>
        </a:lnSpc>
        <a:spcBef>
          <a:spcPts val="570"/>
        </a:spcBef>
        <a:spcAft>
          <a:spcPts val="570"/>
        </a:spcAft>
        <a:buFont typeface="Lucida Grande" pitchFamily="-105" charset="0"/>
        <a:defRPr lang="en-GB" sz="1800" dirty="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246212" indent="-246212" algn="l" rtl="0" eaLnBrk="0" fontAlgn="base" hangingPunct="0">
        <a:lnSpc>
          <a:spcPts val="2281"/>
        </a:lnSpc>
        <a:spcBef>
          <a:spcPts val="570"/>
        </a:spcBef>
        <a:spcAft>
          <a:spcPts val="570"/>
        </a:spcAft>
        <a:buClr>
          <a:srgbClr val="E30613"/>
        </a:buClr>
        <a:buFont typeface="Arial" pitchFamily="-105" charset="0"/>
        <a:buChar char="•"/>
        <a:defRPr lang="en-GB" sz="1800" dirty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4pPr>
      <a:lvl5pPr marL="492425" indent="-246212" algn="l" rtl="0" eaLnBrk="0" fontAlgn="base" hangingPunct="0">
        <a:lnSpc>
          <a:spcPts val="2281"/>
        </a:lnSpc>
        <a:spcBef>
          <a:spcPct val="0"/>
        </a:spcBef>
        <a:spcAft>
          <a:spcPts val="570"/>
        </a:spcAft>
        <a:buFont typeface="Arial" pitchFamily="-105" charset="0"/>
        <a:buChar char="–"/>
        <a:defRPr lang="en-US" sz="1800" dirty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5pPr>
      <a:lvl6pPr marL="521391" indent="-521391" algn="l" defTabSz="1042782" rtl="0" fontAlgn="base">
        <a:spcBef>
          <a:spcPct val="20000"/>
        </a:spcBef>
        <a:spcAft>
          <a:spcPct val="0"/>
        </a:spcAft>
        <a:buChar char="»"/>
        <a:defRPr lang="en-GB" sz="1800" kern="0" baseline="0" dirty="0" smtClean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6pPr>
      <a:lvl7pPr marL="3389041" indent="-260695" algn="l" defTabSz="1042782" rtl="0" fontAlgn="base">
        <a:spcBef>
          <a:spcPct val="20000"/>
        </a:spcBef>
        <a:spcAft>
          <a:spcPct val="0"/>
        </a:spcAft>
        <a:buClr>
          <a:srgbClr val="E30613"/>
        </a:buClr>
        <a:buChar char="»"/>
        <a:defRPr lang="en-GB" sz="1800" kern="0" baseline="0" dirty="0" smtClean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7pPr>
      <a:lvl8pPr marL="3910432" indent="-260695" algn="l" defTabSz="1042782" rtl="0" fontAlgn="base">
        <a:spcBef>
          <a:spcPct val="20000"/>
        </a:spcBef>
        <a:spcAft>
          <a:spcPct val="0"/>
        </a:spcAft>
        <a:buChar char="»"/>
        <a:defRPr lang="en-GB" sz="1800" kern="0" dirty="0" smtClean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8pPr>
      <a:lvl9pPr marL="4431822" indent="-260695" algn="l" defTabSz="1042782" rtl="0" fontAlgn="base">
        <a:spcBef>
          <a:spcPct val="20000"/>
        </a:spcBef>
        <a:spcAft>
          <a:spcPct val="0"/>
        </a:spcAft>
        <a:buChar char="»"/>
        <a:defRPr lang="en-GB" sz="1100" kern="0" baseline="0" dirty="0" smtClean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9pPr>
    </p:bodyStyle>
    <p:otherStyle>
      <a:defPPr>
        <a:defRPr lang="en-US"/>
      </a:defPPr>
      <a:lvl1pPr marL="0" algn="l" defTabSz="52139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391" algn="l" defTabSz="52139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782" algn="l" defTabSz="52139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173" algn="l" defTabSz="52139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564" algn="l" defTabSz="52139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6954" algn="l" defTabSz="52139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345" algn="l" defTabSz="52139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49736" algn="l" defTabSz="52139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1127" algn="l" defTabSz="52139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15"/>
          <p:cNvSpPr>
            <a:spLocks noGrp="1" noChangeArrowheads="1"/>
          </p:cNvSpPr>
          <p:nvPr>
            <p:ph type="title"/>
          </p:nvPr>
        </p:nvSpPr>
        <p:spPr>
          <a:xfrm>
            <a:off x="576639" y="3958904"/>
            <a:ext cx="9700650" cy="1368152"/>
          </a:xfrm>
        </p:spPr>
        <p:txBody>
          <a:bodyPr/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sz="2400" dirty="0" smtClean="0"/>
              <a:t>Employer’s </a:t>
            </a:r>
            <a:r>
              <a:rPr lang="en-GB" sz="2400" dirty="0"/>
              <a:t>expectations for employees’ standards of personal presentation, punctuality and behaviour, and an organisation’s principles of conduct and code of practice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2050" name="Rectangle 14"/>
          <p:cNvSpPr>
            <a:spLocks noGrp="1" noChangeArrowheads="1"/>
          </p:cNvSpPr>
          <p:nvPr>
            <p:ph type="body" idx="10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PowerPoint presentation</a:t>
            </a:r>
            <a:endParaRPr lang="en-GB" dirty="0"/>
          </a:p>
        </p:txBody>
      </p:sp>
      <p:sp>
        <p:nvSpPr>
          <p:cNvPr id="2051" name="Text Box 10"/>
          <p:cNvSpPr txBox="1">
            <a:spLocks noChangeArrowheads="1"/>
          </p:cNvSpPr>
          <p:nvPr/>
        </p:nvSpPr>
        <p:spPr bwMode="white">
          <a:xfrm>
            <a:off x="590041" y="2267902"/>
            <a:ext cx="9443032" cy="1427939"/>
          </a:xfrm>
          <a:prstGeom prst="rect">
            <a:avLst/>
          </a:prstGeom>
          <a:solidFill>
            <a:srgbClr val="E30613"/>
          </a:solidFill>
          <a:ln w="9525">
            <a:noFill/>
            <a:miter lim="800000"/>
            <a:headEnd/>
            <a:tailEnd/>
          </a:ln>
        </p:spPr>
        <p:txBody>
          <a:bodyPr wrap="none" lIns="104278" tIns="52139" rIns="104278" bIns="52139">
            <a:prstTxWarp prst="textNoShape">
              <a:avLst/>
            </a:prstTxWarp>
          </a:bodyPr>
          <a:lstStyle/>
          <a:p>
            <a:r>
              <a:rPr lang="en-GB" sz="2100">
                <a:solidFill>
                  <a:srgbClr val="D81E05"/>
                </a:solidFill>
                <a:ea typeface="Arial" pitchFamily="-105" charset="0"/>
                <a:cs typeface="Arial" pitchFamily="-105" charset="0"/>
              </a:rPr>
              <a:t> </a:t>
            </a:r>
          </a:p>
        </p:txBody>
      </p:sp>
      <p:sp>
        <p:nvSpPr>
          <p:cNvPr id="2052" name="Text Box 10"/>
          <p:cNvSpPr txBox="1">
            <a:spLocks noChangeArrowheads="1"/>
          </p:cNvSpPr>
          <p:nvPr/>
        </p:nvSpPr>
        <p:spPr bwMode="white">
          <a:xfrm>
            <a:off x="623597" y="3695841"/>
            <a:ext cx="9443032" cy="251989"/>
          </a:xfrm>
          <a:prstGeom prst="rect">
            <a:avLst/>
          </a:prstGeom>
          <a:solidFill>
            <a:srgbClr val="D9D9D9"/>
          </a:solidFill>
          <a:ln w="9525">
            <a:noFill/>
            <a:miter lim="800000"/>
            <a:headEnd/>
            <a:tailEnd/>
          </a:ln>
        </p:spPr>
        <p:txBody>
          <a:bodyPr wrap="none" lIns="104278" tIns="52139" rIns="104278" bIns="52139">
            <a:prstTxWarp prst="textNoShape">
              <a:avLst/>
            </a:prstTxWarp>
          </a:bodyPr>
          <a:lstStyle/>
          <a:p>
            <a:r>
              <a:rPr lang="en-GB" sz="2100">
                <a:solidFill>
                  <a:srgbClr val="D81E05"/>
                </a:solidFill>
                <a:ea typeface="Arial" pitchFamily="-105" charset="0"/>
                <a:cs typeface="Arial" pitchFamily="-105" charset="0"/>
              </a:rPr>
              <a:t> </a:t>
            </a:r>
          </a:p>
        </p:txBody>
      </p:sp>
      <p:sp>
        <p:nvSpPr>
          <p:cNvPr id="2054" name="TextBox 9"/>
          <p:cNvSpPr txBox="1">
            <a:spLocks noChangeArrowheads="1"/>
          </p:cNvSpPr>
          <p:nvPr/>
        </p:nvSpPr>
        <p:spPr bwMode="auto">
          <a:xfrm>
            <a:off x="890852" y="2435898"/>
            <a:ext cx="8997606" cy="520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278" tIns="52139" rIns="104278" bIns="52139">
            <a:prstTxWarp prst="textNoShape">
              <a:avLst/>
            </a:prstTxWarp>
            <a:spAutoFit/>
          </a:bodyPr>
          <a:lstStyle/>
          <a:p>
            <a:r>
              <a:rPr lang="en-GB" sz="2700" b="1">
                <a:solidFill>
                  <a:srgbClr val="FFFFFF"/>
                </a:solidFill>
              </a:rPr>
              <a:t>Unit </a:t>
            </a:r>
            <a:r>
              <a:rPr lang="en-GB" sz="2700" b="1" smtClean="0">
                <a:solidFill>
                  <a:srgbClr val="FFFFFF"/>
                </a:solidFill>
              </a:rPr>
              <a:t>227: </a:t>
            </a:r>
            <a:r>
              <a:rPr lang="en-GB" sz="2700" b="1" dirty="0" smtClean="0">
                <a:solidFill>
                  <a:srgbClr val="FFFFFF"/>
                </a:solidFill>
              </a:rPr>
              <a:t>Employee rights and responsibilities</a:t>
            </a:r>
            <a:endParaRPr lang="en-US" sz="27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11" y="923961"/>
            <a:ext cx="9608211" cy="1199692"/>
          </a:xfrm>
        </p:spPr>
        <p:txBody>
          <a:bodyPr/>
          <a:lstStyle/>
          <a:p>
            <a:r>
              <a:rPr lang="en-GB" sz="2400" dirty="0" smtClean="0"/>
              <a:t>Employer’s </a:t>
            </a:r>
            <a:r>
              <a:rPr lang="en-GB" sz="2400" dirty="0"/>
              <a:t>expectations for employees’ standards of personal 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534511" y="1331565"/>
            <a:ext cx="9621203" cy="6228110"/>
          </a:xfrm>
        </p:spPr>
        <p:txBody>
          <a:bodyPr/>
          <a:lstStyle/>
          <a:p>
            <a:endParaRPr lang="en-GB" dirty="0"/>
          </a:p>
          <a:p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Dress code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Uniform and/or protective clothing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Grooming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Personal hygiene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43345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11" y="923961"/>
            <a:ext cx="9608211" cy="767644"/>
          </a:xfrm>
        </p:spPr>
        <p:txBody>
          <a:bodyPr/>
          <a:lstStyle/>
          <a:p>
            <a:r>
              <a:rPr lang="en-GB" sz="2400" dirty="0"/>
              <a:t>Employer’s expectations for employees’ standards of </a:t>
            </a:r>
            <a:r>
              <a:rPr lang="en-GB" sz="2400" dirty="0" smtClean="0"/>
              <a:t>punctuality</a:t>
            </a:r>
            <a:r>
              <a:rPr lang="en-US" sz="2400" dirty="0" smtClean="0">
                <a:ea typeface="ＭＳ Ｐゴシック" pitchFamily="-105" charset="-128"/>
                <a:cs typeface="ＭＳ Ｐゴシック" pitchFamily="-105" charset="-128"/>
              </a:rPr>
              <a:t> </a:t>
            </a:r>
            <a:r>
              <a:rPr lang="en-US" dirty="0" smtClean="0">
                <a:ea typeface="ＭＳ Ｐゴシック" pitchFamily="-105" charset="-128"/>
                <a:cs typeface="ＭＳ Ｐゴシック" pitchFamily="-105" charset="-128"/>
              </a:rPr>
              <a:t/>
            </a:r>
            <a:br>
              <a:rPr lang="en-US" dirty="0" smtClean="0">
                <a:ea typeface="ＭＳ Ｐゴシック" pitchFamily="-105" charset="-128"/>
                <a:cs typeface="ＭＳ Ｐゴシック" pitchFamily="-105" charset="-128"/>
              </a:rPr>
            </a:b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534511" y="1763613"/>
            <a:ext cx="9621203" cy="4990490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GB" sz="2000" dirty="0" smtClean="0"/>
              <a:t>On </a:t>
            </a:r>
            <a:r>
              <a:rPr lang="en-GB" sz="2000" dirty="0"/>
              <a:t>time </a:t>
            </a:r>
            <a:r>
              <a:rPr lang="en-GB" sz="2000" dirty="0" smtClean="0"/>
              <a:t>at </a:t>
            </a:r>
            <a:r>
              <a:rPr lang="en-GB" sz="2000" dirty="0"/>
              <a:t>the start of the working </a:t>
            </a:r>
            <a:r>
              <a:rPr lang="en-GB" sz="2000" dirty="0" smtClean="0"/>
              <a:t>day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000" dirty="0" smtClean="0"/>
              <a:t>On time </a:t>
            </a:r>
            <a:r>
              <a:rPr lang="en-GB" sz="2000" dirty="0"/>
              <a:t>coming back from </a:t>
            </a:r>
            <a:r>
              <a:rPr lang="en-GB" sz="2000" dirty="0" smtClean="0"/>
              <a:t>lunch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000" dirty="0" smtClean="0"/>
              <a:t>Leave </a:t>
            </a:r>
            <a:r>
              <a:rPr lang="en-GB" sz="2000" dirty="0"/>
              <a:t>on </a:t>
            </a:r>
            <a:r>
              <a:rPr lang="en-GB" sz="2000" dirty="0" smtClean="0"/>
              <a:t>time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000" dirty="0" smtClean="0"/>
              <a:t>On </a:t>
            </a:r>
            <a:r>
              <a:rPr lang="en-GB" sz="2000" dirty="0"/>
              <a:t>time for meetings</a:t>
            </a:r>
            <a:r>
              <a:rPr lang="en-GB" sz="2000" i="1" dirty="0"/>
              <a:t> </a:t>
            </a:r>
            <a:endParaRPr lang="en-GB" sz="2000" i="1" dirty="0" smtClean="0"/>
          </a:p>
          <a:p>
            <a:endParaRPr lang="en-GB" sz="2000" i="1" dirty="0"/>
          </a:p>
          <a:p>
            <a:endParaRPr lang="en-GB" sz="22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7080" y="2699717"/>
            <a:ext cx="4370982" cy="3330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724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520576" y="755501"/>
            <a:ext cx="9608211" cy="623629"/>
          </a:xfrm>
        </p:spPr>
        <p:txBody>
          <a:bodyPr/>
          <a:lstStyle/>
          <a:p>
            <a:r>
              <a:rPr lang="en-GB" sz="2400" i="1" dirty="0" smtClean="0"/>
              <a:t> </a:t>
            </a:r>
            <a:r>
              <a:rPr lang="en-GB" sz="2400" dirty="0"/>
              <a:t>Employer’s expectations for employees’ standards </a:t>
            </a:r>
            <a:r>
              <a:rPr lang="en-GB" sz="2400" dirty="0" smtClean="0"/>
              <a:t>of behaviour</a:t>
            </a:r>
            <a:endParaRPr lang="en-US" sz="2400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sz="quarter" idx="10"/>
          </p:nvPr>
        </p:nvSpPr>
        <p:spPr>
          <a:xfrm>
            <a:off x="376560" y="1259557"/>
            <a:ext cx="9621203" cy="5472608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GB" sz="2000" dirty="0" smtClean="0"/>
              <a:t>Reliable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000" dirty="0" smtClean="0"/>
              <a:t>Professional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000" dirty="0" smtClean="0"/>
              <a:t>Respectful of confidentiality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000" dirty="0" smtClean="0"/>
              <a:t>Team player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000" dirty="0" smtClean="0"/>
              <a:t>Confident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000" dirty="0" smtClean="0"/>
              <a:t>Positive approach and body language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000" dirty="0" smtClean="0"/>
              <a:t>Polite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000" dirty="0" smtClean="0"/>
              <a:t>Helpful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000" dirty="0" smtClean="0"/>
              <a:t>Considerate</a:t>
            </a:r>
            <a:r>
              <a:rPr lang="en-GB" sz="1800" dirty="0" smtClean="0"/>
              <a:t> </a:t>
            </a:r>
            <a:endParaRPr lang="en-GB" sz="1800" dirty="0"/>
          </a:p>
          <a:p>
            <a:r>
              <a:rPr lang="en-GB" sz="1800" dirty="0"/>
              <a:t> </a:t>
            </a:r>
          </a:p>
          <a:p>
            <a:pPr>
              <a:lnSpc>
                <a:spcPts val="1368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>
              <a:ea typeface="ＭＳ Ｐゴシック" pitchFamily="-105" charset="-128"/>
              <a:cs typeface="ＭＳ Ｐゴシック" pitchFamily="-105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600" y="827509"/>
            <a:ext cx="9608211" cy="720080"/>
          </a:xfrm>
        </p:spPr>
        <p:txBody>
          <a:bodyPr/>
          <a:lstStyle/>
          <a:p>
            <a:r>
              <a:rPr lang="en-GB" sz="2400" dirty="0"/>
              <a:t>An organisation’s principles of conduct and code of practice</a:t>
            </a:r>
            <a:br>
              <a:rPr lang="en-GB" sz="2400" dirty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342900" lvl="0" indent="-342900">
              <a:buFont typeface="Arial" pitchFamily="34" charset="0"/>
              <a:buChar char="•"/>
            </a:pPr>
            <a:r>
              <a:rPr lang="en-GB" sz="2000" dirty="0"/>
              <a:t>Confidentiality </a:t>
            </a:r>
            <a:r>
              <a:rPr lang="en-GB" sz="2000" dirty="0" smtClean="0"/>
              <a:t>procedures – data protection; competitors of the organisation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000" dirty="0"/>
              <a:t>Use of company </a:t>
            </a:r>
            <a:r>
              <a:rPr lang="en-GB" sz="2000" dirty="0" smtClean="0"/>
              <a:t>equipment – computers, phones, office supplies</a:t>
            </a:r>
            <a:endParaRPr lang="en-GB" sz="2000" dirty="0"/>
          </a:p>
          <a:p>
            <a:pPr marL="342900" indent="-342900">
              <a:buFont typeface="Arial" pitchFamily="34" charset="0"/>
              <a:buChar char="•"/>
            </a:pPr>
            <a:r>
              <a:rPr lang="en-GB" sz="2000" dirty="0"/>
              <a:t>Sickness reporting </a:t>
            </a:r>
            <a:r>
              <a:rPr lang="en-GB" sz="2000" dirty="0" smtClean="0"/>
              <a:t>procedures – to whom, how often, medical certificates</a:t>
            </a:r>
            <a:endParaRPr lang="en-GB" sz="2000" dirty="0"/>
          </a:p>
          <a:p>
            <a:pPr marL="342900" indent="-342900">
              <a:buFont typeface="Arial" pitchFamily="34" charset="0"/>
              <a:buChar char="•"/>
            </a:pPr>
            <a:r>
              <a:rPr lang="en-GB" sz="2000" dirty="0"/>
              <a:t>Smoking and drinking </a:t>
            </a:r>
            <a:r>
              <a:rPr lang="en-GB" sz="2000" dirty="0" smtClean="0"/>
              <a:t>alcohol at work</a:t>
            </a:r>
            <a:endParaRPr lang="en-GB" sz="2000" dirty="0"/>
          </a:p>
          <a:p>
            <a:pPr marL="342900" indent="-342900">
              <a:buFont typeface="Arial" pitchFamily="34" charset="0"/>
              <a:buChar char="•"/>
            </a:pPr>
            <a:r>
              <a:rPr lang="en-GB" sz="2000" dirty="0"/>
              <a:t>Acceptance of </a:t>
            </a:r>
            <a:r>
              <a:rPr lang="en-GB" sz="2000" dirty="0" smtClean="0"/>
              <a:t>gifts/hospitality – from customers and suppliers</a:t>
            </a:r>
            <a:endParaRPr lang="en-GB" sz="2000" dirty="0"/>
          </a:p>
          <a:p>
            <a:pPr lvl="0"/>
            <a:endParaRPr lang="en-GB" sz="2400" dirty="0"/>
          </a:p>
          <a:p>
            <a:endParaRPr lang="en-GB" sz="1600" dirty="0"/>
          </a:p>
          <a:p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4592" y="899517"/>
            <a:ext cx="9478130" cy="720079"/>
          </a:xfrm>
        </p:spPr>
        <p:txBody>
          <a:bodyPr/>
          <a:lstStyle/>
          <a:p>
            <a:r>
              <a:rPr lang="en-US" sz="2400" dirty="0" smtClean="0"/>
              <a:t>The role of </a:t>
            </a:r>
            <a:r>
              <a:rPr lang="en-US" sz="2400" dirty="0" err="1" smtClean="0"/>
              <a:t>organisations</a:t>
            </a:r>
            <a:r>
              <a:rPr lang="en-US" sz="2400" dirty="0" smtClean="0"/>
              <a:t> and industries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534511" y="1835621"/>
            <a:ext cx="9621203" cy="4918482"/>
          </a:xfrm>
        </p:spPr>
        <p:txBody>
          <a:bodyPr/>
          <a:lstStyle/>
          <a:p>
            <a:r>
              <a:rPr lang="en-GB" sz="2000" dirty="0"/>
              <a:t>Information about your organisation might come from the company website, annual reports, or company newsletters. </a:t>
            </a:r>
          </a:p>
          <a:p>
            <a:r>
              <a:rPr lang="en-GB" sz="2000" dirty="0"/>
              <a:t>Information about your industry might be available from industry associations, regulatory bodies, or industry publications.</a:t>
            </a:r>
          </a:p>
          <a:p>
            <a:r>
              <a:rPr lang="en-GB" sz="2000" dirty="0"/>
              <a:t>You can obtain information about </a:t>
            </a:r>
            <a:r>
              <a:rPr lang="en-GB" sz="2000" dirty="0" smtClean="0"/>
              <a:t>the </a:t>
            </a:r>
            <a:r>
              <a:rPr lang="en-GB" sz="2000" dirty="0"/>
              <a:t>role of </a:t>
            </a:r>
            <a:r>
              <a:rPr lang="en-GB" sz="2000" dirty="0" smtClean="0"/>
              <a:t>your own </a:t>
            </a:r>
            <a:r>
              <a:rPr lang="en-GB" sz="2000" dirty="0"/>
              <a:t>occupation within an organisation and industry, </a:t>
            </a:r>
            <a:r>
              <a:rPr lang="en-GB" sz="2000" dirty="0" smtClean="0"/>
              <a:t>training </a:t>
            </a:r>
            <a:r>
              <a:rPr lang="en-GB" sz="2000" dirty="0"/>
              <a:t>and career pathways from your job description, the </a:t>
            </a:r>
            <a:r>
              <a:rPr lang="en-GB" sz="2000" dirty="0" smtClean="0"/>
              <a:t>Human Resources </a:t>
            </a:r>
            <a:r>
              <a:rPr lang="en-GB" sz="2000" dirty="0"/>
              <a:t>department and from training and development policy documents within your organisation.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48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Worksheet 6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sz="2000" dirty="0"/>
              <a:t>Undertake </a:t>
            </a:r>
            <a:r>
              <a:rPr lang="en-GB" sz="2000" dirty="0" smtClean="0"/>
              <a:t>research </a:t>
            </a:r>
            <a:r>
              <a:rPr lang="en-GB" sz="2000" dirty="0"/>
              <a:t>into the role of </a:t>
            </a:r>
            <a:r>
              <a:rPr lang="en-GB" sz="2000" dirty="0" smtClean="0"/>
              <a:t>your </a:t>
            </a:r>
            <a:r>
              <a:rPr lang="en-GB" sz="2000" dirty="0"/>
              <a:t>own occupation within an organisation and industry, career pathways within </a:t>
            </a:r>
            <a:r>
              <a:rPr lang="en-GB" sz="2000" dirty="0" smtClean="0"/>
              <a:t>your </a:t>
            </a:r>
            <a:r>
              <a:rPr lang="en-GB" sz="2000" dirty="0"/>
              <a:t>organisation and industry, and sources of information and advice on an industry, occupation, training and career pathway.</a:t>
            </a:r>
          </a:p>
        </p:txBody>
      </p:sp>
    </p:spTree>
    <p:extLst>
      <p:ext uri="{BB962C8B-B14F-4D97-AF65-F5344CB8AC3E}">
        <p14:creationId xmlns:p14="http://schemas.microsoft.com/office/powerpoint/2010/main" val="197742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4511" y="1511937"/>
            <a:ext cx="9621203" cy="5241025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</a:pPr>
            <a:r>
              <a:rPr sz="6800" dirty="0">
                <a:solidFill>
                  <a:srgbClr val="E30613"/>
                </a:solidFill>
                <a:ea typeface="ＭＳ Ｐゴシック" pitchFamily="-105" charset="-128"/>
                <a:cs typeface="ＭＳ Ｐゴシック" pitchFamily="-105" charset="-128"/>
              </a:rPr>
              <a:t> </a:t>
            </a:r>
          </a:p>
          <a:p>
            <a:pPr algn="ctr" eaLnBrk="1" hangingPunct="1">
              <a:lnSpc>
                <a:spcPct val="100000"/>
              </a:lnSpc>
            </a:pPr>
            <a:r>
              <a:rPr sz="6000" dirty="0">
                <a:solidFill>
                  <a:srgbClr val="E30613"/>
                </a:solidFill>
                <a:ea typeface="ＭＳ Ｐゴシック" pitchFamily="-105" charset="-128"/>
                <a:cs typeface="ＭＳ Ｐゴシック" pitchFamily="-105" charset="-128"/>
              </a:rPr>
              <a:t>Any questions?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4867</TotalTime>
  <Words>385</Words>
  <Application>Microsoft Office PowerPoint</Application>
  <PresentationFormat>Custom</PresentationFormat>
  <Paragraphs>61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ＭＳ Ｐゴシック</vt:lpstr>
      <vt:lpstr>Arial</vt:lpstr>
      <vt:lpstr>Cambria</vt:lpstr>
      <vt:lpstr>Lucida Grande</vt:lpstr>
      <vt:lpstr>Times New Roman</vt:lpstr>
      <vt:lpstr>Default Design</vt:lpstr>
      <vt:lpstr> Employer’s expectations for employees’ standards of personal presentation, punctuality and behaviour, and an organisation’s principles of conduct and code of practice </vt:lpstr>
      <vt:lpstr>Employer’s expectations for employees’ standards of personal presentation</vt:lpstr>
      <vt:lpstr>Employer’s expectations for employees’ standards of punctuality  </vt:lpstr>
      <vt:lpstr> Employer’s expectations for employees’ standards of behaviour</vt:lpstr>
      <vt:lpstr>An organisation’s principles of conduct and code of practice </vt:lpstr>
      <vt:lpstr>The role of organisations and industries</vt:lpstr>
      <vt:lpstr>Worksheet 6 </vt:lpstr>
      <vt:lpstr>PowerPoint Presentation</vt:lpstr>
    </vt:vector>
  </TitlesOfParts>
  <Company>City &amp; Guilds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janicec</dc:creator>
  <cp:lastModifiedBy>Sherry-Lee Khan</cp:lastModifiedBy>
  <cp:revision>271</cp:revision>
  <cp:lastPrinted>2014-11-02T16:51:32Z</cp:lastPrinted>
  <dcterms:created xsi:type="dcterms:W3CDTF">2013-05-28T00:38:54Z</dcterms:created>
  <dcterms:modified xsi:type="dcterms:W3CDTF">2015-11-04T11:51:28Z</dcterms:modified>
</cp:coreProperties>
</file>