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7" r:id="rId3"/>
    <p:sldId id="339" r:id="rId4"/>
    <p:sldId id="328" r:id="rId5"/>
    <p:sldId id="331" r:id="rId6"/>
    <p:sldId id="335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267" r:id="rId15"/>
  </p:sldIdLst>
  <p:sldSz cx="10690225" cy="7559675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521391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1042782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564173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2085564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606954" algn="l" defTabSz="521391" rtl="0" eaLnBrk="1" latinLnBrk="0" hangingPunct="1">
      <a:defRPr sz="23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3128345" algn="l" defTabSz="521391" rtl="0" eaLnBrk="1" latinLnBrk="0" hangingPunct="1">
      <a:defRPr sz="23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649736" algn="l" defTabSz="521391" rtl="0" eaLnBrk="1" latinLnBrk="0" hangingPunct="1">
      <a:defRPr sz="23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4171127" algn="l" defTabSz="521391" rtl="0" eaLnBrk="1" latinLnBrk="0" hangingPunct="1">
      <a:defRPr sz="23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1">
          <p15:clr>
            <a:srgbClr val="A4A3A4"/>
          </p15:clr>
        </p15:guide>
        <p15:guide id="4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illa Rockwood" initials="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85" autoAdjust="0"/>
    <p:restoredTop sz="99814" autoAdjust="0"/>
  </p:normalViewPr>
  <p:slideViewPr>
    <p:cSldViewPr showGuides="1">
      <p:cViewPr varScale="1">
        <p:scale>
          <a:sx n="84" d="100"/>
          <a:sy n="84" d="100"/>
        </p:scale>
        <p:origin x="1254" y="90"/>
      </p:cViewPr>
      <p:guideLst>
        <p:guide orient="horz" pos="2160"/>
        <p:guide pos="2880"/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864" y="3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Level 2 Diploma in Customer Service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Level 2 Diploma in Customer Service</a:t>
            </a: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52139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04278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56417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855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606954" algn="l" defTabSz="5213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345" algn="l" defTabSz="5213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736" algn="l" defTabSz="5213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127" algn="l" defTabSz="5213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Level 2 Diploma in Customer Service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1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problem is not necessarily poor service but it may feel like that to the customer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Level 2 Diploma in Customer Service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3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Level 2 Diploma in Customer Service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2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should focus  on customer feelings as they underpin the problem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Level 2 Diploma in Customer Service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The problem may 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not appear to be a problem to 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the person dealing with </a:t>
            </a: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the customer 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but it is to the customer. </a:t>
            </a:r>
          </a:p>
          <a:p>
            <a:r>
              <a:rPr lang="en-GB" dirty="0"/>
              <a:t>By treating the customers as an individual it helps to ensure they feel valued and that their needs as an individual are respected.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Level 2 Diploma in Customer Service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Level 2 Diploma in Customer Service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0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4511" y="1511935"/>
            <a:ext cx="9621203" cy="524216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58060"/>
            <a:ext cx="8195839" cy="503978"/>
          </a:xfrm>
          <a:prstGeom prst="rect">
            <a:avLst/>
          </a:prstGeom>
          <a:solidFill>
            <a:srgbClr val="E30613"/>
          </a:solidFill>
          <a:ln>
            <a:noFill/>
          </a:ln>
          <a:extLst/>
        </p:spPr>
        <p:txBody>
          <a:bodyPr wrap="none" lIns="104278" tIns="52139" rIns="104278" bIns="52139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2100" dirty="0" smtClean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-126870" y="489887"/>
            <a:ext cx="10690225" cy="167993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  <a:extLst/>
        </p:spPr>
        <p:txBody>
          <a:bodyPr wrap="none" lIns="104278" tIns="52139" rIns="104278" bIns="52139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2100" smtClean="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534514" y="340307"/>
            <a:ext cx="7122827" cy="35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78" tIns="52139" rIns="104278" bIns="52139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Level </a:t>
            </a:r>
            <a:r>
              <a:rPr lang="en-GB" sz="1600" dirty="0" smtClean="0">
                <a:solidFill>
                  <a:schemeClr val="bg1"/>
                </a:solidFill>
              </a:rPr>
              <a:t>2 </a:t>
            </a:r>
            <a:r>
              <a:rPr lang="en-GB" sz="1600" dirty="0">
                <a:solidFill>
                  <a:schemeClr val="bg1"/>
                </a:solidFill>
              </a:rPr>
              <a:t>Diploma </a:t>
            </a:r>
            <a:r>
              <a:rPr lang="en-GB" sz="1600" dirty="0" smtClean="0">
                <a:solidFill>
                  <a:schemeClr val="bg1"/>
                </a:solidFill>
              </a:rPr>
              <a:t>in </a:t>
            </a:r>
            <a:r>
              <a:rPr lang="en-GB" sz="16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Business &amp; Administration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baseline="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971700"/>
            <a:ext cx="10690225" cy="419982"/>
          </a:xfrm>
          <a:prstGeom prst="rect">
            <a:avLst/>
          </a:prstGeom>
          <a:solidFill>
            <a:srgbClr val="D9D9D9"/>
          </a:solidFill>
          <a:ln>
            <a:noFill/>
          </a:ln>
          <a:extLst/>
        </p:spPr>
        <p:txBody>
          <a:bodyPr wrap="none" lIns="104278" tIns="52139" rIns="104278" bIns="52139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2100" smtClean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7391682"/>
            <a:ext cx="10690225" cy="167993"/>
          </a:xfrm>
          <a:prstGeom prst="rect">
            <a:avLst/>
          </a:prstGeom>
          <a:solidFill>
            <a:srgbClr val="E30613"/>
          </a:solidFill>
          <a:ln>
            <a:noFill/>
          </a:ln>
          <a:extLst/>
        </p:spPr>
        <p:txBody>
          <a:bodyPr wrap="none" lIns="104278" tIns="52139" rIns="104278" bIns="52139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2100" smtClean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534511" y="7055697"/>
            <a:ext cx="7572243" cy="25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84"/>
              </a:spcBef>
            </a:pPr>
            <a:r>
              <a:rPr lang="en-US" sz="1300" dirty="0"/>
              <a:t>© </a:t>
            </a:r>
            <a:r>
              <a:rPr lang="en-US" sz="1300" dirty="0" smtClean="0"/>
              <a:t>2014 </a:t>
            </a:r>
            <a:r>
              <a:rPr lang="en-US" sz="1300" dirty="0"/>
              <a:t>City and Guilds of London Institute. All rights reserved</a:t>
            </a:r>
            <a:r>
              <a:rPr lang="en-US" sz="1000" dirty="0"/>
              <a:t>.</a:t>
            </a:r>
            <a:r>
              <a:rPr lang="en-US" sz="13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300" dirty="0">
                <a:ea typeface="Arial" pitchFamily="-105" charset="0"/>
                <a:cs typeface="Arial" pitchFamily="-105" charset="0"/>
              </a:rPr>
            </a:br>
            <a:endParaRPr lang="en-US" sz="1300" dirty="0">
              <a:ea typeface="Arial" pitchFamily="-105" charset="0"/>
              <a:cs typeface="Arial" pitchFamily="-105" charset="0"/>
            </a:endParaRPr>
          </a:p>
          <a:p>
            <a:endParaRPr lang="en-US" sz="1400" dirty="0">
              <a:latin typeface="Times New Roman" pitchFamily="-105" charset="0"/>
            </a:endParaRPr>
          </a:p>
          <a:p>
            <a:endParaRPr lang="en-US" sz="14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8463095" y="7055697"/>
            <a:ext cx="1692619" cy="25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84"/>
              </a:spcBef>
            </a:pPr>
            <a:fld id="{6152C911-7D81-1845-9D20-613E63F035EB}" type="slidenum">
              <a:rPr lang="en-US" sz="1300">
                <a:ea typeface="Arial" pitchFamily="-105" charset="0"/>
                <a:cs typeface="Arial" pitchFamily="-105" charset="0"/>
              </a:rPr>
              <a:pPr algn="r">
                <a:spcBef>
                  <a:spcPts val="684"/>
                </a:spcBef>
              </a:pPr>
              <a:t>‹#›</a:t>
            </a:fld>
            <a:r>
              <a:rPr lang="en-US" sz="1300" dirty="0">
                <a:ea typeface="Arial" pitchFamily="-105" charset="0"/>
                <a:cs typeface="Arial" pitchFamily="-105" charset="0"/>
              </a:rPr>
              <a:t> of </a:t>
            </a:r>
            <a:r>
              <a:rPr lang="en-US" sz="1300" dirty="0" smtClean="0">
                <a:ea typeface="Arial" pitchFamily="-105" charset="0"/>
                <a:cs typeface="Arial" pitchFamily="-105" charset="0"/>
              </a:rPr>
              <a:t>14</a:t>
            </a:r>
            <a:endParaRPr lang="en-US" sz="1300" dirty="0">
              <a:ea typeface="Arial" pitchFamily="-105" charset="0"/>
              <a:cs typeface="Arial" pitchFamily="-105" charset="0"/>
            </a:endParaRPr>
          </a:p>
          <a:p>
            <a:r>
              <a:rPr lang="en-US" sz="13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300" dirty="0">
                <a:ea typeface="Arial" pitchFamily="-105" charset="0"/>
                <a:cs typeface="Arial" pitchFamily="-105" charset="0"/>
              </a:rPr>
            </a:br>
            <a:endParaRPr lang="en-US" sz="1300" dirty="0">
              <a:ea typeface="Arial" pitchFamily="-105" charset="0"/>
              <a:cs typeface="Arial" pitchFamily="-105" charset="0"/>
            </a:endParaRPr>
          </a:p>
          <a:p>
            <a:r>
              <a:rPr lang="en-US" sz="13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300" dirty="0">
                <a:ea typeface="Arial" pitchFamily="-105" charset="0"/>
                <a:cs typeface="Arial" pitchFamily="-105" charset="0"/>
              </a:rPr>
            </a:br>
            <a:endParaRPr lang="en-US" sz="1300" dirty="0">
              <a:ea typeface="Arial" pitchFamily="-105" charset="0"/>
              <a:cs typeface="Arial" pitchFamily="-105" charset="0"/>
            </a:endParaRPr>
          </a:p>
          <a:p>
            <a:endParaRPr lang="en-US" sz="1400" dirty="0">
              <a:latin typeface="Times New Roman" pitchFamily="-105" charset="0"/>
            </a:endParaRPr>
          </a:p>
          <a:p>
            <a:endParaRPr lang="en-US" sz="14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534511" y="923962"/>
            <a:ext cx="9608211" cy="42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534511" y="1511937"/>
            <a:ext cx="9621203" cy="524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8" tIns="52139" rIns="104278" bIns="52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21" y="162850"/>
            <a:ext cx="2849324" cy="6943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521391" algn="ctr" rtl="0" fontAlgn="base">
        <a:spcBef>
          <a:spcPct val="0"/>
        </a:spcBef>
        <a:spcAft>
          <a:spcPct val="0"/>
        </a:spcAft>
        <a:defRPr sz="5000">
          <a:solidFill>
            <a:srgbClr val="CC0000"/>
          </a:solidFill>
          <a:latin typeface="Arial" charset="0"/>
        </a:defRPr>
      </a:lvl6pPr>
      <a:lvl7pPr marL="1042782" algn="ctr" rtl="0" fontAlgn="base">
        <a:spcBef>
          <a:spcPct val="0"/>
        </a:spcBef>
        <a:spcAft>
          <a:spcPct val="0"/>
        </a:spcAft>
        <a:defRPr sz="5000">
          <a:solidFill>
            <a:srgbClr val="CC0000"/>
          </a:solidFill>
          <a:latin typeface="Arial" charset="0"/>
        </a:defRPr>
      </a:lvl7pPr>
      <a:lvl8pPr marL="1564173" algn="ctr" rtl="0" fontAlgn="base">
        <a:spcBef>
          <a:spcPct val="0"/>
        </a:spcBef>
        <a:spcAft>
          <a:spcPct val="0"/>
        </a:spcAft>
        <a:defRPr sz="5000">
          <a:solidFill>
            <a:srgbClr val="CC0000"/>
          </a:solidFill>
          <a:latin typeface="Arial" charset="0"/>
        </a:defRPr>
      </a:lvl8pPr>
      <a:lvl9pPr marL="2085564" algn="ctr" rtl="0" fontAlgn="base">
        <a:spcBef>
          <a:spcPct val="0"/>
        </a:spcBef>
        <a:spcAft>
          <a:spcPct val="0"/>
        </a:spcAft>
        <a:defRPr sz="50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737"/>
        </a:lnSpc>
        <a:spcBef>
          <a:spcPts val="1140"/>
        </a:spcBef>
        <a:spcAft>
          <a:spcPts val="1140"/>
        </a:spcAft>
        <a:defRPr lang="en-GB" sz="23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46212" indent="-246212" algn="l" rtl="0" eaLnBrk="0" fontAlgn="base" hangingPunct="0">
        <a:lnSpc>
          <a:spcPts val="2737"/>
        </a:lnSpc>
        <a:spcBef>
          <a:spcPts val="570"/>
        </a:spcBef>
        <a:spcAft>
          <a:spcPts val="570"/>
        </a:spcAft>
        <a:buClr>
          <a:srgbClr val="E30613"/>
        </a:buClr>
        <a:buFont typeface="Arial" pitchFamily="-105" charset="0"/>
        <a:buChar char="•"/>
        <a:defRPr lang="en-GB" sz="23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281"/>
        </a:lnSpc>
        <a:spcBef>
          <a:spcPts val="570"/>
        </a:spcBef>
        <a:spcAft>
          <a:spcPts val="570"/>
        </a:spcAft>
        <a:buFont typeface="Lucida Grande" pitchFamily="-105" charset="0"/>
        <a:defRPr lang="en-GB" sz="18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46212" indent="-246212" algn="l" rtl="0" eaLnBrk="0" fontAlgn="base" hangingPunct="0">
        <a:lnSpc>
          <a:spcPts val="2281"/>
        </a:lnSpc>
        <a:spcBef>
          <a:spcPts val="570"/>
        </a:spcBef>
        <a:spcAft>
          <a:spcPts val="570"/>
        </a:spcAft>
        <a:buClr>
          <a:srgbClr val="E30613"/>
        </a:buClr>
        <a:buFont typeface="Arial" pitchFamily="-105" charset="0"/>
        <a:buChar char="•"/>
        <a:defRPr lang="en-GB" sz="18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92425" indent="-246212" algn="l" rtl="0" eaLnBrk="0" fontAlgn="base" hangingPunct="0">
        <a:lnSpc>
          <a:spcPts val="2281"/>
        </a:lnSpc>
        <a:spcBef>
          <a:spcPct val="0"/>
        </a:spcBef>
        <a:spcAft>
          <a:spcPts val="570"/>
        </a:spcAft>
        <a:buFont typeface="Arial" pitchFamily="-105" charset="0"/>
        <a:buChar char="–"/>
        <a:defRPr lang="en-US" sz="18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521391" indent="-521391" algn="l" defTabSz="1042782" rtl="0" fontAlgn="base">
        <a:spcBef>
          <a:spcPct val="20000"/>
        </a:spcBef>
        <a:spcAft>
          <a:spcPct val="0"/>
        </a:spcAft>
        <a:buChar char="»"/>
        <a:defRPr lang="en-GB" sz="18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3389041" indent="-260695" algn="l" defTabSz="1042782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8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910432" indent="-260695" algn="l" defTabSz="1042782" rtl="0" fontAlgn="base">
        <a:spcBef>
          <a:spcPct val="20000"/>
        </a:spcBef>
        <a:spcAft>
          <a:spcPct val="0"/>
        </a:spcAft>
        <a:buChar char="»"/>
        <a:defRPr lang="en-GB" sz="18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4431822" indent="-260695" algn="l" defTabSz="1042782" rtl="0" fontAlgn="base">
        <a:spcBef>
          <a:spcPct val="20000"/>
        </a:spcBef>
        <a:spcAft>
          <a:spcPct val="0"/>
        </a:spcAft>
        <a:buChar char="»"/>
        <a:defRPr lang="en-GB" sz="11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330" y="3947830"/>
            <a:ext cx="9700650" cy="1368152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/>
              <a:t>The role of organisations and industries in learner’s own careers; issues of public concern that affect an organisation and industry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050" name="Rectangle 14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PowerPoint presentation</a:t>
            </a:r>
            <a:endParaRPr lang="en-GB" dirty="0"/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90041" y="2267902"/>
            <a:ext cx="9443032" cy="1427939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 lIns="104278" tIns="52139" rIns="104278" bIns="52139">
            <a:prstTxWarp prst="textNoShape">
              <a:avLst/>
            </a:prstTxWarp>
          </a:bodyPr>
          <a:lstStyle/>
          <a:p>
            <a:r>
              <a:rPr lang="en-GB" sz="21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623597" y="3695841"/>
            <a:ext cx="9443032" cy="251989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lIns="104278" tIns="52139" rIns="104278" bIns="52139">
            <a:prstTxWarp prst="textNoShape">
              <a:avLst/>
            </a:prstTxWarp>
          </a:bodyPr>
          <a:lstStyle/>
          <a:p>
            <a:r>
              <a:rPr lang="en-GB" sz="21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890852" y="2435898"/>
            <a:ext cx="8997606" cy="52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>
            <a:prstTxWarp prst="textNoShape">
              <a:avLst/>
            </a:prstTxWarp>
            <a:spAutoFit/>
          </a:bodyPr>
          <a:lstStyle/>
          <a:p>
            <a:r>
              <a:rPr lang="en-GB" sz="2700" b="1">
                <a:solidFill>
                  <a:srgbClr val="FFFFFF"/>
                </a:solidFill>
              </a:rPr>
              <a:t>Unit </a:t>
            </a:r>
            <a:r>
              <a:rPr lang="en-GB" sz="2700" b="1" smtClean="0">
                <a:solidFill>
                  <a:srgbClr val="FFFFFF"/>
                </a:solidFill>
              </a:rPr>
              <a:t>227: </a:t>
            </a:r>
            <a:r>
              <a:rPr lang="en-GB" sz="2700" b="1" dirty="0" smtClean="0">
                <a:solidFill>
                  <a:srgbClr val="FFFFFF"/>
                </a:solidFill>
              </a:rPr>
              <a:t>Employee rights and responsibilities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92" y="899517"/>
            <a:ext cx="9608211" cy="648072"/>
          </a:xfrm>
        </p:spPr>
        <p:txBody>
          <a:bodyPr/>
          <a:lstStyle/>
          <a:p>
            <a:r>
              <a:rPr lang="en-GB" sz="2400" dirty="0" smtClean="0"/>
              <a:t>Representative bodies if working in a nursery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4511" y="1511935"/>
            <a:ext cx="5818713" cy="52421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Department of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Local Education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OFSTED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Charities such as the National Society for the Prevention of Cruelty to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Support groups for children with conditions such as Down’s Syndrome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8" y="3059757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6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584" y="1331565"/>
            <a:ext cx="9608211" cy="421732"/>
          </a:xfrm>
        </p:spPr>
        <p:txBody>
          <a:bodyPr/>
          <a:lstStyle/>
          <a:p>
            <a:r>
              <a:rPr lang="en-GB" sz="2400" dirty="0" smtClean="0"/>
              <a:t>Worksheet 7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4511" y="2123653"/>
            <a:ext cx="9621203" cy="4630450"/>
          </a:xfrm>
        </p:spPr>
        <p:txBody>
          <a:bodyPr/>
          <a:lstStyle/>
          <a:p>
            <a:r>
              <a:rPr lang="en-GB" sz="2000" dirty="0"/>
              <a:t>Describe the </a:t>
            </a:r>
            <a:r>
              <a:rPr lang="en-GB" sz="2000" dirty="0" smtClean="0"/>
              <a:t>types, roles and responsibilities of </a:t>
            </a:r>
            <a:r>
              <a:rPr lang="en-GB" sz="2000" dirty="0"/>
              <a:t>representative </a:t>
            </a:r>
            <a:r>
              <a:rPr lang="en-GB" sz="2000" dirty="0" smtClean="0"/>
              <a:t>bodies, </a:t>
            </a:r>
            <a:r>
              <a:rPr lang="en-GB" sz="2000" dirty="0"/>
              <a:t>and their relevance to your own </a:t>
            </a:r>
            <a:r>
              <a:rPr lang="en-GB" sz="2000" dirty="0" smtClean="0"/>
              <a:t>role.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713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584" y="1197865"/>
            <a:ext cx="9608211" cy="85378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Explain issues </a:t>
            </a:r>
            <a:r>
              <a:rPr lang="en-GB" sz="2400" dirty="0"/>
              <a:t>of public concern that affect an organisation and </a:t>
            </a:r>
            <a:r>
              <a:rPr lang="en-GB" sz="2400" dirty="0" smtClean="0"/>
              <a:t>industry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4511" y="1979637"/>
            <a:ext cx="9621203" cy="4774466"/>
          </a:xfrm>
        </p:spPr>
        <p:txBody>
          <a:bodyPr/>
          <a:lstStyle/>
          <a:p>
            <a:r>
              <a:rPr lang="en-US" sz="2000" dirty="0" smtClean="0"/>
              <a:t>Consider recent high-profile events </a:t>
            </a:r>
            <a:r>
              <a:rPr lang="en-US" sz="2000" dirty="0"/>
              <a:t>that could lead to public concern about a specific </a:t>
            </a:r>
            <a:r>
              <a:rPr lang="en-US" sz="2000" dirty="0" smtClean="0"/>
              <a:t>industry – for instance, </a:t>
            </a:r>
            <a:r>
              <a:rPr lang="en-US" sz="2000" dirty="0" err="1" smtClean="0"/>
              <a:t>mis</a:t>
            </a:r>
            <a:r>
              <a:rPr lang="en-US" sz="2000" dirty="0" smtClean="0"/>
              <a:t>-sold </a:t>
            </a:r>
            <a:r>
              <a:rPr lang="en-US" sz="2000" dirty="0"/>
              <a:t>products in the </a:t>
            </a:r>
            <a:r>
              <a:rPr lang="en-US" sz="2000" dirty="0" smtClean="0"/>
              <a:t>financial industry, loss of personal data or phone hacking. </a:t>
            </a:r>
          </a:p>
          <a:p>
            <a:r>
              <a:rPr lang="en-US" sz="2000" dirty="0" smtClean="0"/>
              <a:t>Identify the effects of the concern on </a:t>
            </a:r>
            <a:r>
              <a:rPr lang="en-US" sz="2000" dirty="0"/>
              <a:t>an organisation and the industry to which it </a:t>
            </a:r>
            <a:r>
              <a:rPr lang="en-US" sz="2000" dirty="0" smtClean="0"/>
              <a:t>belongs – for instance, </a:t>
            </a:r>
            <a:r>
              <a:rPr lang="en-GB" sz="2000" dirty="0" smtClean="0"/>
              <a:t>introduction of </a:t>
            </a:r>
            <a:r>
              <a:rPr lang="en-GB" sz="2000" dirty="0"/>
              <a:t>legislation and good </a:t>
            </a:r>
            <a:r>
              <a:rPr lang="en-GB" sz="2000" dirty="0" smtClean="0"/>
              <a:t>practice, </a:t>
            </a:r>
            <a:r>
              <a:rPr lang="en-GB" sz="2000" dirty="0"/>
              <a:t>increase in public </a:t>
            </a:r>
            <a:r>
              <a:rPr lang="en-GB" sz="2000" dirty="0" smtClean="0"/>
              <a:t>awareness and changes to </a:t>
            </a:r>
            <a:r>
              <a:rPr lang="en-GB" sz="2000" dirty="0"/>
              <a:t>organisational </a:t>
            </a:r>
            <a:r>
              <a:rPr lang="en-GB" sz="2000" dirty="0" smtClean="0"/>
              <a:t>procedures.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67" y="4499917"/>
            <a:ext cx="4776192" cy="225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9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92" y="1403573"/>
            <a:ext cx="9608211" cy="421732"/>
          </a:xfrm>
        </p:spPr>
        <p:txBody>
          <a:bodyPr/>
          <a:lstStyle/>
          <a:p>
            <a:r>
              <a:rPr lang="en-GB" sz="2400" dirty="0" smtClean="0"/>
              <a:t>Worksheet 8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4511" y="2195661"/>
            <a:ext cx="9621203" cy="1008112"/>
          </a:xfrm>
        </p:spPr>
        <p:txBody>
          <a:bodyPr/>
          <a:lstStyle/>
          <a:p>
            <a:r>
              <a:rPr lang="en-GB" sz="2000" dirty="0" smtClean="0"/>
              <a:t>Explain issues </a:t>
            </a:r>
            <a:r>
              <a:rPr lang="en-GB" sz="2000" dirty="0"/>
              <a:t>of public concern that </a:t>
            </a:r>
            <a:r>
              <a:rPr lang="en-GB" sz="2000" dirty="0" smtClean="0"/>
              <a:t>may affect </a:t>
            </a:r>
            <a:r>
              <a:rPr lang="en-GB" sz="2000" dirty="0"/>
              <a:t>an organisation and industry.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32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4511" y="1511937"/>
            <a:ext cx="9621203" cy="5241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sz="6800" dirty="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 </a:t>
            </a:r>
          </a:p>
          <a:p>
            <a:pPr algn="ctr" eaLnBrk="1" hangingPunct="1">
              <a:lnSpc>
                <a:spcPct val="100000"/>
              </a:lnSpc>
            </a:pPr>
            <a:r>
              <a:rPr sz="6000" dirty="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11" y="923961"/>
            <a:ext cx="9608211" cy="1199692"/>
          </a:xfrm>
        </p:spPr>
        <p:txBody>
          <a:bodyPr/>
          <a:lstStyle/>
          <a:p>
            <a:r>
              <a:rPr lang="en-GB" sz="2400" dirty="0" smtClean="0"/>
              <a:t>Sources of information on the </a:t>
            </a:r>
            <a:r>
              <a:rPr lang="en-GB" sz="2400" dirty="0"/>
              <a:t>role of your own occupation within an organisation and industry, training and career pathways</a:t>
            </a:r>
            <a:r>
              <a:rPr lang="en-GB" sz="2300" dirty="0"/>
              <a:t/>
            </a:r>
            <a:br>
              <a:rPr lang="en-GB" sz="2300" dirty="0"/>
            </a:br>
            <a:endParaRPr lang="en-GB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4511" y="2123653"/>
            <a:ext cx="9621203" cy="252028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Your </a:t>
            </a:r>
            <a:r>
              <a:rPr lang="en-GB" sz="2000" dirty="0"/>
              <a:t>job </a:t>
            </a:r>
            <a:r>
              <a:rPr lang="en-GB" sz="2000" dirty="0" smtClean="0"/>
              <a:t>description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Your organisation’s Human Resources department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Training </a:t>
            </a:r>
            <a:r>
              <a:rPr lang="en-GB" sz="2000" dirty="0"/>
              <a:t>and development policy documents within your </a:t>
            </a:r>
            <a:r>
              <a:rPr lang="en-GB" sz="2000" dirty="0" smtClean="0"/>
              <a:t>organisation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Bodies that award qualifications in your occupation</a:t>
            </a:r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4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11" y="923961"/>
            <a:ext cx="9608211" cy="767644"/>
          </a:xfrm>
        </p:spPr>
        <p:txBody>
          <a:bodyPr/>
          <a:lstStyle/>
          <a:p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Sources of information on your </a:t>
            </a:r>
            <a:r>
              <a:rPr lang="en-US" sz="2400" dirty="0" err="1" smtClean="0">
                <a:ea typeface="ＭＳ Ｐゴシック" pitchFamily="-105" charset="-128"/>
                <a:cs typeface="ＭＳ Ｐゴシック" pitchFamily="-105" charset="-128"/>
              </a:rPr>
              <a:t>organisation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4511" y="1763613"/>
            <a:ext cx="9621203" cy="499049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company </a:t>
            </a:r>
            <a:r>
              <a:rPr lang="en-GB" sz="2000" dirty="0" smtClean="0"/>
              <a:t>website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 Annual reports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 Company newsletters </a:t>
            </a:r>
          </a:p>
          <a:p>
            <a:endParaRPr lang="en-GB" sz="2000" dirty="0"/>
          </a:p>
          <a:p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92" y="2051645"/>
            <a:ext cx="5650699" cy="3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20576" y="755501"/>
            <a:ext cx="9608211" cy="623629"/>
          </a:xfrm>
        </p:spPr>
        <p:txBody>
          <a:bodyPr/>
          <a:lstStyle/>
          <a:p>
            <a:r>
              <a:rPr lang="en-GB" sz="2400" i="1" dirty="0" smtClean="0"/>
              <a:t> </a:t>
            </a:r>
            <a:r>
              <a:rPr lang="en-GB" sz="2400" dirty="0" smtClean="0"/>
              <a:t>Sources of information on your industry</a:t>
            </a:r>
            <a:endParaRPr lang="en-US" sz="24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520576" y="1619597"/>
            <a:ext cx="9621203" cy="54006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Industry associations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Regulatory bodies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Industry </a:t>
            </a:r>
            <a:r>
              <a:rPr lang="en-GB" sz="2000" dirty="0"/>
              <a:t>publications </a:t>
            </a:r>
          </a:p>
          <a:p>
            <a:pPr>
              <a:lnSpc>
                <a:spcPts val="1368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827509"/>
            <a:ext cx="9608211" cy="1080120"/>
          </a:xfrm>
        </p:spPr>
        <p:txBody>
          <a:bodyPr/>
          <a:lstStyle/>
          <a:p>
            <a:r>
              <a:rPr lang="en-GB" sz="2400" dirty="0" smtClean="0"/>
              <a:t>Relating assessment criteria 1.1,1.2 and 1.3 to the beauty industry – an example</a:t>
            </a:r>
            <a:r>
              <a:rPr lang="en-GB" sz="2400" dirty="0"/>
              <a:t/>
            </a:r>
            <a:br>
              <a:rPr lang="en-GB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4511" y="1979637"/>
            <a:ext cx="9621203" cy="4464496"/>
          </a:xfrm>
        </p:spPr>
        <p:txBody>
          <a:bodyPr/>
          <a:lstStyle/>
          <a:p>
            <a:r>
              <a:rPr lang="en-GB" sz="2000" dirty="0" smtClean="0"/>
              <a:t>HABIA, the Hair </a:t>
            </a:r>
            <a:r>
              <a:rPr lang="en-GB" sz="2000" dirty="0"/>
              <a:t>and Beauty Industry </a:t>
            </a:r>
            <a:r>
              <a:rPr lang="en-GB" sz="2000" dirty="0" smtClean="0"/>
              <a:t>Authority, </a:t>
            </a:r>
            <a:r>
              <a:rPr lang="en-GB" sz="2000" dirty="0"/>
              <a:t>is the Sector Skills Council for the hair and beauty industry</a:t>
            </a:r>
            <a:r>
              <a:rPr lang="en-GB" sz="2000" dirty="0" smtClean="0"/>
              <a:t>. It </a:t>
            </a:r>
            <a:r>
              <a:rPr lang="en-GB" sz="2000" dirty="0"/>
              <a:t>creates the standards for qualifications in the beauty industry</a:t>
            </a:r>
            <a:r>
              <a:rPr lang="en-GB" sz="2000" dirty="0" smtClean="0"/>
              <a:t>. It provides information </a:t>
            </a:r>
            <a:r>
              <a:rPr lang="en-GB" sz="2000" dirty="0"/>
              <a:t>and guidance on training and </a:t>
            </a:r>
            <a:r>
              <a:rPr lang="en-GB" sz="2000" dirty="0" smtClean="0"/>
              <a:t>qualifications, </a:t>
            </a:r>
            <a:r>
              <a:rPr lang="en-GB" sz="2000" dirty="0"/>
              <a:t>learning materials to help with </a:t>
            </a:r>
            <a:r>
              <a:rPr lang="en-GB" sz="2000" dirty="0" smtClean="0"/>
              <a:t>studies, careers</a:t>
            </a:r>
            <a:r>
              <a:rPr lang="en-GB" sz="2000" dirty="0"/>
              <a:t>, business development, legislation, salon safety and equal opportunities.</a:t>
            </a:r>
          </a:p>
          <a:p>
            <a:r>
              <a:rPr lang="en-GB" sz="2000" dirty="0" smtClean="0"/>
              <a:t>ITEC </a:t>
            </a:r>
            <a:r>
              <a:rPr lang="en-GB" sz="2000" dirty="0"/>
              <a:t>is the specialist examination board, providing qualifications in Beauty &amp; Spa </a:t>
            </a:r>
            <a:r>
              <a:rPr lang="en-GB" sz="2000" dirty="0" smtClean="0"/>
              <a:t>Therapy at further </a:t>
            </a:r>
            <a:r>
              <a:rPr lang="en-GB" sz="2000" dirty="0"/>
              <a:t>education colleges </a:t>
            </a:r>
            <a:r>
              <a:rPr lang="en-GB" sz="2000" dirty="0" smtClean="0"/>
              <a:t>and private </a:t>
            </a:r>
            <a:r>
              <a:rPr lang="en-GB" sz="2000" dirty="0"/>
              <a:t>training providers.</a:t>
            </a:r>
          </a:p>
          <a:p>
            <a:r>
              <a:rPr lang="en-GB" sz="2000" dirty="0" smtClean="0"/>
              <a:t>Agencies </a:t>
            </a:r>
            <a:r>
              <a:rPr lang="en-GB" sz="2000" dirty="0"/>
              <a:t>may help to find jobs in beauty </a:t>
            </a:r>
            <a:r>
              <a:rPr lang="en-GB" sz="2000" dirty="0" smtClean="0"/>
              <a:t>salons, </a:t>
            </a:r>
            <a:r>
              <a:rPr lang="en-GB" sz="2000" dirty="0"/>
              <a:t>as may </a:t>
            </a:r>
            <a:r>
              <a:rPr lang="en-GB" sz="2000" dirty="0" smtClean="0"/>
              <a:t>jobcentres</a:t>
            </a:r>
            <a:r>
              <a:rPr lang="en-GB" sz="2000" dirty="0"/>
              <a:t>.</a:t>
            </a:r>
          </a:p>
          <a:p>
            <a:r>
              <a:rPr lang="en-GB" sz="2000" dirty="0" smtClean="0"/>
              <a:t>Magazines </a:t>
            </a:r>
            <a:r>
              <a:rPr lang="en-GB" sz="2000" dirty="0"/>
              <a:t>such as </a:t>
            </a:r>
            <a:r>
              <a:rPr lang="en-GB" sz="2000" i="1" dirty="0"/>
              <a:t>Elle</a:t>
            </a:r>
            <a:r>
              <a:rPr lang="en-GB" sz="2000" dirty="0"/>
              <a:t> or </a:t>
            </a:r>
            <a:r>
              <a:rPr lang="en-GB" sz="2000" i="1" dirty="0"/>
              <a:t>Vogue</a:t>
            </a:r>
            <a:r>
              <a:rPr lang="en-GB" sz="2000" dirty="0"/>
              <a:t> </a:t>
            </a:r>
            <a:r>
              <a:rPr lang="en-GB" sz="2000" dirty="0" smtClean="0"/>
              <a:t>and </a:t>
            </a:r>
            <a:r>
              <a:rPr lang="en-GB" sz="2000" dirty="0"/>
              <a:t>professional beauty </a:t>
            </a:r>
            <a:r>
              <a:rPr lang="en-GB" sz="2000" dirty="0" smtClean="0"/>
              <a:t>journals are useful for keeping up to date with the industry.</a:t>
            </a:r>
            <a:endParaRPr lang="en-GB" sz="2000" dirty="0"/>
          </a:p>
          <a:p>
            <a:pPr lvl="0"/>
            <a:endParaRPr lang="en-GB" sz="2400" dirty="0"/>
          </a:p>
          <a:p>
            <a:endParaRPr lang="en-GB" sz="1600" dirty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92" y="899517"/>
            <a:ext cx="9478130" cy="720079"/>
          </a:xfrm>
        </p:spPr>
        <p:txBody>
          <a:bodyPr/>
          <a:lstStyle/>
          <a:p>
            <a:r>
              <a:rPr lang="en-GB" sz="2400" dirty="0"/>
              <a:t>Relating assessment criteria </a:t>
            </a:r>
            <a:r>
              <a:rPr lang="en-GB" sz="2400" dirty="0" smtClean="0"/>
              <a:t>1.1,1.2 and 1.3 </a:t>
            </a:r>
            <a:r>
              <a:rPr lang="en-GB" sz="2400" dirty="0"/>
              <a:t>to the beauty industry </a:t>
            </a:r>
            <a:r>
              <a:rPr lang="en-GB" sz="2400" dirty="0" smtClean="0"/>
              <a:t>– an example (cont.)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4511" y="1835621"/>
            <a:ext cx="9621203" cy="4918482"/>
          </a:xfrm>
        </p:spPr>
        <p:txBody>
          <a:bodyPr/>
          <a:lstStyle/>
          <a:p>
            <a:r>
              <a:rPr lang="en-GB" sz="2000" dirty="0"/>
              <a:t>Associated Beauty Therapists (ABT) offer advice for salon and mobile beauty therapists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/>
              <a:t>Beauty Guild </a:t>
            </a:r>
            <a:r>
              <a:rPr lang="en-GB" sz="2000" dirty="0" smtClean="0"/>
              <a:t>represents fully </a:t>
            </a:r>
            <a:r>
              <a:rPr lang="en-GB" sz="2000" dirty="0"/>
              <a:t>qualified beauty and holistic therapists. Members share industry news and advice </a:t>
            </a:r>
            <a:r>
              <a:rPr lang="en-GB" sz="2000" dirty="0" smtClean="0"/>
              <a:t>so that they stay up to date </a:t>
            </a:r>
            <a:r>
              <a:rPr lang="en-GB" sz="2000" dirty="0"/>
              <a:t>with the latest knowledge in the beauty industry. Provide free publications.</a:t>
            </a:r>
          </a:p>
          <a:p>
            <a:r>
              <a:rPr lang="en-GB" sz="2000" dirty="0"/>
              <a:t>BABTAC (</a:t>
            </a:r>
            <a:r>
              <a:rPr lang="en-GB" sz="2000" dirty="0" smtClean="0"/>
              <a:t>British </a:t>
            </a:r>
            <a:r>
              <a:rPr lang="en-GB" sz="2000" dirty="0"/>
              <a:t>Association of Beauty Therapy and </a:t>
            </a:r>
            <a:r>
              <a:rPr lang="en-GB" sz="2000" dirty="0" smtClean="0"/>
              <a:t>Cosmetology) is an insurance </a:t>
            </a:r>
            <a:r>
              <a:rPr lang="en-GB" sz="2000" dirty="0"/>
              <a:t>site for </a:t>
            </a:r>
            <a:r>
              <a:rPr lang="en-GB" sz="2000" dirty="0" smtClean="0"/>
              <a:t>the beauty </a:t>
            </a:r>
            <a:r>
              <a:rPr lang="en-GB" sz="2000" dirty="0"/>
              <a:t>industry, </a:t>
            </a:r>
            <a:r>
              <a:rPr lang="en-GB" sz="2000" dirty="0" smtClean="0"/>
              <a:t>with a particular focus on </a:t>
            </a:r>
            <a:r>
              <a:rPr lang="en-GB" sz="2000" dirty="0"/>
              <a:t>liability insurance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The next slide shows levels </a:t>
            </a:r>
            <a:r>
              <a:rPr lang="en-GB" sz="2000" dirty="0"/>
              <a:t>of </a:t>
            </a:r>
            <a:r>
              <a:rPr lang="en-GB" sz="2000" dirty="0" smtClean="0"/>
              <a:t>qualification, levels </a:t>
            </a:r>
            <a:r>
              <a:rPr lang="en-GB" sz="2000" dirty="0"/>
              <a:t>of knowledge required to gain </a:t>
            </a:r>
            <a:r>
              <a:rPr lang="en-GB" sz="2000" dirty="0" smtClean="0"/>
              <a:t>those qualifications, </a:t>
            </a:r>
            <a:r>
              <a:rPr lang="en-GB" sz="2000" dirty="0"/>
              <a:t>and the job roles at </a:t>
            </a:r>
            <a:r>
              <a:rPr lang="en-GB" sz="2000" dirty="0" smtClean="0"/>
              <a:t>each </a:t>
            </a:r>
            <a:r>
              <a:rPr lang="en-GB" sz="2000" dirty="0"/>
              <a:t>level.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Career pathways in the beauty industry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 smtClean="0"/>
              <a:t>It </a:t>
            </a:r>
            <a:r>
              <a:rPr lang="en-GB" sz="2000" dirty="0"/>
              <a:t>is possible to achieve ITEC qualifications at Level </a:t>
            </a:r>
            <a:r>
              <a:rPr lang="en-GB" sz="2000" dirty="0" smtClean="0"/>
              <a:t>1</a:t>
            </a:r>
            <a:r>
              <a:rPr lang="en-GB" sz="2000" dirty="0"/>
              <a:t>, 2, 3 and 4</a:t>
            </a:r>
            <a:r>
              <a:rPr lang="en-GB" sz="2000" dirty="0" smtClean="0"/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543183"/>
              </p:ext>
            </p:extLst>
          </p:nvPr>
        </p:nvGraphicFramePr>
        <p:xfrm>
          <a:off x="736600" y="2027308"/>
          <a:ext cx="8064896" cy="470255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885136"/>
                <a:gridCol w="2515990"/>
                <a:gridCol w="3663770"/>
              </a:tblGrid>
              <a:tr h="222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</a:rPr>
                        <a:t>Qualification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</a:rPr>
                        <a:t>Level of knowledge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</a:rPr>
                        <a:t>Role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2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Level 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Can carry out some basic beauty treatments and assist with complex treatments.  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- Receptionist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- Junior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11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Level 2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Minimum standard required to be a beauty therapist. Qualified to carry out </a:t>
                      </a:r>
                      <a:r>
                        <a:rPr lang="en-GB" sz="1400" dirty="0" smtClean="0">
                          <a:effectLst/>
                        </a:rPr>
                        <a:t>a range </a:t>
                      </a:r>
                      <a:r>
                        <a:rPr lang="en-GB" sz="1400" dirty="0">
                          <a:effectLst/>
                        </a:rPr>
                        <a:t>of treatments to hands, face and feet. Knowledge of finance of beauty industry.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 smtClean="0">
                          <a:effectLst/>
                        </a:rPr>
                        <a:t>- Qualified beauty</a:t>
                      </a:r>
                      <a:r>
                        <a:rPr lang="en-GB" sz="1400" baseline="0" dirty="0" smtClean="0">
                          <a:effectLst/>
                        </a:rPr>
                        <a:t> t</a:t>
                      </a:r>
                      <a:r>
                        <a:rPr lang="en-GB" sz="1400" dirty="0" smtClean="0">
                          <a:effectLst/>
                        </a:rPr>
                        <a:t>herapist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58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Level 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Requires </a:t>
                      </a:r>
                      <a:r>
                        <a:rPr lang="en-GB" sz="1400" dirty="0">
                          <a:effectLst/>
                        </a:rPr>
                        <a:t>less </a:t>
                      </a:r>
                      <a:r>
                        <a:rPr lang="en-GB" sz="1400" dirty="0" smtClean="0">
                          <a:effectLst/>
                        </a:rPr>
                        <a:t>supervision, </a:t>
                      </a:r>
                      <a:r>
                        <a:rPr lang="en-GB" sz="1400" dirty="0">
                          <a:effectLst/>
                        </a:rPr>
                        <a:t>and may supervise others. </a:t>
                      </a:r>
                      <a:r>
                        <a:rPr lang="en-GB" sz="1400" dirty="0" smtClean="0">
                          <a:effectLst/>
                        </a:rPr>
                        <a:t>Can carry </a:t>
                      </a:r>
                      <a:r>
                        <a:rPr lang="en-GB" sz="1400" dirty="0">
                          <a:effectLst/>
                        </a:rPr>
                        <a:t>out complex electrical treatments.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- Senior beauty </a:t>
                      </a:r>
                      <a:r>
                        <a:rPr lang="en-GB" sz="1400" dirty="0">
                          <a:effectLst/>
                        </a:rPr>
                        <a:t>t</a:t>
                      </a:r>
                      <a:r>
                        <a:rPr lang="en-GB" sz="1400" dirty="0" smtClean="0">
                          <a:effectLst/>
                        </a:rPr>
                        <a:t>herapist</a:t>
                      </a:r>
                      <a:r>
                        <a:rPr lang="en-GB" sz="1400" dirty="0">
                          <a:effectLst/>
                        </a:rPr>
                        <a:t>, possibly in a specialist area </a:t>
                      </a:r>
                      <a:r>
                        <a:rPr lang="en-GB" sz="1400" dirty="0" smtClean="0">
                          <a:effectLst/>
                        </a:rPr>
                        <a:t>such</a:t>
                      </a:r>
                      <a:r>
                        <a:rPr lang="en-GB" sz="1400" baseline="0" dirty="0" smtClean="0">
                          <a:effectLst/>
                        </a:rPr>
                        <a:t> as </a:t>
                      </a:r>
                      <a:r>
                        <a:rPr lang="en-GB" sz="1400" dirty="0" smtClean="0">
                          <a:effectLst/>
                        </a:rPr>
                        <a:t>manicure</a:t>
                      </a:r>
                      <a:r>
                        <a:rPr lang="en-GB" sz="1400" baseline="0" dirty="0" smtClean="0">
                          <a:effectLst/>
                        </a:rPr>
                        <a:t> or </a:t>
                      </a:r>
                      <a:r>
                        <a:rPr lang="en-GB" sz="1400" dirty="0" smtClean="0">
                          <a:effectLst/>
                        </a:rPr>
                        <a:t>massage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- Beauty tutor </a:t>
                      </a:r>
                      <a:r>
                        <a:rPr lang="en-GB" sz="1400" dirty="0">
                          <a:effectLst/>
                        </a:rPr>
                        <a:t>– may gain teaching qualification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- Sales </a:t>
                      </a:r>
                      <a:r>
                        <a:rPr lang="en-GB" sz="1400" dirty="0">
                          <a:effectLst/>
                        </a:rPr>
                        <a:t>consultant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- Beauty </a:t>
                      </a:r>
                      <a:r>
                        <a:rPr lang="en-GB" sz="1400" dirty="0">
                          <a:effectLst/>
                        </a:rPr>
                        <a:t>therapist in spa, fitness centre, cruise ship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Level 4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Salon management. Financial management. May run own business.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- Salon manager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- Internal </a:t>
                      </a:r>
                      <a:r>
                        <a:rPr lang="en-GB" sz="1400" dirty="0">
                          <a:effectLst/>
                        </a:rPr>
                        <a:t>and External Verifier of Level 1, 2 and 3 beauty </a:t>
                      </a:r>
                      <a:r>
                        <a:rPr lang="en-GB" sz="1400" dirty="0" smtClean="0">
                          <a:effectLst/>
                        </a:rPr>
                        <a:t>qualifications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Activity 7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4511" y="1511935"/>
            <a:ext cx="9621203" cy="2267902"/>
          </a:xfrm>
        </p:spPr>
        <p:txBody>
          <a:bodyPr/>
          <a:lstStyle/>
          <a:p>
            <a:r>
              <a:rPr lang="en-GB" sz="2000" dirty="0" smtClean="0"/>
              <a:t>Explain </a:t>
            </a:r>
            <a:r>
              <a:rPr lang="en-GB" sz="2000" dirty="0"/>
              <a:t>the role of your own occupation within an organisation and industry, describe career pathways within your organisation and </a:t>
            </a:r>
            <a:r>
              <a:rPr lang="en-GB" sz="2000" dirty="0" smtClean="0"/>
              <a:t>industry </a:t>
            </a:r>
            <a:r>
              <a:rPr lang="en-GB" sz="2000" dirty="0"/>
              <a:t>and identify sources of information and advice on an industry, occupation, training and career pathway.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7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92" y="827509"/>
            <a:ext cx="9608211" cy="421732"/>
          </a:xfrm>
        </p:spPr>
        <p:txBody>
          <a:bodyPr/>
          <a:lstStyle/>
          <a:p>
            <a:r>
              <a:rPr lang="en-GB" sz="2400" dirty="0"/>
              <a:t>The types, roles and responsibilities of representative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 smtClean="0"/>
              <a:t>These can be internal or external to your organisation, and local or national in scope.</a:t>
            </a:r>
          </a:p>
          <a:p>
            <a:r>
              <a:rPr lang="en-GB" sz="2000" dirty="0" smtClean="0"/>
              <a:t>They may </a:t>
            </a:r>
            <a:r>
              <a:rPr lang="en-GB" sz="2000" dirty="0"/>
              <a:t>include: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government departments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professional bodies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trade unions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regulatory bodies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consumer groups. </a:t>
            </a:r>
            <a:r>
              <a:rPr lang="en-GB" sz="2000" dirty="0"/>
              <a:t>	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2531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5702</TotalTime>
  <Words>849</Words>
  <Application>Microsoft Office PowerPoint</Application>
  <PresentationFormat>Custom</PresentationFormat>
  <Paragraphs>97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Cambria</vt:lpstr>
      <vt:lpstr>Lucida Grande</vt:lpstr>
      <vt:lpstr>Times New Roman</vt:lpstr>
      <vt:lpstr>Default Design</vt:lpstr>
      <vt:lpstr> The role of organisations and industries in learner’s own careers; issues of public concern that affect an organisation and industry </vt:lpstr>
      <vt:lpstr>Sources of information on the role of your own occupation within an organisation and industry, training and career pathways </vt:lpstr>
      <vt:lpstr>Sources of information on your organisation </vt:lpstr>
      <vt:lpstr> Sources of information on your industry</vt:lpstr>
      <vt:lpstr>Relating assessment criteria 1.1,1.2 and 1.3 to the beauty industry – an example </vt:lpstr>
      <vt:lpstr>Relating assessment criteria 1.1,1.2 and 1.3 to the beauty industry – an example (cont.)</vt:lpstr>
      <vt:lpstr>Career pathways in the beauty industry </vt:lpstr>
      <vt:lpstr>Activity 7</vt:lpstr>
      <vt:lpstr>The types, roles and responsibilities of representative bodies</vt:lpstr>
      <vt:lpstr>Representative bodies if working in a nursery </vt:lpstr>
      <vt:lpstr>Worksheet 7</vt:lpstr>
      <vt:lpstr> Explain issues of public concern that affect an organisation and industry </vt:lpstr>
      <vt:lpstr>Worksheet 8</vt:lpstr>
      <vt:lpstr>PowerPoint Presentation</vt:lpstr>
    </vt:vector>
  </TitlesOfParts>
  <Company>City &amp; Guilds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Sherry-Lee Khan</cp:lastModifiedBy>
  <cp:revision>299</cp:revision>
  <cp:lastPrinted>2014-11-02T16:51:32Z</cp:lastPrinted>
  <dcterms:created xsi:type="dcterms:W3CDTF">2013-05-28T00:38:54Z</dcterms:created>
  <dcterms:modified xsi:type="dcterms:W3CDTF">2015-11-04T11:51:54Z</dcterms:modified>
</cp:coreProperties>
</file>