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65" r:id="rId9"/>
    <p:sldId id="264" r:id="rId10"/>
    <p:sldId id="259" r:id="rId11"/>
    <p:sldId id="268" r:id="rId12"/>
    <p:sldId id="267"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CF5C64A-6588-4CB2-B402-25B0B8C0BC1A}" type="datetimeFigureOut">
              <a:rPr lang="en-GB" smtClean="0"/>
              <a:t>29/03/2012</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5C64A-6588-4CB2-B402-25B0B8C0BC1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5C64A-6588-4CB2-B402-25B0B8C0BC1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5C64A-6588-4CB2-B402-25B0B8C0BC1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5C64A-6588-4CB2-B402-25B0B8C0BC1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CF5C64A-6588-4CB2-B402-25B0B8C0BC1A}" type="datetimeFigureOut">
              <a:rPr lang="en-GB" smtClean="0"/>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1EF3C7-C7E8-466D-B8A7-3EFFAD0B8968}"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CF5C64A-6588-4CB2-B402-25B0B8C0BC1A}" type="datetimeFigureOut">
              <a:rPr lang="en-GB" smtClean="0"/>
              <a:t>29/03/2012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1EF3C7-C7E8-466D-B8A7-3EFFAD0B8968}"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5C64A-6588-4CB2-B402-25B0B8C0BC1A}" type="datetimeFigureOut">
              <a:rPr lang="en-GB" smtClean="0"/>
              <a:t>29/03/2012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5C64A-6588-4CB2-B402-25B0B8C0BC1A}" type="datetimeFigureOut">
              <a:rPr lang="en-GB" smtClean="0"/>
              <a:t>29/03/2012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CF5C64A-6588-4CB2-B402-25B0B8C0BC1A}" type="datetimeFigureOut">
              <a:rPr lang="en-GB" smtClean="0"/>
              <a:t>29/03/2012</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ACF5C64A-6588-4CB2-B402-25B0B8C0BC1A}" type="datetimeFigureOut">
              <a:rPr lang="en-GB" smtClean="0"/>
              <a:t>29/03/2012</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871EF3C7-C7E8-466D-B8A7-3EFFAD0B8968}"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CF5C64A-6588-4CB2-B402-25B0B8C0BC1A}" type="datetimeFigureOut">
              <a:rPr lang="en-GB" smtClean="0"/>
              <a:t>29/03/2012</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71EF3C7-C7E8-466D-B8A7-3EFFAD0B89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se.gov.uk/contact/faqs/workingtimedirectiv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052736"/>
            <a:ext cx="7342584" cy="1368152"/>
          </a:xfrm>
        </p:spPr>
        <p:txBody>
          <a:bodyPr>
            <a:noAutofit/>
          </a:bodyPr>
          <a:lstStyle/>
          <a:p>
            <a:pPr algn="l"/>
            <a:r>
              <a:rPr lang="en-GB" sz="2800" b="1" i="0" u="none" strike="noStrike" baseline="0" dirty="0" smtClean="0">
                <a:solidFill>
                  <a:srgbClr val="3300FF"/>
                </a:solidFill>
                <a:effectLst>
                  <a:outerShdw blurRad="38100" dist="38100" dir="2700000" algn="tl">
                    <a:srgbClr val="000000">
                      <a:alpha val="43137"/>
                    </a:srgbClr>
                  </a:outerShdw>
                </a:effectLst>
                <a:latin typeface="Gotham-Black"/>
              </a:rPr>
              <a:t>Unit</a:t>
            </a:r>
            <a:r>
              <a:rPr lang="en-GB" sz="2800" b="1" i="0" u="none" strike="noStrike" dirty="0" smtClean="0">
                <a:solidFill>
                  <a:srgbClr val="3300FF"/>
                </a:solidFill>
                <a:effectLst>
                  <a:outerShdw blurRad="38100" dist="38100" dir="2700000" algn="tl">
                    <a:srgbClr val="000000">
                      <a:alpha val="43137"/>
                    </a:srgbClr>
                  </a:outerShdw>
                </a:effectLst>
                <a:latin typeface="Gotham-Black"/>
              </a:rPr>
              <a:t> 354: </a:t>
            </a:r>
            <a:r>
              <a:rPr lang="en-GB" sz="2800" b="1" i="0" u="none" strike="noStrike" baseline="0" dirty="0" smtClean="0">
                <a:solidFill>
                  <a:srgbClr val="3300FF"/>
                </a:solidFill>
                <a:effectLst>
                  <a:outerShdw blurRad="38100" dist="38100" dir="2700000" algn="tl">
                    <a:srgbClr val="000000">
                      <a:alpha val="43137"/>
                    </a:srgbClr>
                  </a:outerShdw>
                </a:effectLst>
                <a:latin typeface="Gotham-Black"/>
              </a:rPr>
              <a:t>Understand</a:t>
            </a:r>
            <a:r>
              <a:rPr lang="en-GB" sz="2800" b="1" i="0" u="none" strike="noStrike" dirty="0" smtClean="0">
                <a:solidFill>
                  <a:srgbClr val="3300FF"/>
                </a:solidFill>
                <a:effectLst>
                  <a:outerShdw blurRad="38100" dist="38100" dir="2700000" algn="tl">
                    <a:srgbClr val="000000">
                      <a:alpha val="43137"/>
                    </a:srgbClr>
                  </a:outerShdw>
                </a:effectLst>
                <a:latin typeface="Gotham-Black"/>
              </a:rPr>
              <a:t> </a:t>
            </a:r>
            <a:r>
              <a:rPr lang="en-GB" sz="2800" b="1" i="0" u="none" strike="noStrike" baseline="0" dirty="0" smtClean="0">
                <a:solidFill>
                  <a:srgbClr val="3300FF"/>
                </a:solidFill>
                <a:effectLst>
                  <a:outerShdw blurRad="38100" dist="38100" dir="2700000" algn="tl">
                    <a:srgbClr val="000000">
                      <a:alpha val="43137"/>
                    </a:srgbClr>
                  </a:outerShdw>
                </a:effectLst>
                <a:latin typeface="Gotham-Black"/>
              </a:rPr>
              <a:t>how the smooth</a:t>
            </a:r>
            <a:r>
              <a:rPr lang="en-GB" sz="2800" b="1" i="0" u="none" strike="noStrike" dirty="0" smtClean="0">
                <a:solidFill>
                  <a:srgbClr val="3300FF"/>
                </a:solidFill>
                <a:effectLst>
                  <a:outerShdw blurRad="38100" dist="38100" dir="2700000" algn="tl">
                    <a:srgbClr val="000000">
                      <a:alpha val="43137"/>
                    </a:srgbClr>
                  </a:outerShdw>
                </a:effectLst>
                <a:latin typeface="Gotham-Black"/>
              </a:rPr>
              <a:t> </a:t>
            </a:r>
            <a:r>
              <a:rPr lang="en-GB" sz="2800" b="1" i="0" u="none" strike="noStrike" baseline="0" dirty="0" smtClean="0">
                <a:solidFill>
                  <a:srgbClr val="3300FF"/>
                </a:solidFill>
                <a:effectLst>
                  <a:outerShdw blurRad="38100" dist="38100" dir="2700000" algn="tl">
                    <a:srgbClr val="000000">
                      <a:alpha val="43137"/>
                    </a:srgbClr>
                  </a:outerShdw>
                </a:effectLst>
                <a:latin typeface="Gotham-Black"/>
              </a:rPr>
              <a:t>operation of</a:t>
            </a:r>
            <a:r>
              <a:rPr lang="en-GB" sz="2800" b="1" i="0" u="none" strike="noStrike" dirty="0" smtClean="0">
                <a:solidFill>
                  <a:srgbClr val="3300FF"/>
                </a:solidFill>
                <a:effectLst>
                  <a:outerShdw blurRad="38100" dist="38100" dir="2700000" algn="tl">
                    <a:srgbClr val="000000">
                      <a:alpha val="43137"/>
                    </a:srgbClr>
                  </a:outerShdw>
                </a:effectLst>
                <a:latin typeface="Gotham-Black"/>
              </a:rPr>
              <a:t> </a:t>
            </a:r>
            <a:r>
              <a:rPr lang="en-GB" sz="2800" b="1" i="0" u="none" strike="noStrike" baseline="0" dirty="0" smtClean="0">
                <a:solidFill>
                  <a:srgbClr val="3300FF"/>
                </a:solidFill>
                <a:effectLst>
                  <a:outerShdw blurRad="38100" dist="38100" dir="2700000" algn="tl">
                    <a:srgbClr val="000000">
                      <a:alpha val="43137"/>
                    </a:srgbClr>
                  </a:outerShdw>
                </a:effectLst>
                <a:latin typeface="Gotham-Black"/>
              </a:rPr>
              <a:t>a payment point</a:t>
            </a:r>
            <a:r>
              <a:rPr lang="en-GB" sz="2800" b="1" i="0" u="none" strike="noStrike" dirty="0" smtClean="0">
                <a:solidFill>
                  <a:srgbClr val="3300FF"/>
                </a:solidFill>
                <a:effectLst>
                  <a:outerShdw blurRad="38100" dist="38100" dir="2700000" algn="tl">
                    <a:srgbClr val="000000">
                      <a:alpha val="43137"/>
                    </a:srgbClr>
                  </a:outerShdw>
                </a:effectLst>
                <a:latin typeface="Gotham-Black"/>
              </a:rPr>
              <a:t> </a:t>
            </a:r>
            <a:r>
              <a:rPr lang="en-GB" sz="2800" b="1" i="0" u="none" strike="noStrike" baseline="0" dirty="0" smtClean="0">
                <a:solidFill>
                  <a:srgbClr val="3300FF"/>
                </a:solidFill>
                <a:effectLst>
                  <a:outerShdw blurRad="38100" dist="38100" dir="2700000" algn="tl">
                    <a:srgbClr val="000000">
                      <a:alpha val="43137"/>
                    </a:srgbClr>
                  </a:outerShdw>
                </a:effectLst>
                <a:latin typeface="Gotham-Black"/>
              </a:rPr>
              <a:t>is maintained</a:t>
            </a:r>
            <a:endParaRPr lang="en-GB" sz="2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492896"/>
            <a:ext cx="6400800" cy="576064"/>
          </a:xfrm>
        </p:spPr>
        <p:txBody>
          <a:bodyPr>
            <a:normAutofit/>
          </a:bodyPr>
          <a:lstStyle/>
          <a:p>
            <a:pPr algn="l"/>
            <a:r>
              <a:rPr lang="en-GB" dirty="0" smtClean="0">
                <a:solidFill>
                  <a:schemeClr val="tx1">
                    <a:lumMod val="95000"/>
                    <a:lumOff val="5000"/>
                  </a:schemeClr>
                </a:solidFill>
              </a:rPr>
              <a:t>Presented by Bill Haining</a:t>
            </a:r>
            <a:endParaRPr lang="en-GB" dirty="0">
              <a:solidFill>
                <a:schemeClr val="tx1">
                  <a:lumMod val="95000"/>
                  <a:lumOff val="5000"/>
                </a:schemeClr>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284984"/>
            <a:ext cx="2520280"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68236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95194"/>
          </a:xfrm>
        </p:spPr>
        <p:txBody>
          <a:bodyPr>
            <a:normAutofit fontScale="90000"/>
          </a:bodyPr>
          <a:lstStyle/>
          <a:p>
            <a:r>
              <a:rPr lang="en-GB" sz="3600" b="1" dirty="0">
                <a:solidFill>
                  <a:srgbClr val="3300FF"/>
                </a:solidFill>
                <a:effectLst>
                  <a:outerShdw blurRad="38100" dist="38100" dir="2700000" algn="tl">
                    <a:srgbClr val="000000">
                      <a:alpha val="43137"/>
                    </a:srgbClr>
                  </a:outerShdw>
                </a:effectLst>
                <a:latin typeface="Gotham-Black"/>
              </a:rPr>
              <a:t>Reconciling the payment point</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1484784"/>
            <a:ext cx="7128792" cy="4608512"/>
          </a:xfrm>
        </p:spPr>
        <p:txBody>
          <a:bodyPr>
            <a:normAutofit fontScale="77500" lnSpcReduction="20000"/>
          </a:bodyPr>
          <a:lstStyle/>
          <a:p>
            <a:r>
              <a:rPr lang="en-GB" b="1" dirty="0">
                <a:latin typeface="CongressSansLightStd"/>
              </a:rPr>
              <a:t>Every till needs </a:t>
            </a:r>
            <a:r>
              <a:rPr lang="en-GB" dirty="0">
                <a:latin typeface="CongressSansLightStd"/>
              </a:rPr>
              <a:t>to be reconciled at least every day and, where a number of </a:t>
            </a:r>
            <a:r>
              <a:rPr lang="en-GB" dirty="0" smtClean="0">
                <a:latin typeface="CongressSansLightStd"/>
              </a:rPr>
              <a:t>operators use </a:t>
            </a:r>
            <a:r>
              <a:rPr lang="en-GB" dirty="0">
                <a:latin typeface="CongressSansLightStd"/>
              </a:rPr>
              <a:t>the till in a day, more often. </a:t>
            </a:r>
            <a:endParaRPr lang="en-GB" dirty="0" smtClean="0">
              <a:latin typeface="CongressSansLightStd"/>
            </a:endParaRPr>
          </a:p>
          <a:p>
            <a:r>
              <a:rPr lang="en-GB" b="1" dirty="0" smtClean="0">
                <a:latin typeface="CongressSansLightStd"/>
              </a:rPr>
              <a:t>Till </a:t>
            </a:r>
            <a:r>
              <a:rPr lang="en-GB" b="1" dirty="0">
                <a:latin typeface="CongressSansLightStd"/>
              </a:rPr>
              <a:t>discrepancies </a:t>
            </a:r>
            <a:r>
              <a:rPr lang="en-GB" dirty="0">
                <a:latin typeface="CongressSansLightStd"/>
              </a:rPr>
              <a:t>occur because cash is </a:t>
            </a:r>
            <a:r>
              <a:rPr lang="en-GB" dirty="0" smtClean="0">
                <a:latin typeface="CongressSansLightStd"/>
              </a:rPr>
              <a:t>incorrectly dealt </a:t>
            </a:r>
            <a:r>
              <a:rPr lang="en-GB" dirty="0">
                <a:latin typeface="CongressSansLightStd"/>
              </a:rPr>
              <a:t>with, documentation is not correctly completed or payment is </a:t>
            </a:r>
            <a:r>
              <a:rPr lang="en-GB" dirty="0" smtClean="0">
                <a:latin typeface="CongressSansLightStd"/>
              </a:rPr>
              <a:t>inaccurately input</a:t>
            </a:r>
            <a:r>
              <a:rPr lang="en-GB" dirty="0">
                <a:latin typeface="CongressSansLightStd"/>
              </a:rPr>
              <a:t>. </a:t>
            </a:r>
            <a:endParaRPr lang="en-GB" dirty="0" smtClean="0">
              <a:latin typeface="CongressSansLightStd"/>
            </a:endParaRPr>
          </a:p>
          <a:p>
            <a:r>
              <a:rPr lang="en-GB" b="1" dirty="0" smtClean="0">
                <a:latin typeface="CongressSansLightStd"/>
              </a:rPr>
              <a:t>Where </a:t>
            </a:r>
            <a:r>
              <a:rPr lang="en-GB" b="1" dirty="0">
                <a:latin typeface="CongressSansLightStd"/>
              </a:rPr>
              <a:t>cash is incorrectly dealt </a:t>
            </a:r>
            <a:r>
              <a:rPr lang="en-GB" dirty="0">
                <a:latin typeface="CongressSansLightStd"/>
              </a:rPr>
              <a:t>with, the customer has usually </a:t>
            </a:r>
            <a:r>
              <a:rPr lang="en-GB" dirty="0" smtClean="0">
                <a:latin typeface="CongressSansLightStd"/>
              </a:rPr>
              <a:t>been given too much </a:t>
            </a:r>
            <a:r>
              <a:rPr lang="en-GB" dirty="0">
                <a:latin typeface="CongressSansLightStd"/>
              </a:rPr>
              <a:t>or too little change. When given too little change, the customer will </a:t>
            </a:r>
            <a:r>
              <a:rPr lang="en-GB" dirty="0" smtClean="0">
                <a:latin typeface="CongressSansLightStd"/>
              </a:rPr>
              <a:t>usually notice</a:t>
            </a:r>
            <a:r>
              <a:rPr lang="en-GB" dirty="0">
                <a:latin typeface="CongressSansLightStd"/>
              </a:rPr>
              <a:t>; they are less likely to notice if given too much.</a:t>
            </a:r>
          </a:p>
          <a:p>
            <a:r>
              <a:rPr lang="en-GB" b="1" dirty="0">
                <a:latin typeface="CongressSansLightStd"/>
              </a:rPr>
              <a:t>Incorrect completion of documentation </a:t>
            </a:r>
            <a:r>
              <a:rPr lang="en-GB" dirty="0">
                <a:latin typeface="CongressSansLightStd"/>
              </a:rPr>
              <a:t>may occur when payment is being taken </a:t>
            </a:r>
            <a:r>
              <a:rPr lang="en-GB" dirty="0" smtClean="0">
                <a:latin typeface="CongressSansLightStd"/>
              </a:rPr>
              <a:t>via a </a:t>
            </a:r>
            <a:r>
              <a:rPr lang="en-GB" dirty="0">
                <a:latin typeface="CongressSansLightStd"/>
              </a:rPr>
              <a:t>card which is not operated through chip and pin. </a:t>
            </a:r>
            <a:endParaRPr lang="en-GB" dirty="0" smtClean="0">
              <a:latin typeface="CongressSansLightStd"/>
            </a:endParaRPr>
          </a:p>
          <a:p>
            <a:r>
              <a:rPr lang="en-GB" b="1" dirty="0" smtClean="0">
                <a:latin typeface="CongressSansLightStd"/>
              </a:rPr>
              <a:t>More </a:t>
            </a:r>
            <a:r>
              <a:rPr lang="en-GB" b="1" dirty="0">
                <a:latin typeface="CongressSansLightStd"/>
              </a:rPr>
              <a:t>often errors will happen </a:t>
            </a:r>
            <a:r>
              <a:rPr lang="en-GB" dirty="0">
                <a:latin typeface="CongressSansLightStd"/>
              </a:rPr>
              <a:t>as </a:t>
            </a:r>
            <a:r>
              <a:rPr lang="en-GB" dirty="0" smtClean="0">
                <a:latin typeface="CongressSansLightStd"/>
              </a:rPr>
              <a:t>a result </a:t>
            </a:r>
            <a:r>
              <a:rPr lang="en-GB" dirty="0">
                <a:latin typeface="CongressSansLightStd"/>
              </a:rPr>
              <a:t>of incorrect completion of void or refund procedures. </a:t>
            </a:r>
            <a:endParaRPr lang="en-GB" dirty="0" smtClean="0">
              <a:latin typeface="CongressSansLightStd"/>
            </a:endParaRPr>
          </a:p>
          <a:p>
            <a:r>
              <a:rPr lang="en-GB" b="1" dirty="0" smtClean="0">
                <a:latin typeface="CongressSansLightStd"/>
              </a:rPr>
              <a:t>A </a:t>
            </a:r>
            <a:r>
              <a:rPr lang="en-GB" b="1" dirty="0">
                <a:latin typeface="CongressSansLightStd"/>
              </a:rPr>
              <a:t>void is an entry on </a:t>
            </a:r>
            <a:r>
              <a:rPr lang="en-GB" b="1" dirty="0" smtClean="0">
                <a:latin typeface="CongressSansLightStd"/>
              </a:rPr>
              <a:t>the till </a:t>
            </a:r>
            <a:r>
              <a:rPr lang="en-GB" b="1" dirty="0">
                <a:latin typeface="CongressSansLightStd"/>
              </a:rPr>
              <a:t>to cancel</a:t>
            </a:r>
            <a:r>
              <a:rPr lang="en-GB" dirty="0">
                <a:latin typeface="CongressSansLightStd"/>
              </a:rPr>
              <a:t> a transaction which has been entered incorrectly; if this is not </a:t>
            </a:r>
            <a:r>
              <a:rPr lang="en-GB" dirty="0" smtClean="0">
                <a:latin typeface="CongressSansLightStd"/>
              </a:rPr>
              <a:t>completed the </a:t>
            </a:r>
            <a:r>
              <a:rPr lang="en-GB" dirty="0">
                <a:latin typeface="CongressSansLightStd"/>
              </a:rPr>
              <a:t>till will show a discrepancy.</a:t>
            </a:r>
            <a:endParaRPr lang="en-GB" dirty="0"/>
          </a:p>
        </p:txBody>
      </p:sp>
    </p:spTree>
    <p:extLst>
      <p:ext uri="{BB962C8B-B14F-4D97-AF65-F5344CB8AC3E}">
        <p14:creationId xmlns:p14="http://schemas.microsoft.com/office/powerpoint/2010/main" val="183881930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lstStyle/>
          <a:p>
            <a:r>
              <a:rPr lang="en-GB" sz="3200" b="1" dirty="0">
                <a:solidFill>
                  <a:srgbClr val="3300FF"/>
                </a:solidFill>
                <a:effectLst>
                  <a:outerShdw blurRad="38100" dist="38100" dir="2700000" algn="tl">
                    <a:srgbClr val="000000">
                      <a:alpha val="43137"/>
                    </a:srgbClr>
                  </a:outerShdw>
                </a:effectLst>
                <a:latin typeface="Gotham-Black"/>
              </a:rPr>
              <a:t>Reconciling the payment point</a:t>
            </a:r>
            <a:endParaRPr lang="en-GB" dirty="0"/>
          </a:p>
        </p:txBody>
      </p:sp>
      <p:sp>
        <p:nvSpPr>
          <p:cNvPr id="3" name="Content Placeholder 2"/>
          <p:cNvSpPr>
            <a:spLocks noGrp="1"/>
          </p:cNvSpPr>
          <p:nvPr>
            <p:ph idx="1"/>
          </p:nvPr>
        </p:nvSpPr>
        <p:spPr>
          <a:xfrm>
            <a:off x="971600" y="1340768"/>
            <a:ext cx="7200800" cy="4752528"/>
          </a:xfrm>
        </p:spPr>
        <p:txBody>
          <a:bodyPr>
            <a:noAutofit/>
          </a:bodyPr>
          <a:lstStyle/>
          <a:p>
            <a:r>
              <a:rPr lang="en-GB" sz="1800" b="1" dirty="0">
                <a:latin typeface="CongressSansLightStd"/>
              </a:rPr>
              <a:t>Inaccurate payment </a:t>
            </a:r>
            <a:r>
              <a:rPr lang="en-GB" sz="1800" dirty="0">
                <a:latin typeface="CongressSansLightStd"/>
              </a:rPr>
              <a:t>inputting leads to till discrepancies only if the till </a:t>
            </a:r>
            <a:r>
              <a:rPr lang="en-GB" sz="1800" dirty="0" smtClean="0">
                <a:latin typeface="CongressSansLightStd"/>
              </a:rPr>
              <a:t>operator corrects </a:t>
            </a:r>
            <a:r>
              <a:rPr lang="en-GB" sz="1800" dirty="0">
                <a:latin typeface="CongressSansLightStd"/>
              </a:rPr>
              <a:t>the error by taking the correct payment from the customer, but omits </a:t>
            </a:r>
            <a:r>
              <a:rPr lang="en-GB" sz="1800" dirty="0" smtClean="0">
                <a:latin typeface="CongressSansLightStd"/>
              </a:rPr>
              <a:t>to action </a:t>
            </a:r>
            <a:r>
              <a:rPr lang="en-GB" sz="1800" dirty="0">
                <a:latin typeface="CongressSansLightStd"/>
              </a:rPr>
              <a:t>a void to account for the error.</a:t>
            </a:r>
          </a:p>
          <a:p>
            <a:r>
              <a:rPr lang="en-GB" sz="1800" b="1" dirty="0">
                <a:latin typeface="CongressSansLightStd"/>
              </a:rPr>
              <a:t>E.g.</a:t>
            </a:r>
            <a:r>
              <a:rPr lang="en-GB" sz="1800" dirty="0">
                <a:latin typeface="CongressSansLightStd"/>
              </a:rPr>
              <a:t> if an item has been reduced from £19.99 to £9.99 but still scans at £</a:t>
            </a:r>
            <a:r>
              <a:rPr lang="en-GB" sz="1800" dirty="0" smtClean="0">
                <a:latin typeface="CongressSansLightStd"/>
              </a:rPr>
              <a:t>19.99 and </a:t>
            </a:r>
            <a:r>
              <a:rPr lang="en-GB" sz="1800" dirty="0">
                <a:latin typeface="CongressSansLightStd"/>
              </a:rPr>
              <a:t>the operator accepts £9.99 from the customer and does not </a:t>
            </a:r>
            <a:r>
              <a:rPr lang="en-GB" sz="1800" dirty="0" smtClean="0">
                <a:latin typeface="CongressSansLightStd"/>
              </a:rPr>
              <a:t>correctly action </a:t>
            </a:r>
            <a:r>
              <a:rPr lang="en-GB" sz="1800" dirty="0">
                <a:latin typeface="CongressSansLightStd"/>
              </a:rPr>
              <a:t>a markdown, the till will show a £10.00 shortage.</a:t>
            </a:r>
          </a:p>
          <a:p>
            <a:r>
              <a:rPr lang="en-GB" sz="1800" b="1" dirty="0">
                <a:latin typeface="CongressSansLightStd"/>
              </a:rPr>
              <a:t>To evaluate the accuracy </a:t>
            </a:r>
            <a:r>
              <a:rPr lang="en-GB" sz="1800" dirty="0">
                <a:latin typeface="CongressSansLightStd"/>
              </a:rPr>
              <a:t>of till operation it is necessary to reconcile the </a:t>
            </a:r>
            <a:r>
              <a:rPr lang="en-GB" sz="1800" dirty="0" smtClean="0">
                <a:latin typeface="CongressSansLightStd"/>
              </a:rPr>
              <a:t>actual takings </a:t>
            </a:r>
            <a:r>
              <a:rPr lang="en-GB" sz="1800" dirty="0">
                <a:latin typeface="CongressSansLightStd"/>
              </a:rPr>
              <a:t>with the sales recorded. </a:t>
            </a:r>
            <a:endParaRPr lang="en-GB" sz="1800" dirty="0" smtClean="0">
              <a:latin typeface="CongressSansLightStd"/>
            </a:endParaRPr>
          </a:p>
          <a:p>
            <a:r>
              <a:rPr lang="en-GB" sz="1800" b="1" dirty="0" smtClean="0">
                <a:latin typeface="CongressSansLightStd"/>
              </a:rPr>
              <a:t>This </a:t>
            </a:r>
            <a:r>
              <a:rPr lang="en-GB" sz="1800" b="1" dirty="0">
                <a:latin typeface="CongressSansLightStd"/>
              </a:rPr>
              <a:t>is done by </a:t>
            </a:r>
            <a:r>
              <a:rPr lang="en-GB" sz="1800" dirty="0">
                <a:latin typeface="CongressSansLightStd"/>
              </a:rPr>
              <a:t>comparing the total value of </a:t>
            </a:r>
            <a:r>
              <a:rPr lang="en-GB" sz="1800" dirty="0" smtClean="0">
                <a:latin typeface="CongressSansLightStd"/>
              </a:rPr>
              <a:t>the cash</a:t>
            </a:r>
            <a:r>
              <a:rPr lang="en-GB" sz="1800" dirty="0">
                <a:latin typeface="CongressSansLightStd"/>
              </a:rPr>
              <a:t>, cheques, vouchers and card payments against the sales, adjusted by </a:t>
            </a:r>
            <a:r>
              <a:rPr lang="en-GB" sz="1800" dirty="0" smtClean="0">
                <a:latin typeface="CongressSansLightStd"/>
              </a:rPr>
              <a:t>the opening </a:t>
            </a:r>
            <a:r>
              <a:rPr lang="en-GB" sz="1800" dirty="0">
                <a:latin typeface="CongressSansLightStd"/>
              </a:rPr>
              <a:t>float minus the closing float and any voids and refunds.</a:t>
            </a:r>
          </a:p>
          <a:p>
            <a:r>
              <a:rPr lang="en-GB" sz="1800" b="1" dirty="0">
                <a:latin typeface="CongressSansLightStd"/>
              </a:rPr>
              <a:t>If these figures do not agree</a:t>
            </a:r>
            <a:r>
              <a:rPr lang="en-GB" sz="1800" dirty="0">
                <a:latin typeface="CongressSansLightStd"/>
              </a:rPr>
              <a:t>, you have an overage (too much money) or </a:t>
            </a:r>
            <a:r>
              <a:rPr lang="en-GB" sz="1800" dirty="0" smtClean="0">
                <a:latin typeface="CongressSansLightStd"/>
              </a:rPr>
              <a:t>a shortage </a:t>
            </a:r>
            <a:r>
              <a:rPr lang="en-GB" sz="1800" dirty="0">
                <a:latin typeface="CongressSansLightStd"/>
              </a:rPr>
              <a:t>(too little money). </a:t>
            </a:r>
            <a:endParaRPr lang="en-GB" sz="1800" dirty="0" smtClean="0">
              <a:latin typeface="CongressSansLightStd"/>
            </a:endParaRPr>
          </a:p>
          <a:p>
            <a:r>
              <a:rPr lang="en-GB" sz="1800" b="1" dirty="0" smtClean="0">
                <a:latin typeface="CongressSansLightStd"/>
              </a:rPr>
              <a:t>Remember </a:t>
            </a:r>
            <a:r>
              <a:rPr lang="en-GB" sz="1800" b="1" dirty="0">
                <a:latin typeface="CongressSansLightStd"/>
              </a:rPr>
              <a:t>that overages </a:t>
            </a:r>
            <a:r>
              <a:rPr lang="en-GB" sz="1800" dirty="0">
                <a:latin typeface="CongressSansLightStd"/>
              </a:rPr>
              <a:t>may indicate problems </a:t>
            </a:r>
            <a:r>
              <a:rPr lang="en-GB" sz="1800" dirty="0" smtClean="0">
                <a:latin typeface="CongressSansLightStd"/>
              </a:rPr>
              <a:t>just as </a:t>
            </a:r>
            <a:r>
              <a:rPr lang="en-GB" sz="1800" dirty="0">
                <a:latin typeface="CongressSansLightStd"/>
              </a:rPr>
              <a:t>much as shortages.</a:t>
            </a:r>
            <a:endParaRPr lang="en-GB" sz="1800" dirty="0"/>
          </a:p>
        </p:txBody>
      </p:sp>
    </p:spTree>
    <p:extLst>
      <p:ext uri="{BB962C8B-B14F-4D97-AF65-F5344CB8AC3E}">
        <p14:creationId xmlns:p14="http://schemas.microsoft.com/office/powerpoint/2010/main" val="323298546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20689"/>
            <a:ext cx="6965245" cy="576064"/>
          </a:xfrm>
        </p:spPr>
        <p:txBody>
          <a:bodyPr>
            <a:normAutofit fontScale="90000"/>
          </a:bodyPr>
          <a:lstStyle/>
          <a:p>
            <a:r>
              <a:rPr lang="en-GB" sz="3200" b="1" dirty="0">
                <a:solidFill>
                  <a:srgbClr val="3300FF"/>
                </a:solidFill>
                <a:effectLst>
                  <a:outerShdw blurRad="38100" dist="38100" dir="2700000" algn="tl">
                    <a:srgbClr val="000000">
                      <a:alpha val="43137"/>
                    </a:srgbClr>
                  </a:outerShdw>
                </a:effectLst>
                <a:latin typeface="Gotham-Black"/>
              </a:rPr>
              <a:t>Reconciling the payment point</a:t>
            </a:r>
            <a:endParaRPr lang="en-GB" dirty="0"/>
          </a:p>
        </p:txBody>
      </p:sp>
      <p:sp>
        <p:nvSpPr>
          <p:cNvPr id="3" name="Content Placeholder 2"/>
          <p:cNvSpPr>
            <a:spLocks noGrp="1"/>
          </p:cNvSpPr>
          <p:nvPr>
            <p:ph idx="1"/>
          </p:nvPr>
        </p:nvSpPr>
        <p:spPr>
          <a:xfrm>
            <a:off x="899592" y="1124744"/>
            <a:ext cx="7488832" cy="5040560"/>
          </a:xfrm>
        </p:spPr>
        <p:txBody>
          <a:bodyPr>
            <a:noAutofit/>
          </a:bodyPr>
          <a:lstStyle/>
          <a:p>
            <a:r>
              <a:rPr lang="en-GB" sz="1600" b="1" dirty="0">
                <a:latin typeface="CongressSansLightStd"/>
              </a:rPr>
              <a:t>If there is too much money in the till</a:t>
            </a:r>
            <a:r>
              <a:rPr lang="en-GB" sz="1600" dirty="0">
                <a:latin typeface="CongressSansLightStd"/>
              </a:rPr>
              <a:t>, customers have either overpaid or sales </a:t>
            </a:r>
            <a:r>
              <a:rPr lang="en-GB" sz="1600" dirty="0" smtClean="0">
                <a:latin typeface="CongressSansLightStd"/>
              </a:rPr>
              <a:t>have been </a:t>
            </a:r>
            <a:r>
              <a:rPr lang="en-GB" sz="1600" dirty="0">
                <a:latin typeface="CongressSansLightStd"/>
              </a:rPr>
              <a:t>under-recorded, either of which will lead to problems. </a:t>
            </a:r>
            <a:endParaRPr lang="en-GB" sz="1600" dirty="0" smtClean="0">
              <a:latin typeface="CongressSansLightStd"/>
            </a:endParaRPr>
          </a:p>
          <a:p>
            <a:r>
              <a:rPr lang="en-GB" sz="1600" b="1" dirty="0" smtClean="0">
                <a:latin typeface="CongressSansLightStd"/>
              </a:rPr>
              <a:t>Shortages </a:t>
            </a:r>
            <a:r>
              <a:rPr lang="en-GB" sz="1600" b="1" dirty="0">
                <a:latin typeface="CongressSansLightStd"/>
              </a:rPr>
              <a:t>may </a:t>
            </a:r>
            <a:r>
              <a:rPr lang="en-GB" sz="1600" b="1" dirty="0" smtClean="0">
                <a:latin typeface="CongressSansLightStd"/>
              </a:rPr>
              <a:t>indicate </a:t>
            </a:r>
            <a:r>
              <a:rPr lang="en-GB" sz="1600" dirty="0" smtClean="0">
                <a:latin typeface="CongressSansLightStd"/>
              </a:rPr>
              <a:t>over-recording </a:t>
            </a:r>
            <a:r>
              <a:rPr lang="en-GB" sz="1600" dirty="0">
                <a:latin typeface="CongressSansLightStd"/>
              </a:rPr>
              <a:t>of sales, customers being given the wrong change or </a:t>
            </a:r>
            <a:r>
              <a:rPr lang="en-GB" sz="1600" dirty="0" smtClean="0">
                <a:latin typeface="CongressSansLightStd"/>
              </a:rPr>
              <a:t>possibly criminal </a:t>
            </a:r>
            <a:r>
              <a:rPr lang="en-GB" sz="1600" dirty="0">
                <a:latin typeface="CongressSansLightStd"/>
              </a:rPr>
              <a:t>activity. </a:t>
            </a:r>
            <a:endParaRPr lang="en-GB" sz="1600" dirty="0" smtClean="0">
              <a:latin typeface="CongressSansLightStd"/>
            </a:endParaRPr>
          </a:p>
          <a:p>
            <a:r>
              <a:rPr lang="en-GB" sz="1600" b="1" dirty="0" smtClean="0">
                <a:latin typeface="CongressSansLightStd"/>
              </a:rPr>
              <a:t>An </a:t>
            </a:r>
            <a:r>
              <a:rPr lang="en-GB" sz="1600" b="1" dirty="0">
                <a:latin typeface="CongressSansLightStd"/>
              </a:rPr>
              <a:t>error that can be traced </a:t>
            </a:r>
            <a:r>
              <a:rPr lang="en-GB" sz="1600" dirty="0">
                <a:latin typeface="CongressSansLightStd"/>
              </a:rPr>
              <a:t>easily is when documentation has </a:t>
            </a:r>
            <a:r>
              <a:rPr lang="en-GB" sz="1600" dirty="0" smtClean="0">
                <a:latin typeface="CongressSansLightStd"/>
              </a:rPr>
              <a:t>been incorrectly </a:t>
            </a:r>
            <a:r>
              <a:rPr lang="en-GB" sz="1600" dirty="0">
                <a:latin typeface="CongressSansLightStd"/>
              </a:rPr>
              <a:t>completed, for instance a cheque taken for £9.00 for a sale of £90.00.</a:t>
            </a:r>
          </a:p>
          <a:p>
            <a:r>
              <a:rPr lang="en-GB" sz="1600" b="1" dirty="0">
                <a:latin typeface="CongressSansLightStd"/>
              </a:rPr>
              <a:t>Where unexplained discrepancies </a:t>
            </a:r>
            <a:r>
              <a:rPr lang="en-GB" sz="1600" dirty="0">
                <a:latin typeface="CongressSansLightStd"/>
              </a:rPr>
              <a:t>remain the colleague operating the payment </a:t>
            </a:r>
            <a:r>
              <a:rPr lang="en-GB" sz="1600" dirty="0" smtClean="0">
                <a:latin typeface="CongressSansLightStd"/>
              </a:rPr>
              <a:t>point should </a:t>
            </a:r>
            <a:r>
              <a:rPr lang="en-GB" sz="1600" dirty="0">
                <a:latin typeface="CongressSansLightStd"/>
              </a:rPr>
              <a:t>be asked if they have any explanation. </a:t>
            </a:r>
            <a:endParaRPr lang="en-GB" sz="1600" dirty="0" smtClean="0">
              <a:latin typeface="CongressSansLightStd"/>
            </a:endParaRPr>
          </a:p>
          <a:p>
            <a:r>
              <a:rPr lang="en-GB" sz="1600" b="1" dirty="0" smtClean="0">
                <a:latin typeface="CongressSansLightStd"/>
              </a:rPr>
              <a:t>Sometimes </a:t>
            </a:r>
            <a:r>
              <a:rPr lang="en-GB" sz="1600" b="1" dirty="0">
                <a:latin typeface="CongressSansLightStd"/>
              </a:rPr>
              <a:t>the enquiry </a:t>
            </a:r>
            <a:r>
              <a:rPr lang="en-GB" sz="1600" dirty="0">
                <a:latin typeface="CongressSansLightStd"/>
              </a:rPr>
              <a:t>will jog </a:t>
            </a:r>
            <a:r>
              <a:rPr lang="en-GB" sz="1600" dirty="0" smtClean="0">
                <a:latin typeface="CongressSansLightStd"/>
              </a:rPr>
              <a:t>the memory </a:t>
            </a:r>
            <a:r>
              <a:rPr lang="en-GB" sz="1600" dirty="0">
                <a:latin typeface="CongressSansLightStd"/>
              </a:rPr>
              <a:t>of a void not actioned or a refund document incorrectly actioned. </a:t>
            </a:r>
            <a:endParaRPr lang="en-GB" sz="1600" dirty="0" smtClean="0">
              <a:latin typeface="CongressSansLightStd"/>
            </a:endParaRPr>
          </a:p>
          <a:p>
            <a:r>
              <a:rPr lang="en-GB" sz="1600" b="1" dirty="0" smtClean="0">
                <a:latin typeface="CongressSansLightStd"/>
              </a:rPr>
              <a:t>Unresolved discrepancies </a:t>
            </a:r>
            <a:r>
              <a:rPr lang="en-GB" sz="1600" dirty="0">
                <a:latin typeface="CongressSansLightStd"/>
              </a:rPr>
              <a:t>should be recorded in a way that allows for trends to be </a:t>
            </a:r>
            <a:r>
              <a:rPr lang="en-GB" sz="1600" dirty="0" smtClean="0">
                <a:latin typeface="CongressSansLightStd"/>
              </a:rPr>
              <a:t>recognised; shortages </a:t>
            </a:r>
            <a:r>
              <a:rPr lang="en-GB" sz="1600" dirty="0">
                <a:latin typeface="CongressSansLightStd"/>
              </a:rPr>
              <a:t>occurring on the same till on the same day each week or </a:t>
            </a:r>
            <a:r>
              <a:rPr lang="en-GB" sz="1600" dirty="0" smtClean="0">
                <a:latin typeface="CongressSansLightStd"/>
              </a:rPr>
              <a:t>unexplained errors </a:t>
            </a:r>
            <a:r>
              <a:rPr lang="en-GB" sz="1600" dirty="0">
                <a:latin typeface="CongressSansLightStd"/>
              </a:rPr>
              <a:t>coinciding with colleagues’ rotas. </a:t>
            </a:r>
            <a:endParaRPr lang="en-GB" sz="1600" dirty="0" smtClean="0">
              <a:latin typeface="CongressSansLightStd"/>
            </a:endParaRPr>
          </a:p>
          <a:p>
            <a:r>
              <a:rPr lang="en-GB" sz="1600" b="1" dirty="0" smtClean="0">
                <a:latin typeface="CongressSansLightStd"/>
              </a:rPr>
              <a:t>Where </a:t>
            </a:r>
            <a:r>
              <a:rPr lang="en-GB" sz="1600" b="1" dirty="0">
                <a:latin typeface="CongressSansLightStd"/>
              </a:rPr>
              <a:t>problems persist </a:t>
            </a:r>
            <a:r>
              <a:rPr lang="en-GB" sz="1600" dirty="0">
                <a:latin typeface="CongressSansLightStd"/>
              </a:rPr>
              <a:t>there is a need </a:t>
            </a:r>
            <a:r>
              <a:rPr lang="en-GB" sz="1600" dirty="0" smtClean="0">
                <a:latin typeface="CongressSansLightStd"/>
              </a:rPr>
              <a:t>for improved </a:t>
            </a:r>
            <a:r>
              <a:rPr lang="en-GB" sz="1600" dirty="0">
                <a:latin typeface="CongressSansLightStd"/>
              </a:rPr>
              <a:t>colleague training and monitoring and, possibly, disciplinary action. </a:t>
            </a:r>
            <a:endParaRPr lang="en-GB" sz="1600" dirty="0" smtClean="0">
              <a:latin typeface="CongressSansLightStd"/>
            </a:endParaRPr>
          </a:p>
          <a:p>
            <a:r>
              <a:rPr lang="en-GB" sz="1600" b="1" dirty="0" smtClean="0">
                <a:latin typeface="CongressSansLightStd"/>
              </a:rPr>
              <a:t>Before taking </a:t>
            </a:r>
            <a:r>
              <a:rPr lang="en-GB" sz="1600" b="1" dirty="0">
                <a:latin typeface="CongressSansLightStd"/>
              </a:rPr>
              <a:t>any further action </a:t>
            </a:r>
            <a:r>
              <a:rPr lang="en-GB" sz="1600" dirty="0">
                <a:latin typeface="CongressSansLightStd"/>
              </a:rPr>
              <a:t>make sure that equipment and systems have been </a:t>
            </a:r>
            <a:r>
              <a:rPr lang="en-GB" sz="1600" dirty="0" smtClean="0">
                <a:latin typeface="CongressSansLightStd"/>
              </a:rPr>
              <a:t>regularly checked </a:t>
            </a:r>
            <a:r>
              <a:rPr lang="en-GB" sz="1600" dirty="0">
                <a:latin typeface="CongressSansLightStd"/>
              </a:rPr>
              <a:t>and that procedures have been reviewed to eliminate any errors.</a:t>
            </a:r>
            <a:endParaRPr lang="en-GB" sz="1600" dirty="0"/>
          </a:p>
        </p:txBody>
      </p:sp>
    </p:spTree>
    <p:extLst>
      <p:ext uri="{BB962C8B-B14F-4D97-AF65-F5344CB8AC3E}">
        <p14:creationId xmlns:p14="http://schemas.microsoft.com/office/powerpoint/2010/main" val="371494353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normAutofit/>
          </a:bodyPr>
          <a:lstStyle/>
          <a:p>
            <a:r>
              <a:rPr lang="en-GB" sz="3600" b="1" dirty="0">
                <a:solidFill>
                  <a:srgbClr val="3300FF"/>
                </a:solidFill>
                <a:effectLst>
                  <a:outerShdw blurRad="38100" dist="38100" dir="2700000" algn="tl">
                    <a:srgbClr val="000000">
                      <a:alpha val="43137"/>
                    </a:srgbClr>
                  </a:outerShdw>
                </a:effectLst>
                <a:latin typeface="Gotham-Black"/>
              </a:rPr>
              <a:t>End of shift procedures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87624" y="1628800"/>
            <a:ext cx="6696744" cy="4320480"/>
          </a:xfrm>
        </p:spPr>
        <p:txBody>
          <a:bodyPr>
            <a:normAutofit fontScale="70000" lnSpcReduction="20000"/>
          </a:bodyPr>
          <a:lstStyle/>
          <a:p>
            <a:r>
              <a:rPr lang="en-GB" b="1" dirty="0">
                <a:latin typeface="CongressSansLightStd"/>
              </a:rPr>
              <a:t>At the end of a shift </a:t>
            </a:r>
            <a:r>
              <a:rPr lang="en-GB" dirty="0">
                <a:latin typeface="CongressSansLightStd"/>
              </a:rPr>
              <a:t>or a trading day, the payment point must be closed down. </a:t>
            </a:r>
            <a:endParaRPr lang="en-GB" dirty="0" smtClean="0">
              <a:latin typeface="CongressSansLightStd"/>
            </a:endParaRPr>
          </a:p>
          <a:p>
            <a:r>
              <a:rPr lang="en-GB" b="1" dirty="0" smtClean="0">
                <a:latin typeface="CongressSansLightStd"/>
              </a:rPr>
              <a:t>If </a:t>
            </a:r>
            <a:r>
              <a:rPr lang="en-GB" b="1" dirty="0">
                <a:latin typeface="CongressSansLightStd"/>
              </a:rPr>
              <a:t>the </a:t>
            </a:r>
            <a:r>
              <a:rPr lang="en-GB" b="1" dirty="0" smtClean="0">
                <a:latin typeface="CongressSansLightStd"/>
              </a:rPr>
              <a:t>store is </a:t>
            </a:r>
            <a:r>
              <a:rPr lang="en-GB" b="1" dirty="0">
                <a:latin typeface="CongressSansLightStd"/>
              </a:rPr>
              <a:t>still trading</a:t>
            </a:r>
            <a:r>
              <a:rPr lang="en-GB" dirty="0">
                <a:latin typeface="CongressSansLightStd"/>
              </a:rPr>
              <a:t>, a sign should be displayed advising customers that the payment point </a:t>
            </a:r>
            <a:r>
              <a:rPr lang="en-GB" dirty="0" smtClean="0">
                <a:latin typeface="CongressSansLightStd"/>
              </a:rPr>
              <a:t>is closing</a:t>
            </a:r>
            <a:r>
              <a:rPr lang="en-GB" dirty="0">
                <a:latin typeface="CongressSansLightStd"/>
              </a:rPr>
              <a:t>, to prevent customers being inconvenienced by queuing at a till that is closing. </a:t>
            </a:r>
            <a:endParaRPr lang="en-GB" dirty="0" smtClean="0">
              <a:latin typeface="CongressSansLightStd"/>
            </a:endParaRPr>
          </a:p>
          <a:p>
            <a:r>
              <a:rPr lang="en-GB" b="1" dirty="0" smtClean="0">
                <a:latin typeface="CongressSansLightStd"/>
              </a:rPr>
              <a:t>All payments </a:t>
            </a:r>
            <a:r>
              <a:rPr lang="en-GB" b="1" dirty="0">
                <a:latin typeface="CongressSansLightStd"/>
              </a:rPr>
              <a:t>must be secured </a:t>
            </a:r>
            <a:r>
              <a:rPr lang="en-GB" dirty="0">
                <a:latin typeface="CongressSansLightStd"/>
              </a:rPr>
              <a:t>and, usually, a till reading </a:t>
            </a:r>
            <a:r>
              <a:rPr lang="en-GB" dirty="0" smtClean="0">
                <a:latin typeface="CongressSansLightStd"/>
              </a:rPr>
              <a:t>taken.</a:t>
            </a:r>
          </a:p>
          <a:p>
            <a:r>
              <a:rPr lang="en-GB" b="1" dirty="0" smtClean="0">
                <a:latin typeface="CongressSansLightStd"/>
              </a:rPr>
              <a:t>In </a:t>
            </a:r>
            <a:r>
              <a:rPr lang="en-GB" b="1" dirty="0">
                <a:latin typeface="CongressSansLightStd"/>
              </a:rPr>
              <a:t>some retailers the </a:t>
            </a:r>
            <a:r>
              <a:rPr lang="en-GB" b="1" dirty="0" smtClean="0">
                <a:latin typeface="CongressSansLightStd"/>
              </a:rPr>
              <a:t>payments </a:t>
            </a:r>
            <a:r>
              <a:rPr lang="en-GB" dirty="0" smtClean="0">
                <a:latin typeface="CongressSansLightStd"/>
              </a:rPr>
              <a:t>will </a:t>
            </a:r>
            <a:r>
              <a:rPr lang="en-GB" dirty="0">
                <a:latin typeface="CongressSansLightStd"/>
              </a:rPr>
              <a:t>be reconciled before the till drawer contents are taken to the cash office, in others </a:t>
            </a:r>
            <a:r>
              <a:rPr lang="en-GB" dirty="0" smtClean="0">
                <a:latin typeface="CongressSansLightStd"/>
              </a:rPr>
              <a:t>they are </a:t>
            </a:r>
            <a:r>
              <a:rPr lang="en-GB" dirty="0">
                <a:latin typeface="CongressSansLightStd"/>
              </a:rPr>
              <a:t>simply sealed and handed in.</a:t>
            </a:r>
          </a:p>
          <a:p>
            <a:r>
              <a:rPr lang="en-GB" b="1" dirty="0">
                <a:latin typeface="CongressSansLightStd"/>
              </a:rPr>
              <a:t>To prepare the payment point</a:t>
            </a:r>
            <a:r>
              <a:rPr lang="en-GB" dirty="0">
                <a:latin typeface="CongressSansLightStd"/>
              </a:rPr>
              <a:t> for the next shift or next day, remove all items such </a:t>
            </a:r>
            <a:r>
              <a:rPr lang="en-GB" dirty="0" smtClean="0">
                <a:latin typeface="CongressSansLightStd"/>
              </a:rPr>
              <a:t>as hangers</a:t>
            </a:r>
            <a:r>
              <a:rPr lang="en-GB" dirty="0">
                <a:latin typeface="CongressSansLightStd"/>
              </a:rPr>
              <a:t>, coin bags and products needing to be returned to stock from the area. </a:t>
            </a:r>
            <a:endParaRPr lang="en-GB" dirty="0" smtClean="0">
              <a:latin typeface="CongressSansLightStd"/>
            </a:endParaRPr>
          </a:p>
          <a:p>
            <a:r>
              <a:rPr lang="en-GB" b="1" dirty="0" smtClean="0">
                <a:latin typeface="CongressSansLightStd"/>
              </a:rPr>
              <a:t>Make sure </a:t>
            </a:r>
            <a:r>
              <a:rPr lang="en-GB" b="1" dirty="0">
                <a:latin typeface="CongressSansLightStd"/>
              </a:rPr>
              <a:t>there are sufficient</a:t>
            </a:r>
            <a:r>
              <a:rPr lang="en-GB" dirty="0">
                <a:latin typeface="CongressSansLightStd"/>
              </a:rPr>
              <a:t> bags, till rolls, pens, etc. </a:t>
            </a:r>
            <a:r>
              <a:rPr lang="en-GB" dirty="0" smtClean="0">
                <a:latin typeface="CongressSansLightStd"/>
              </a:rPr>
              <a:t>available.</a:t>
            </a:r>
          </a:p>
          <a:p>
            <a:r>
              <a:rPr lang="en-GB" b="1" dirty="0" smtClean="0">
                <a:latin typeface="CongressSansLightStd"/>
              </a:rPr>
              <a:t>Leave </a:t>
            </a:r>
            <a:r>
              <a:rPr lang="en-GB" b="1" dirty="0">
                <a:latin typeface="CongressSansLightStd"/>
              </a:rPr>
              <a:t>the payment point</a:t>
            </a:r>
            <a:r>
              <a:rPr lang="en-GB" dirty="0">
                <a:latin typeface="CongressSansLightStd"/>
              </a:rPr>
              <a:t> </a:t>
            </a:r>
            <a:r>
              <a:rPr lang="en-GB" dirty="0" smtClean="0">
                <a:latin typeface="CongressSansLightStd"/>
              </a:rPr>
              <a:t>as you </a:t>
            </a:r>
            <a:r>
              <a:rPr lang="en-GB" dirty="0">
                <a:latin typeface="CongressSansLightStd"/>
              </a:rPr>
              <a:t>would wish to find it.</a:t>
            </a:r>
            <a:endParaRPr lang="en-GB" dirty="0"/>
          </a:p>
        </p:txBody>
      </p:sp>
    </p:spTree>
    <p:extLst>
      <p:ext uri="{BB962C8B-B14F-4D97-AF65-F5344CB8AC3E}">
        <p14:creationId xmlns:p14="http://schemas.microsoft.com/office/powerpoint/2010/main" val="351621842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effectLst>
                  <a:outerShdw blurRad="38100" dist="38100" dir="2700000" algn="tl">
                    <a:srgbClr val="000000">
                      <a:alpha val="43137"/>
                    </a:srgbClr>
                  </a:outerShdw>
                </a:effectLst>
              </a:rPr>
              <a:t>THE END</a:t>
            </a:r>
            <a:endParaRPr lang="en-GB"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t>Thank you and good luck</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636912"/>
            <a:ext cx="4104456" cy="307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66200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44824"/>
            <a:ext cx="7550225" cy="3456384"/>
          </a:xfrm>
        </p:spPr>
        <p:txBody>
          <a:bodyPr/>
          <a:lstStyle/>
          <a:p>
            <a:pPr marL="0" indent="0" algn="l">
              <a:buNone/>
            </a:pPr>
            <a:r>
              <a:rPr lang="en-GB" sz="2000" b="0" dirty="0">
                <a:solidFill>
                  <a:srgbClr val="000000"/>
                </a:solidFill>
                <a:latin typeface="CongressSansLightStd"/>
              </a:rPr>
              <a:t>There are </a:t>
            </a:r>
            <a:r>
              <a:rPr lang="en-GB" sz="2000" dirty="0">
                <a:solidFill>
                  <a:srgbClr val="000000"/>
                </a:solidFill>
                <a:latin typeface="CongressSansStd-Bold"/>
              </a:rPr>
              <a:t>six </a:t>
            </a:r>
            <a:r>
              <a:rPr lang="en-GB" sz="2000" b="0" dirty="0">
                <a:solidFill>
                  <a:srgbClr val="000000"/>
                </a:solidFill>
                <a:latin typeface="CongressSansLightStd"/>
              </a:rPr>
              <a:t>learning outcomes to this unit. </a:t>
            </a:r>
            <a:r>
              <a:rPr lang="en-GB" sz="2000" b="0" dirty="0" smtClean="0">
                <a:solidFill>
                  <a:srgbClr val="000000"/>
                </a:solidFill>
                <a:latin typeface="CongressSansLightStd"/>
              </a:rPr>
              <a:t/>
            </a:r>
            <a:br>
              <a:rPr lang="en-GB" sz="2000" b="0" dirty="0" smtClean="0">
                <a:solidFill>
                  <a:srgbClr val="000000"/>
                </a:solidFill>
                <a:latin typeface="CongressSansLightStd"/>
              </a:rPr>
            </a:br>
            <a:r>
              <a:rPr lang="en-GB" sz="2000" dirty="0" smtClean="0">
                <a:solidFill>
                  <a:srgbClr val="3300FF"/>
                </a:solidFill>
                <a:latin typeface="CongressSansStd-Bold"/>
              </a:rPr>
              <a:t>1</a:t>
            </a:r>
            <a:r>
              <a:rPr lang="en-GB" sz="2000" dirty="0">
                <a:solidFill>
                  <a:srgbClr val="3300FF"/>
                </a:solidFill>
                <a:latin typeface="CongressSansStd-Bold"/>
              </a:rPr>
              <a:t>. </a:t>
            </a:r>
            <a:r>
              <a:rPr lang="en-GB" sz="2000" b="1" dirty="0">
                <a:solidFill>
                  <a:srgbClr val="000000"/>
                </a:solidFill>
                <a:latin typeface="CongressSansLightStd"/>
              </a:rPr>
              <a:t>Know</a:t>
            </a:r>
            <a:r>
              <a:rPr lang="en-GB" sz="2000" b="0" dirty="0">
                <a:solidFill>
                  <a:srgbClr val="000000"/>
                </a:solidFill>
                <a:latin typeface="CongressSansLightStd"/>
              </a:rPr>
              <a:t> </a:t>
            </a:r>
            <a:r>
              <a:rPr lang="en-GB" sz="2000" b="1" dirty="0">
                <a:solidFill>
                  <a:srgbClr val="000000"/>
                </a:solidFill>
                <a:latin typeface="CongressSansLightStd"/>
              </a:rPr>
              <a:t>how a payment </a:t>
            </a:r>
            <a:r>
              <a:rPr lang="en-GB" sz="2000" b="0" dirty="0">
                <a:solidFill>
                  <a:srgbClr val="000000"/>
                </a:solidFill>
                <a:latin typeface="CongressSansLightStd"/>
              </a:rPr>
              <a:t>point is made ready for trading.</a:t>
            </a:r>
            <a:br>
              <a:rPr lang="en-GB" sz="2000" b="0" dirty="0">
                <a:solidFill>
                  <a:srgbClr val="000000"/>
                </a:solidFill>
                <a:latin typeface="CongressSansLightStd"/>
              </a:rPr>
            </a:br>
            <a:r>
              <a:rPr lang="en-GB" sz="2000" dirty="0">
                <a:solidFill>
                  <a:srgbClr val="3300FF"/>
                </a:solidFill>
                <a:latin typeface="CongressSansStd-Bold"/>
              </a:rPr>
              <a:t>2. </a:t>
            </a:r>
            <a:r>
              <a:rPr lang="en-GB" sz="2000" b="1" dirty="0" smtClean="0">
                <a:solidFill>
                  <a:srgbClr val="000000"/>
                </a:solidFill>
                <a:latin typeface="CongressSansLightStd"/>
              </a:rPr>
              <a:t>Know how to deal with </a:t>
            </a:r>
            <a:r>
              <a:rPr lang="en-GB" sz="2000" b="1" dirty="0">
                <a:solidFill>
                  <a:srgbClr val="000000"/>
                </a:solidFill>
                <a:latin typeface="CongressSansLightStd"/>
              </a:rPr>
              <a:t>queries </a:t>
            </a:r>
            <a:r>
              <a:rPr lang="en-GB" sz="2000" b="0" dirty="0">
                <a:solidFill>
                  <a:srgbClr val="000000"/>
                </a:solidFill>
                <a:latin typeface="CongressSansLightStd"/>
              </a:rPr>
              <a:t>raised at the payment point.</a:t>
            </a:r>
            <a:br>
              <a:rPr lang="en-GB" sz="2000" b="0" dirty="0">
                <a:solidFill>
                  <a:srgbClr val="000000"/>
                </a:solidFill>
                <a:latin typeface="CongressSansLightStd"/>
              </a:rPr>
            </a:br>
            <a:r>
              <a:rPr lang="en-GB" sz="2000" dirty="0">
                <a:solidFill>
                  <a:srgbClr val="3300FF"/>
                </a:solidFill>
                <a:latin typeface="CongressSansStd-Bold"/>
              </a:rPr>
              <a:t>3. </a:t>
            </a:r>
            <a:r>
              <a:rPr lang="en-GB" sz="2000" b="1" dirty="0">
                <a:solidFill>
                  <a:srgbClr val="000000"/>
                </a:solidFill>
                <a:latin typeface="CongressSansLightStd"/>
              </a:rPr>
              <a:t>Understand</a:t>
            </a:r>
            <a:r>
              <a:rPr lang="en-GB" sz="2000" b="0" dirty="0">
                <a:solidFill>
                  <a:srgbClr val="000000"/>
                </a:solidFill>
                <a:latin typeface="CongressSansLightStd"/>
              </a:rPr>
              <a:t> the routine monitoring of a payment point.</a:t>
            </a:r>
            <a:br>
              <a:rPr lang="en-GB" sz="2000" b="0" dirty="0">
                <a:solidFill>
                  <a:srgbClr val="000000"/>
                </a:solidFill>
                <a:latin typeface="CongressSansLightStd"/>
              </a:rPr>
            </a:br>
            <a:r>
              <a:rPr lang="en-GB" sz="2000" dirty="0">
                <a:solidFill>
                  <a:srgbClr val="3300FF"/>
                </a:solidFill>
                <a:latin typeface="CongressSansStd-Bold"/>
              </a:rPr>
              <a:t>4. </a:t>
            </a:r>
            <a:r>
              <a:rPr lang="en-GB" sz="2000" b="1" dirty="0">
                <a:solidFill>
                  <a:srgbClr val="000000"/>
                </a:solidFill>
                <a:latin typeface="CongressSansLightStd"/>
              </a:rPr>
              <a:t>Know what actions </a:t>
            </a:r>
            <a:r>
              <a:rPr lang="en-GB" sz="2000" b="0" dirty="0">
                <a:solidFill>
                  <a:srgbClr val="000000"/>
                </a:solidFill>
                <a:latin typeface="CongressSansLightStd"/>
              </a:rPr>
              <a:t>should be taken at the payment point when abnormal operating</a:t>
            </a:r>
            <a:br>
              <a:rPr lang="en-GB" sz="2000" b="0" dirty="0">
                <a:solidFill>
                  <a:srgbClr val="000000"/>
                </a:solidFill>
                <a:latin typeface="CongressSansLightStd"/>
              </a:rPr>
            </a:br>
            <a:r>
              <a:rPr lang="en-GB" sz="2000" b="0" dirty="0">
                <a:solidFill>
                  <a:srgbClr val="000000"/>
                </a:solidFill>
                <a:latin typeface="CongressSansLightStd"/>
              </a:rPr>
              <a:t>conditions apply.</a:t>
            </a:r>
            <a:br>
              <a:rPr lang="en-GB" sz="2000" b="0" dirty="0">
                <a:solidFill>
                  <a:srgbClr val="000000"/>
                </a:solidFill>
                <a:latin typeface="CongressSansLightStd"/>
              </a:rPr>
            </a:br>
            <a:r>
              <a:rPr lang="en-GB" sz="2000" dirty="0">
                <a:solidFill>
                  <a:srgbClr val="3300FF"/>
                </a:solidFill>
                <a:latin typeface="CongressSansStd-Bold"/>
              </a:rPr>
              <a:t>5. </a:t>
            </a:r>
            <a:r>
              <a:rPr lang="en-GB" sz="2000" b="1" dirty="0">
                <a:solidFill>
                  <a:srgbClr val="000000"/>
                </a:solidFill>
                <a:latin typeface="CongressSansLightStd"/>
              </a:rPr>
              <a:t>Understand</a:t>
            </a:r>
            <a:r>
              <a:rPr lang="en-GB" sz="2000" b="0" dirty="0">
                <a:solidFill>
                  <a:srgbClr val="000000"/>
                </a:solidFill>
                <a:latin typeface="CongressSansLightStd"/>
              </a:rPr>
              <a:t> how the accuracy of till operation is monitored.</a:t>
            </a:r>
            <a:br>
              <a:rPr lang="en-GB" sz="2000" b="0" dirty="0">
                <a:solidFill>
                  <a:srgbClr val="000000"/>
                </a:solidFill>
                <a:latin typeface="CongressSansLightStd"/>
              </a:rPr>
            </a:br>
            <a:r>
              <a:rPr lang="en-GB" sz="2000" dirty="0">
                <a:solidFill>
                  <a:srgbClr val="3300FF"/>
                </a:solidFill>
                <a:latin typeface="CongressSansStd-Bold"/>
              </a:rPr>
              <a:t>6. </a:t>
            </a:r>
            <a:r>
              <a:rPr lang="en-GB" sz="2000" b="1" dirty="0">
                <a:solidFill>
                  <a:srgbClr val="000000"/>
                </a:solidFill>
                <a:latin typeface="CongressSansLightStd"/>
              </a:rPr>
              <a:t>Know how to implement</a:t>
            </a:r>
            <a:r>
              <a:rPr lang="en-GB" sz="2000" b="0" dirty="0">
                <a:solidFill>
                  <a:srgbClr val="000000"/>
                </a:solidFill>
                <a:latin typeface="CongressSansLightStd"/>
              </a:rPr>
              <a:t> end-of-shift procedures at a payment point.</a:t>
            </a:r>
            <a:endParaRPr lang="en-GB" sz="2000" dirty="0">
              <a:effectLst>
                <a:outerShdw blurRad="38100" dist="38100" dir="2700000" algn="tl">
                  <a:srgbClr val="000000">
                    <a:alpha val="43137"/>
                  </a:srgbClr>
                </a:outerShdw>
                <a:reflection blurRad="6350" stA="55000" endA="300" endPos="45500" dir="5400000" sy="-100000" algn="bl" rotWithShape="0"/>
              </a:effectLst>
              <a:latin typeface="Comic Sans MS" pitchFamily="66" charset="0"/>
            </a:endParaRPr>
          </a:p>
        </p:txBody>
      </p:sp>
      <p:sp>
        <p:nvSpPr>
          <p:cNvPr id="3" name="Content Placeholder 2"/>
          <p:cNvSpPr>
            <a:spLocks noGrp="1"/>
          </p:cNvSpPr>
          <p:nvPr>
            <p:ph idx="1"/>
          </p:nvPr>
        </p:nvSpPr>
        <p:spPr>
          <a:xfrm>
            <a:off x="827584" y="731520"/>
            <a:ext cx="7704856" cy="1113304"/>
          </a:xfrm>
        </p:spPr>
        <p:txBody>
          <a:bodyPr>
            <a:normAutofit/>
          </a:bodyPr>
          <a:lstStyle/>
          <a:p>
            <a:pPr marL="45720" indent="0">
              <a:buNone/>
            </a:pPr>
            <a:r>
              <a:rPr lang="en-GB" sz="2800" b="1" dirty="0">
                <a:solidFill>
                  <a:srgbClr val="3300FF"/>
                </a:solidFill>
                <a:latin typeface="Gotham-Black"/>
                <a:ea typeface="+mj-ea"/>
                <a:cs typeface="+mj-cs"/>
              </a:rPr>
              <a:t>Understand how the </a:t>
            </a:r>
            <a:r>
              <a:rPr lang="en-GB" sz="2800" b="1" dirty="0" smtClean="0">
                <a:solidFill>
                  <a:srgbClr val="3300FF"/>
                </a:solidFill>
                <a:latin typeface="Gotham-Black"/>
                <a:ea typeface="+mj-ea"/>
                <a:cs typeface="+mj-cs"/>
              </a:rPr>
              <a:t>smooth operation </a:t>
            </a:r>
            <a:r>
              <a:rPr lang="en-GB" sz="2800" b="1" dirty="0">
                <a:solidFill>
                  <a:srgbClr val="3300FF"/>
                </a:solidFill>
                <a:latin typeface="Gotham-Black"/>
                <a:ea typeface="+mj-ea"/>
                <a:cs typeface="+mj-cs"/>
              </a:rPr>
              <a:t>of a payment point is maintained</a:t>
            </a:r>
            <a:endParaRPr lang="en-GB" sz="2800" dirty="0"/>
          </a:p>
        </p:txBody>
      </p:sp>
      <p:sp>
        <p:nvSpPr>
          <p:cNvPr id="4" name="Rectangle 3"/>
          <p:cNvSpPr/>
          <p:nvPr/>
        </p:nvSpPr>
        <p:spPr>
          <a:xfrm>
            <a:off x="-827158" y="244446"/>
            <a:ext cx="2279791" cy="400110"/>
          </a:xfrm>
          <a:prstGeom prst="rect">
            <a:avLst/>
          </a:prstGeom>
        </p:spPr>
        <p:txBody>
          <a:bodyPr wrap="none">
            <a:spAutoFit/>
          </a:bodyPr>
          <a:lstStyle/>
          <a:p>
            <a:r>
              <a:rPr lang="en-GB" sz="2000" dirty="0">
                <a:solidFill>
                  <a:srgbClr val="000000"/>
                </a:solidFill>
                <a:latin typeface="CongressSansLightStd"/>
                <a:ea typeface="+mj-ea"/>
                <a:cs typeface="+mj-cs"/>
              </a:rPr>
              <a:t>Know how to deal </a:t>
            </a:r>
            <a:endParaRPr lang="en-GB" dirty="0"/>
          </a:p>
        </p:txBody>
      </p:sp>
    </p:spTree>
    <p:extLst>
      <p:ext uri="{BB962C8B-B14F-4D97-AF65-F5344CB8AC3E}">
        <p14:creationId xmlns:p14="http://schemas.microsoft.com/office/powerpoint/2010/main" val="379361970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11218"/>
          </a:xfrm>
        </p:spPr>
        <p:txBody>
          <a:bodyPr>
            <a:normAutofit/>
          </a:bodyPr>
          <a:lstStyle/>
          <a:p>
            <a:r>
              <a:rPr lang="en-GB" sz="3600" b="1" dirty="0">
                <a:solidFill>
                  <a:srgbClr val="3300FF"/>
                </a:solidFill>
                <a:effectLst>
                  <a:outerShdw blurRad="38100" dist="38100" dir="2700000" algn="tl">
                    <a:srgbClr val="000000">
                      <a:alpha val="43137"/>
                    </a:srgbClr>
                  </a:outerShdw>
                </a:effectLst>
                <a:latin typeface="Gotham-Black"/>
              </a:rPr>
              <a:t>Preparing the payment point</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63040" y="1556792"/>
            <a:ext cx="6196405" cy="4248472"/>
          </a:xfrm>
        </p:spPr>
        <p:txBody>
          <a:bodyPr>
            <a:normAutofit fontScale="92500" lnSpcReduction="20000"/>
          </a:bodyPr>
          <a:lstStyle/>
          <a:p>
            <a:r>
              <a:rPr lang="en-GB" dirty="0">
                <a:latin typeface="CongressSansLightStd"/>
              </a:rPr>
              <a:t>Some payment points will need to be ready for use before the start of the day, </a:t>
            </a:r>
            <a:r>
              <a:rPr lang="en-GB" dirty="0" smtClean="0">
                <a:latin typeface="CongressSansLightStd"/>
              </a:rPr>
              <a:t>others will </a:t>
            </a:r>
            <a:r>
              <a:rPr lang="en-GB" dirty="0">
                <a:latin typeface="CongressSansLightStd"/>
              </a:rPr>
              <a:t>be brought into use during busy periods. </a:t>
            </a:r>
            <a:endParaRPr lang="en-GB" dirty="0" smtClean="0">
              <a:latin typeface="CongressSansLightStd"/>
            </a:endParaRPr>
          </a:p>
          <a:p>
            <a:r>
              <a:rPr lang="en-GB" dirty="0" smtClean="0">
                <a:latin typeface="CongressSansLightStd"/>
              </a:rPr>
              <a:t>To </a:t>
            </a:r>
            <a:r>
              <a:rPr lang="en-GB" dirty="0">
                <a:latin typeface="CongressSansLightStd"/>
              </a:rPr>
              <a:t>prepare the payment point for </a:t>
            </a:r>
            <a:r>
              <a:rPr lang="en-GB" dirty="0" smtClean="0">
                <a:latin typeface="CongressSansLightStd"/>
              </a:rPr>
              <a:t>use, check </a:t>
            </a:r>
            <a:r>
              <a:rPr lang="en-GB" dirty="0">
                <a:latin typeface="CongressSansLightStd"/>
              </a:rPr>
              <a:t>that all items such as security tags, hangers, coin bags and products needing </a:t>
            </a:r>
            <a:r>
              <a:rPr lang="en-GB" dirty="0" smtClean="0">
                <a:latin typeface="CongressSansLightStd"/>
              </a:rPr>
              <a:t>to be </a:t>
            </a:r>
            <a:r>
              <a:rPr lang="en-GB" dirty="0">
                <a:latin typeface="CongressSansLightStd"/>
              </a:rPr>
              <a:t>returned to stock have been removed from the area. </a:t>
            </a:r>
            <a:endParaRPr lang="en-GB" dirty="0" smtClean="0">
              <a:latin typeface="CongressSansLightStd"/>
            </a:endParaRPr>
          </a:p>
          <a:p>
            <a:r>
              <a:rPr lang="en-GB" dirty="0" smtClean="0">
                <a:latin typeface="CongressSansLightStd"/>
              </a:rPr>
              <a:t>Make </a:t>
            </a:r>
            <a:r>
              <a:rPr lang="en-GB" dirty="0">
                <a:latin typeface="CongressSansLightStd"/>
              </a:rPr>
              <a:t>sure there are </a:t>
            </a:r>
            <a:r>
              <a:rPr lang="en-GB" dirty="0" smtClean="0">
                <a:latin typeface="CongressSansLightStd"/>
              </a:rPr>
              <a:t>sufficient bags</a:t>
            </a:r>
            <a:r>
              <a:rPr lang="en-GB" dirty="0">
                <a:latin typeface="CongressSansLightStd"/>
              </a:rPr>
              <a:t>, till rolls, pens, etc. available and that the cash float is in the drawer. </a:t>
            </a:r>
            <a:endParaRPr lang="en-GB" dirty="0" smtClean="0">
              <a:latin typeface="CongressSansLightStd"/>
            </a:endParaRPr>
          </a:p>
          <a:p>
            <a:r>
              <a:rPr lang="en-GB" dirty="0" smtClean="0">
                <a:latin typeface="CongressSansLightStd"/>
              </a:rPr>
              <a:t>Above all, make </a:t>
            </a:r>
            <a:r>
              <a:rPr lang="en-GB" dirty="0">
                <a:latin typeface="CongressSansLightStd"/>
              </a:rPr>
              <a:t>sure the payment point is tidy as this will create a favourable impression </a:t>
            </a:r>
            <a:r>
              <a:rPr lang="en-GB" dirty="0" smtClean="0">
                <a:latin typeface="CongressSansLightStd"/>
              </a:rPr>
              <a:t>wit the </a:t>
            </a:r>
            <a:r>
              <a:rPr lang="en-GB" dirty="0">
                <a:latin typeface="CongressSansLightStd"/>
              </a:rPr>
              <a:t>customers.</a:t>
            </a:r>
            <a:endParaRPr lang="en-GB" dirty="0"/>
          </a:p>
        </p:txBody>
      </p:sp>
    </p:spTree>
    <p:extLst>
      <p:ext uri="{BB962C8B-B14F-4D97-AF65-F5344CB8AC3E}">
        <p14:creationId xmlns:p14="http://schemas.microsoft.com/office/powerpoint/2010/main" val="197185365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11218"/>
          </a:xfrm>
        </p:spPr>
        <p:txBody>
          <a:bodyPr>
            <a:normAutofit/>
          </a:bodyPr>
          <a:lstStyle/>
          <a:p>
            <a:r>
              <a:rPr lang="en-GB" sz="3600" b="1" dirty="0">
                <a:solidFill>
                  <a:srgbClr val="3300FF"/>
                </a:solidFill>
                <a:effectLst>
                  <a:outerShdw blurRad="38100" dist="38100" dir="2700000" algn="tl">
                    <a:srgbClr val="000000">
                      <a:alpha val="43137"/>
                    </a:srgbClr>
                  </a:outerShdw>
                </a:effectLst>
                <a:latin typeface="Gotham-Black"/>
              </a:rPr>
              <a:t>Preparing the payment point</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63040" y="1628800"/>
            <a:ext cx="6196405" cy="4094269"/>
          </a:xfrm>
        </p:spPr>
        <p:txBody>
          <a:bodyPr>
            <a:normAutofit fontScale="92500" lnSpcReduction="20000"/>
          </a:bodyPr>
          <a:lstStyle/>
          <a:p>
            <a:r>
              <a:rPr lang="en-GB" b="1" dirty="0">
                <a:latin typeface="CongressSansLightStd"/>
              </a:rPr>
              <a:t>Some payment points </a:t>
            </a:r>
            <a:r>
              <a:rPr lang="en-GB" dirty="0">
                <a:latin typeface="CongressSansLightStd"/>
              </a:rPr>
              <a:t>will need to be ready for use before the start of the day, </a:t>
            </a:r>
            <a:r>
              <a:rPr lang="en-GB" dirty="0" smtClean="0">
                <a:latin typeface="CongressSansLightStd"/>
              </a:rPr>
              <a:t>others will </a:t>
            </a:r>
            <a:r>
              <a:rPr lang="en-GB" dirty="0">
                <a:latin typeface="CongressSansLightStd"/>
              </a:rPr>
              <a:t>be brought into use during busy periods. </a:t>
            </a:r>
            <a:endParaRPr lang="en-GB" dirty="0" smtClean="0">
              <a:latin typeface="CongressSansLightStd"/>
            </a:endParaRPr>
          </a:p>
          <a:p>
            <a:r>
              <a:rPr lang="en-GB" b="1" dirty="0" smtClean="0">
                <a:latin typeface="CongressSansLightStd"/>
              </a:rPr>
              <a:t>To </a:t>
            </a:r>
            <a:r>
              <a:rPr lang="en-GB" b="1" dirty="0">
                <a:latin typeface="CongressSansLightStd"/>
              </a:rPr>
              <a:t>prepare the payment point for </a:t>
            </a:r>
            <a:r>
              <a:rPr lang="en-GB" b="1" dirty="0" smtClean="0">
                <a:latin typeface="CongressSansLightStd"/>
              </a:rPr>
              <a:t>use</a:t>
            </a:r>
            <a:r>
              <a:rPr lang="en-GB" dirty="0" smtClean="0">
                <a:latin typeface="CongressSansLightStd"/>
              </a:rPr>
              <a:t>, check </a:t>
            </a:r>
            <a:r>
              <a:rPr lang="en-GB" dirty="0">
                <a:latin typeface="CongressSansLightStd"/>
              </a:rPr>
              <a:t>that all items such as security tags, hangers, coin bags and products needing </a:t>
            </a:r>
            <a:r>
              <a:rPr lang="en-GB" dirty="0" smtClean="0">
                <a:latin typeface="CongressSansLightStd"/>
              </a:rPr>
              <a:t>to be </a:t>
            </a:r>
            <a:r>
              <a:rPr lang="en-GB" dirty="0">
                <a:latin typeface="CongressSansLightStd"/>
              </a:rPr>
              <a:t>returned to stock have been removed from the area. </a:t>
            </a:r>
            <a:endParaRPr lang="en-GB" dirty="0" smtClean="0">
              <a:latin typeface="CongressSansLightStd"/>
            </a:endParaRPr>
          </a:p>
          <a:p>
            <a:r>
              <a:rPr lang="en-GB" b="1" dirty="0" smtClean="0">
                <a:latin typeface="CongressSansLightStd"/>
              </a:rPr>
              <a:t>Make </a:t>
            </a:r>
            <a:r>
              <a:rPr lang="en-GB" b="1" dirty="0">
                <a:latin typeface="CongressSansLightStd"/>
              </a:rPr>
              <a:t>sure </a:t>
            </a:r>
            <a:r>
              <a:rPr lang="en-GB" dirty="0">
                <a:latin typeface="CongressSansLightStd"/>
              </a:rPr>
              <a:t>there are </a:t>
            </a:r>
            <a:r>
              <a:rPr lang="en-GB" dirty="0" smtClean="0">
                <a:latin typeface="CongressSansLightStd"/>
              </a:rPr>
              <a:t>sufficient bags</a:t>
            </a:r>
            <a:r>
              <a:rPr lang="en-GB" dirty="0">
                <a:latin typeface="CongressSansLightStd"/>
              </a:rPr>
              <a:t>, till rolls, pens, etc. available and that the cash float is in the drawer. </a:t>
            </a:r>
            <a:endParaRPr lang="en-GB" dirty="0" smtClean="0">
              <a:latin typeface="CongressSansLightStd"/>
            </a:endParaRPr>
          </a:p>
          <a:p>
            <a:r>
              <a:rPr lang="en-GB" b="1" dirty="0" smtClean="0">
                <a:latin typeface="CongressSansLightStd"/>
              </a:rPr>
              <a:t>Above all</a:t>
            </a:r>
            <a:r>
              <a:rPr lang="en-GB" dirty="0" smtClean="0">
                <a:latin typeface="CongressSansLightStd"/>
              </a:rPr>
              <a:t>, make </a:t>
            </a:r>
            <a:r>
              <a:rPr lang="en-GB" dirty="0">
                <a:latin typeface="CongressSansLightStd"/>
              </a:rPr>
              <a:t>sure the payment point is tidy as this will create a favourable impression </a:t>
            </a:r>
            <a:r>
              <a:rPr lang="en-GB" dirty="0" smtClean="0">
                <a:latin typeface="CongressSansLightStd"/>
              </a:rPr>
              <a:t>with the </a:t>
            </a:r>
            <a:r>
              <a:rPr lang="en-GB" dirty="0">
                <a:latin typeface="CongressSansLightStd"/>
              </a:rPr>
              <a:t>customers.</a:t>
            </a:r>
            <a:endParaRPr lang="en-GB" dirty="0"/>
          </a:p>
        </p:txBody>
      </p:sp>
    </p:spTree>
    <p:extLst>
      <p:ext uri="{BB962C8B-B14F-4D97-AF65-F5344CB8AC3E}">
        <p14:creationId xmlns:p14="http://schemas.microsoft.com/office/powerpoint/2010/main" val="371167013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normAutofit/>
          </a:bodyPr>
          <a:lstStyle/>
          <a:p>
            <a:r>
              <a:rPr lang="en-GB" sz="3600" b="1" dirty="0">
                <a:solidFill>
                  <a:srgbClr val="3300FF"/>
                </a:solidFill>
                <a:effectLst>
                  <a:outerShdw blurRad="38100" dist="38100" dir="2700000" algn="tl">
                    <a:srgbClr val="000000">
                      <a:alpha val="43137"/>
                    </a:srgbClr>
                  </a:outerShdw>
                </a:effectLst>
                <a:latin typeface="Gotham-Black"/>
              </a:rPr>
              <a:t>Staff rotas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1484784"/>
            <a:ext cx="7056784" cy="4608512"/>
          </a:xfrm>
        </p:spPr>
        <p:txBody>
          <a:bodyPr>
            <a:normAutofit fontScale="70000" lnSpcReduction="20000"/>
          </a:bodyPr>
          <a:lstStyle/>
          <a:p>
            <a:r>
              <a:rPr lang="en-GB" b="1" dirty="0">
                <a:latin typeface="CongressSansLightStd"/>
              </a:rPr>
              <a:t>It is important to have enough </a:t>
            </a:r>
            <a:r>
              <a:rPr lang="en-GB" b="1" dirty="0" smtClean="0">
                <a:latin typeface="CongressSansLightStd"/>
              </a:rPr>
              <a:t>colleagues </a:t>
            </a:r>
            <a:r>
              <a:rPr lang="en-GB" dirty="0" smtClean="0">
                <a:latin typeface="CongressSansLightStd"/>
              </a:rPr>
              <a:t>available </a:t>
            </a:r>
            <a:r>
              <a:rPr lang="en-GB" dirty="0">
                <a:latin typeface="CongressSansLightStd"/>
              </a:rPr>
              <a:t>to operate payment points </a:t>
            </a:r>
            <a:r>
              <a:rPr lang="en-GB" dirty="0" smtClean="0">
                <a:latin typeface="CongressSansLightStd"/>
              </a:rPr>
              <a:t>so that </a:t>
            </a:r>
            <a:r>
              <a:rPr lang="en-GB" dirty="0">
                <a:latin typeface="CongressSansLightStd"/>
              </a:rPr>
              <a:t>customers are served promptly </a:t>
            </a:r>
            <a:r>
              <a:rPr lang="en-GB" dirty="0" smtClean="0">
                <a:latin typeface="CongressSansLightStd"/>
              </a:rPr>
              <a:t>and unacceptably </a:t>
            </a:r>
            <a:r>
              <a:rPr lang="en-GB" dirty="0">
                <a:latin typeface="CongressSansLightStd"/>
              </a:rPr>
              <a:t>long queues do not form.</a:t>
            </a:r>
          </a:p>
          <a:p>
            <a:r>
              <a:rPr lang="en-GB" b="1" dirty="0">
                <a:latin typeface="CongressSansLightStd"/>
              </a:rPr>
              <a:t>On the other hand</a:t>
            </a:r>
            <a:r>
              <a:rPr lang="en-GB" dirty="0">
                <a:latin typeface="CongressSansLightStd"/>
              </a:rPr>
              <a:t>, it is not cost </a:t>
            </a:r>
            <a:r>
              <a:rPr lang="en-GB" dirty="0" smtClean="0">
                <a:latin typeface="CongressSansLightStd"/>
              </a:rPr>
              <a:t>effective to </a:t>
            </a:r>
            <a:r>
              <a:rPr lang="en-GB" dirty="0">
                <a:latin typeface="CongressSansLightStd"/>
              </a:rPr>
              <a:t>have colleagues on the </a:t>
            </a:r>
            <a:r>
              <a:rPr lang="en-GB" dirty="0" smtClean="0">
                <a:latin typeface="CongressSansLightStd"/>
              </a:rPr>
              <a:t>payment point </a:t>
            </a:r>
            <a:r>
              <a:rPr lang="en-GB" dirty="0">
                <a:latin typeface="CongressSansLightStd"/>
              </a:rPr>
              <a:t>waiting for customers to appear.</a:t>
            </a:r>
          </a:p>
          <a:p>
            <a:r>
              <a:rPr lang="en-GB" b="1" dirty="0">
                <a:latin typeface="CongressSansLightStd"/>
              </a:rPr>
              <a:t>A rota must be drawn up </a:t>
            </a:r>
            <a:r>
              <a:rPr lang="en-GB" dirty="0">
                <a:latin typeface="CongressSansLightStd"/>
              </a:rPr>
              <a:t>which </a:t>
            </a:r>
            <a:r>
              <a:rPr lang="en-GB" dirty="0" smtClean="0">
                <a:latin typeface="CongressSansLightStd"/>
              </a:rPr>
              <a:t>takes into </a:t>
            </a:r>
            <a:r>
              <a:rPr lang="en-GB" dirty="0">
                <a:latin typeface="CongressSansLightStd"/>
              </a:rPr>
              <a:t>account known trading </a:t>
            </a:r>
            <a:r>
              <a:rPr lang="en-GB" dirty="0" smtClean="0">
                <a:latin typeface="CongressSansLightStd"/>
              </a:rPr>
              <a:t>patterns and </a:t>
            </a:r>
            <a:r>
              <a:rPr lang="en-GB" dirty="0">
                <a:latin typeface="CongressSansLightStd"/>
              </a:rPr>
              <a:t>trends, so that there are </a:t>
            </a:r>
            <a:r>
              <a:rPr lang="en-GB" dirty="0" smtClean="0">
                <a:latin typeface="CongressSansLightStd"/>
              </a:rPr>
              <a:t>always enough </a:t>
            </a:r>
            <a:r>
              <a:rPr lang="en-GB" dirty="0">
                <a:latin typeface="CongressSansLightStd"/>
              </a:rPr>
              <a:t>colleagues at busy times </a:t>
            </a:r>
            <a:r>
              <a:rPr lang="en-GB" dirty="0" smtClean="0">
                <a:latin typeface="CongressSansLightStd"/>
              </a:rPr>
              <a:t>and utilises </a:t>
            </a:r>
            <a:r>
              <a:rPr lang="en-GB" dirty="0">
                <a:latin typeface="CongressSansLightStd"/>
              </a:rPr>
              <a:t>the skills of the colleagues </a:t>
            </a:r>
            <a:r>
              <a:rPr lang="en-GB" dirty="0" smtClean="0">
                <a:latin typeface="CongressSansLightStd"/>
              </a:rPr>
              <a:t>so those </a:t>
            </a:r>
            <a:r>
              <a:rPr lang="en-GB" dirty="0">
                <a:latin typeface="CongressSansLightStd"/>
              </a:rPr>
              <a:t>not working on the till </a:t>
            </a:r>
            <a:r>
              <a:rPr lang="en-GB" dirty="0" smtClean="0">
                <a:latin typeface="CongressSansLightStd"/>
              </a:rPr>
              <a:t>point have </a:t>
            </a:r>
            <a:r>
              <a:rPr lang="en-GB" dirty="0">
                <a:latin typeface="CongressSansLightStd"/>
              </a:rPr>
              <a:t>been trained to do so if required.</a:t>
            </a:r>
          </a:p>
          <a:p>
            <a:r>
              <a:rPr lang="en-GB" b="1" dirty="0">
                <a:latin typeface="CongressSansLightStd"/>
              </a:rPr>
              <a:t>This will maximise colleagues’ </a:t>
            </a:r>
            <a:r>
              <a:rPr lang="en-GB" b="1" dirty="0" smtClean="0">
                <a:latin typeface="CongressSansLightStd"/>
              </a:rPr>
              <a:t>availability </a:t>
            </a:r>
            <a:r>
              <a:rPr lang="en-GB" dirty="0" smtClean="0">
                <a:latin typeface="CongressSansLightStd"/>
              </a:rPr>
              <a:t>without </a:t>
            </a:r>
            <a:r>
              <a:rPr lang="en-GB" dirty="0">
                <a:latin typeface="CongressSansLightStd"/>
              </a:rPr>
              <a:t>exceeding the </a:t>
            </a:r>
            <a:r>
              <a:rPr lang="en-GB" dirty="0" smtClean="0">
                <a:latin typeface="CongressSansLightStd"/>
              </a:rPr>
              <a:t>colleagues’ working </a:t>
            </a:r>
            <a:r>
              <a:rPr lang="en-GB" dirty="0">
                <a:latin typeface="CongressSansLightStd"/>
              </a:rPr>
              <a:t>hours. </a:t>
            </a:r>
            <a:endParaRPr lang="en-GB" dirty="0" smtClean="0">
              <a:latin typeface="CongressSansLightStd"/>
            </a:endParaRPr>
          </a:p>
          <a:p>
            <a:r>
              <a:rPr lang="en-GB" b="1" dirty="0" smtClean="0">
                <a:latin typeface="CongressSansLightStd"/>
              </a:rPr>
              <a:t>Colleagues </a:t>
            </a:r>
            <a:r>
              <a:rPr lang="en-GB" dirty="0">
                <a:latin typeface="CongressSansLightStd"/>
              </a:rPr>
              <a:t>will have </a:t>
            </a:r>
            <a:r>
              <a:rPr lang="en-GB" dirty="0" smtClean="0">
                <a:latin typeface="CongressSansLightStd"/>
              </a:rPr>
              <a:t>a number </a:t>
            </a:r>
            <a:r>
              <a:rPr lang="en-GB" dirty="0">
                <a:latin typeface="CongressSansLightStd"/>
              </a:rPr>
              <a:t>of contracted hours per </a:t>
            </a:r>
            <a:r>
              <a:rPr lang="en-GB" dirty="0" smtClean="0">
                <a:latin typeface="CongressSansLightStd"/>
              </a:rPr>
              <a:t>week and </a:t>
            </a:r>
            <a:r>
              <a:rPr lang="en-GB" dirty="0">
                <a:latin typeface="CongressSansLightStd"/>
              </a:rPr>
              <a:t>exceeding these will lead to </a:t>
            </a:r>
            <a:r>
              <a:rPr lang="en-GB" dirty="0" smtClean="0">
                <a:latin typeface="CongressSansLightStd"/>
              </a:rPr>
              <a:t>overtime payments</a:t>
            </a:r>
            <a:r>
              <a:rPr lang="en-GB" dirty="0">
                <a:latin typeface="CongressSansLightStd"/>
              </a:rPr>
              <a:t>. </a:t>
            </a:r>
            <a:endParaRPr lang="en-GB" dirty="0" smtClean="0">
              <a:latin typeface="CongressSansLightStd"/>
            </a:endParaRPr>
          </a:p>
          <a:p>
            <a:r>
              <a:rPr lang="en-GB" b="1" dirty="0" smtClean="0">
                <a:latin typeface="CongressSansLightStd"/>
              </a:rPr>
              <a:t>Exceeding</a:t>
            </a:r>
            <a:r>
              <a:rPr lang="en-GB" dirty="0" smtClean="0">
                <a:latin typeface="CongressSansLightStd"/>
              </a:rPr>
              <a:t> </a:t>
            </a:r>
            <a:r>
              <a:rPr lang="en-GB" dirty="0">
                <a:latin typeface="CongressSansLightStd"/>
              </a:rPr>
              <a:t>the </a:t>
            </a:r>
            <a:r>
              <a:rPr lang="en-GB" dirty="0">
                <a:latin typeface="CongressSansLightStd"/>
                <a:hlinkClick r:id="rId2"/>
              </a:rPr>
              <a:t>Working </a:t>
            </a:r>
            <a:r>
              <a:rPr lang="en-GB" dirty="0" smtClean="0">
                <a:latin typeface="CongressSansLightStd"/>
                <a:hlinkClick r:id="rId2"/>
              </a:rPr>
              <a:t>Time Directive </a:t>
            </a:r>
            <a:r>
              <a:rPr lang="en-GB" dirty="0">
                <a:latin typeface="CongressSansLightStd"/>
              </a:rPr>
              <a:t>will contravene </a:t>
            </a:r>
            <a:r>
              <a:rPr lang="en-GB" dirty="0" smtClean="0">
                <a:latin typeface="CongressSansLightStd"/>
              </a:rPr>
              <a:t>employment regulations</a:t>
            </a:r>
            <a:r>
              <a:rPr lang="en-GB" dirty="0">
                <a:latin typeface="CongressSansLightStd"/>
              </a:rPr>
              <a:t>. </a:t>
            </a:r>
            <a:endParaRPr lang="en-GB" dirty="0" smtClean="0">
              <a:latin typeface="CongressSansLightStd"/>
            </a:endParaRPr>
          </a:p>
          <a:p>
            <a:r>
              <a:rPr lang="en-GB" b="1" dirty="0" smtClean="0">
                <a:latin typeface="CongressSansLightStd"/>
              </a:rPr>
              <a:t>You </a:t>
            </a:r>
            <a:r>
              <a:rPr lang="en-GB" b="1" dirty="0">
                <a:latin typeface="CongressSansLightStd"/>
              </a:rPr>
              <a:t>will also need </a:t>
            </a:r>
            <a:r>
              <a:rPr lang="en-GB" dirty="0">
                <a:latin typeface="CongressSansLightStd"/>
              </a:rPr>
              <a:t>to </a:t>
            </a:r>
            <a:r>
              <a:rPr lang="en-GB" dirty="0" smtClean="0">
                <a:latin typeface="CongressSansLightStd"/>
              </a:rPr>
              <a:t>take into </a:t>
            </a:r>
            <a:r>
              <a:rPr lang="en-GB" dirty="0">
                <a:latin typeface="CongressSansLightStd"/>
              </a:rPr>
              <a:t>consideration </a:t>
            </a:r>
            <a:r>
              <a:rPr lang="en-GB" b="1" dirty="0">
                <a:latin typeface="CongressSansLightStd"/>
              </a:rPr>
              <a:t>holidays, sickness </a:t>
            </a:r>
            <a:r>
              <a:rPr lang="en-GB" b="1" dirty="0" smtClean="0">
                <a:latin typeface="CongressSansLightStd"/>
              </a:rPr>
              <a:t>and whether </a:t>
            </a:r>
            <a:r>
              <a:rPr lang="en-GB" b="1" dirty="0">
                <a:latin typeface="CongressSansLightStd"/>
              </a:rPr>
              <a:t>any age-restrictions apply</a:t>
            </a:r>
            <a:r>
              <a:rPr lang="en-GB" dirty="0">
                <a:latin typeface="CongressSansLightStd"/>
              </a:rPr>
              <a:t> to </a:t>
            </a:r>
            <a:r>
              <a:rPr lang="en-GB" dirty="0" smtClean="0">
                <a:latin typeface="CongressSansLightStd"/>
              </a:rPr>
              <a:t>the products </a:t>
            </a:r>
            <a:r>
              <a:rPr lang="en-GB" dirty="0">
                <a:latin typeface="CongressSansLightStd"/>
              </a:rPr>
              <a:t>sold, as these will all affect </a:t>
            </a:r>
            <a:r>
              <a:rPr lang="en-GB" dirty="0" smtClean="0">
                <a:latin typeface="CongressSansLightStd"/>
              </a:rPr>
              <a:t>the number </a:t>
            </a:r>
            <a:r>
              <a:rPr lang="en-GB" dirty="0">
                <a:latin typeface="CongressSansLightStd"/>
              </a:rPr>
              <a:t>of colleagues required.</a:t>
            </a:r>
            <a:endParaRPr lang="en-GB" dirty="0"/>
          </a:p>
        </p:txBody>
      </p:sp>
    </p:spTree>
    <p:extLst>
      <p:ext uri="{BB962C8B-B14F-4D97-AF65-F5344CB8AC3E}">
        <p14:creationId xmlns:p14="http://schemas.microsoft.com/office/powerpoint/2010/main" val="92841349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95193"/>
          </a:xfrm>
        </p:spPr>
        <p:txBody>
          <a:bodyPr>
            <a:normAutofit fontScale="90000"/>
          </a:bodyPr>
          <a:lstStyle/>
          <a:p>
            <a:r>
              <a:rPr lang="en-GB" sz="3600" b="1" dirty="0">
                <a:solidFill>
                  <a:srgbClr val="3300FF"/>
                </a:solidFill>
                <a:effectLst>
                  <a:outerShdw blurRad="38100" dist="38100" dir="2700000" algn="tl">
                    <a:srgbClr val="000000">
                      <a:alpha val="43137"/>
                    </a:srgbClr>
                  </a:outerShdw>
                </a:effectLst>
                <a:latin typeface="Gotham-Black"/>
              </a:rPr>
              <a:t>Resolving queries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71600" y="1484784"/>
            <a:ext cx="7128792" cy="4608512"/>
          </a:xfrm>
        </p:spPr>
        <p:txBody>
          <a:bodyPr>
            <a:normAutofit/>
          </a:bodyPr>
          <a:lstStyle/>
          <a:p>
            <a:r>
              <a:rPr lang="en-GB" sz="1800" b="1" dirty="0">
                <a:latin typeface="CongressSansLightStd"/>
              </a:rPr>
              <a:t>Colleagues operating the payment </a:t>
            </a:r>
            <a:r>
              <a:rPr lang="en-GB" sz="1800" b="1" dirty="0" smtClean="0">
                <a:latin typeface="CongressSansLightStd"/>
              </a:rPr>
              <a:t>point </a:t>
            </a:r>
            <a:r>
              <a:rPr lang="en-GB" sz="1800" dirty="0" smtClean="0">
                <a:latin typeface="CongressSansLightStd"/>
              </a:rPr>
              <a:t>will </a:t>
            </a:r>
            <a:r>
              <a:rPr lang="en-GB" sz="1800" dirty="0">
                <a:latin typeface="CongressSansLightStd"/>
              </a:rPr>
              <a:t>raise queries about the </a:t>
            </a:r>
            <a:r>
              <a:rPr lang="en-GB" sz="1800" dirty="0" smtClean="0">
                <a:latin typeface="CongressSansLightStd"/>
              </a:rPr>
              <a:t>availability of </a:t>
            </a:r>
            <a:r>
              <a:rPr lang="en-GB" sz="1800" dirty="0">
                <a:latin typeface="CongressSansLightStd"/>
              </a:rPr>
              <a:t>items such as bags, till rolls, </a:t>
            </a:r>
            <a:r>
              <a:rPr lang="en-GB" sz="1800" dirty="0" smtClean="0">
                <a:latin typeface="CongressSansLightStd"/>
              </a:rPr>
              <a:t>wrapping paper</a:t>
            </a:r>
            <a:r>
              <a:rPr lang="en-GB" sz="1800" dirty="0">
                <a:latin typeface="CongressSansLightStd"/>
              </a:rPr>
              <a:t>, sticky tape or pens. </a:t>
            </a:r>
            <a:endParaRPr lang="en-GB" sz="1800" dirty="0" smtClean="0">
              <a:latin typeface="CongressSansLightStd"/>
            </a:endParaRPr>
          </a:p>
          <a:p>
            <a:r>
              <a:rPr lang="en-GB" sz="1800" b="1" dirty="0" smtClean="0">
                <a:latin typeface="CongressSansLightStd"/>
              </a:rPr>
              <a:t>They </a:t>
            </a:r>
            <a:r>
              <a:rPr lang="en-GB" sz="1800" b="1" dirty="0">
                <a:latin typeface="CongressSansLightStd"/>
              </a:rPr>
              <a:t>will </a:t>
            </a:r>
            <a:r>
              <a:rPr lang="en-GB" sz="1800" b="1" dirty="0" smtClean="0">
                <a:latin typeface="CongressSansLightStd"/>
              </a:rPr>
              <a:t>also need </a:t>
            </a:r>
            <a:r>
              <a:rPr lang="en-GB" sz="1800" dirty="0">
                <a:latin typeface="CongressSansLightStd"/>
              </a:rPr>
              <a:t>a supply of change and may look </a:t>
            </a:r>
            <a:r>
              <a:rPr lang="en-GB" sz="1800" dirty="0" smtClean="0">
                <a:latin typeface="CongressSansLightStd"/>
              </a:rPr>
              <a:t>for help </a:t>
            </a:r>
            <a:r>
              <a:rPr lang="en-GB" sz="1800" dirty="0">
                <a:latin typeface="CongressSansLightStd"/>
              </a:rPr>
              <a:t>in answering customers’ </a:t>
            </a:r>
            <a:r>
              <a:rPr lang="en-GB" sz="1800" dirty="0" smtClean="0">
                <a:latin typeface="CongressSansLightStd"/>
              </a:rPr>
              <a:t>enquiries about </a:t>
            </a:r>
            <a:r>
              <a:rPr lang="en-GB" sz="1800" dirty="0">
                <a:latin typeface="CongressSansLightStd"/>
              </a:rPr>
              <a:t>the availability of products </a:t>
            </a:r>
            <a:r>
              <a:rPr lang="en-GB" sz="1800" dirty="0" smtClean="0">
                <a:latin typeface="CongressSansLightStd"/>
              </a:rPr>
              <a:t>and services </a:t>
            </a:r>
            <a:r>
              <a:rPr lang="en-GB" sz="1800" dirty="0">
                <a:latin typeface="CongressSansLightStd"/>
              </a:rPr>
              <a:t>or prices. </a:t>
            </a:r>
            <a:endParaRPr lang="en-GB" sz="1800" dirty="0" smtClean="0">
              <a:latin typeface="CongressSansLightStd"/>
            </a:endParaRPr>
          </a:p>
          <a:p>
            <a:r>
              <a:rPr lang="en-GB" sz="1800" b="1" dirty="0" smtClean="0">
                <a:latin typeface="CongressSansLightStd"/>
              </a:rPr>
              <a:t>As </a:t>
            </a:r>
            <a:r>
              <a:rPr lang="en-GB" sz="1800" b="1" dirty="0">
                <a:latin typeface="CongressSansLightStd"/>
              </a:rPr>
              <a:t>they will not </a:t>
            </a:r>
            <a:r>
              <a:rPr lang="en-GB" sz="1800" b="1" dirty="0" smtClean="0">
                <a:latin typeface="CongressSansLightStd"/>
              </a:rPr>
              <a:t>be able </a:t>
            </a:r>
            <a:r>
              <a:rPr lang="en-GB" sz="1800" b="1" dirty="0">
                <a:latin typeface="CongressSansLightStd"/>
              </a:rPr>
              <a:t>to leave </a:t>
            </a:r>
            <a:r>
              <a:rPr lang="en-GB" sz="1800" dirty="0">
                <a:latin typeface="CongressSansLightStd"/>
              </a:rPr>
              <a:t>the payment point, you </a:t>
            </a:r>
            <a:r>
              <a:rPr lang="en-GB" sz="1800" dirty="0" smtClean="0">
                <a:latin typeface="CongressSansLightStd"/>
              </a:rPr>
              <a:t>may have </a:t>
            </a:r>
            <a:r>
              <a:rPr lang="en-GB" sz="1800" dirty="0">
                <a:latin typeface="CongressSansLightStd"/>
              </a:rPr>
              <a:t>to help the customer by taking </a:t>
            </a:r>
            <a:r>
              <a:rPr lang="en-GB" sz="1800" dirty="0" smtClean="0">
                <a:latin typeface="CongressSansLightStd"/>
              </a:rPr>
              <a:t>them to </a:t>
            </a:r>
            <a:r>
              <a:rPr lang="en-GB" sz="1800" dirty="0">
                <a:latin typeface="CongressSansLightStd"/>
              </a:rPr>
              <a:t>the correct area. </a:t>
            </a:r>
            <a:endParaRPr lang="en-GB" sz="1800" dirty="0" smtClean="0">
              <a:latin typeface="CongressSansLightStd"/>
            </a:endParaRPr>
          </a:p>
          <a:p>
            <a:r>
              <a:rPr lang="en-GB" sz="1800" b="1" dirty="0" smtClean="0">
                <a:latin typeface="CongressSansLightStd"/>
              </a:rPr>
              <a:t>Colleagues </a:t>
            </a:r>
            <a:r>
              <a:rPr lang="en-GB" sz="1800" dirty="0">
                <a:latin typeface="CongressSansLightStd"/>
              </a:rPr>
              <a:t>may </a:t>
            </a:r>
            <a:r>
              <a:rPr lang="en-GB" sz="1800" dirty="0" smtClean="0">
                <a:latin typeface="CongressSansLightStd"/>
              </a:rPr>
              <a:t>also query </a:t>
            </a:r>
            <a:r>
              <a:rPr lang="en-GB" sz="1800" dirty="0">
                <a:latin typeface="CongressSansLightStd"/>
              </a:rPr>
              <a:t>the availability of relief for breaks.</a:t>
            </a:r>
          </a:p>
          <a:p>
            <a:r>
              <a:rPr lang="en-GB" sz="1800" b="1" dirty="0">
                <a:latin typeface="CongressSansLightStd"/>
              </a:rPr>
              <a:t>Customers</a:t>
            </a:r>
            <a:r>
              <a:rPr lang="en-GB" sz="1800" dirty="0">
                <a:latin typeface="CongressSansLightStd"/>
              </a:rPr>
              <a:t> will raise a variety of queries.</a:t>
            </a:r>
          </a:p>
          <a:p>
            <a:r>
              <a:rPr lang="en-GB" sz="1800" b="1" dirty="0">
                <a:latin typeface="CongressSansLightStd"/>
              </a:rPr>
              <a:t>These may be about the availability </a:t>
            </a:r>
            <a:r>
              <a:rPr lang="en-GB" sz="1800" dirty="0" smtClean="0">
                <a:latin typeface="CongressSansLightStd"/>
              </a:rPr>
              <a:t>of products </a:t>
            </a:r>
            <a:r>
              <a:rPr lang="en-GB" sz="1800" dirty="0">
                <a:latin typeface="CongressSansLightStd"/>
              </a:rPr>
              <a:t>and services or about </a:t>
            </a:r>
            <a:r>
              <a:rPr lang="en-GB" sz="1800" dirty="0" smtClean="0">
                <a:latin typeface="CongressSansLightStd"/>
              </a:rPr>
              <a:t>prices, either </a:t>
            </a:r>
            <a:r>
              <a:rPr lang="en-GB" sz="1800" dirty="0">
                <a:latin typeface="CongressSansLightStd"/>
              </a:rPr>
              <a:t>asking for a price or </a:t>
            </a:r>
            <a:r>
              <a:rPr lang="en-GB" sz="1800" dirty="0" smtClean="0">
                <a:latin typeface="CongressSansLightStd"/>
              </a:rPr>
              <a:t>claiming that </a:t>
            </a:r>
            <a:r>
              <a:rPr lang="en-GB" sz="1800" dirty="0">
                <a:latin typeface="CongressSansLightStd"/>
              </a:rPr>
              <a:t>the price charged is different </a:t>
            </a:r>
            <a:r>
              <a:rPr lang="en-GB" sz="1800" dirty="0" smtClean="0">
                <a:latin typeface="CongressSansLightStd"/>
              </a:rPr>
              <a:t>from the </a:t>
            </a:r>
            <a:r>
              <a:rPr lang="en-GB" sz="1800" dirty="0">
                <a:latin typeface="CongressSansLightStd"/>
              </a:rPr>
              <a:t>price on the ticket. </a:t>
            </a:r>
            <a:endParaRPr lang="en-GB" sz="1800" dirty="0" smtClean="0">
              <a:latin typeface="CongressSansLightStd"/>
            </a:endParaRPr>
          </a:p>
          <a:p>
            <a:r>
              <a:rPr lang="en-GB" sz="1800" b="1" dirty="0" smtClean="0">
                <a:latin typeface="CongressSansLightStd"/>
              </a:rPr>
              <a:t>They </a:t>
            </a:r>
            <a:r>
              <a:rPr lang="en-GB" sz="1800" b="1" dirty="0">
                <a:latin typeface="CongressSansLightStd"/>
              </a:rPr>
              <a:t>will </a:t>
            </a:r>
            <a:r>
              <a:rPr lang="en-GB" sz="1800" b="1" dirty="0" smtClean="0">
                <a:latin typeface="CongressSansLightStd"/>
              </a:rPr>
              <a:t>also be </a:t>
            </a:r>
            <a:r>
              <a:rPr lang="en-GB" sz="1800" b="1" dirty="0">
                <a:latin typeface="CongressSansLightStd"/>
              </a:rPr>
              <a:t>looking </a:t>
            </a:r>
            <a:r>
              <a:rPr lang="en-GB" sz="1800" dirty="0">
                <a:latin typeface="CongressSansLightStd"/>
              </a:rPr>
              <a:t>for further assistance </a:t>
            </a:r>
            <a:r>
              <a:rPr lang="en-GB" sz="1800" dirty="0" smtClean="0">
                <a:latin typeface="CongressSansLightStd"/>
              </a:rPr>
              <a:t>on the </a:t>
            </a:r>
            <a:r>
              <a:rPr lang="en-GB" sz="1800" dirty="0">
                <a:latin typeface="CongressSansLightStd"/>
              </a:rPr>
              <a:t>suitability of products, </a:t>
            </a:r>
            <a:r>
              <a:rPr lang="en-GB" sz="1800" dirty="0" smtClean="0">
                <a:latin typeface="CongressSansLightStd"/>
              </a:rPr>
              <a:t>extended warranties</a:t>
            </a:r>
            <a:r>
              <a:rPr lang="en-GB" sz="1800" dirty="0">
                <a:latin typeface="CongressSansLightStd"/>
              </a:rPr>
              <a:t>, store cards, etc.</a:t>
            </a:r>
            <a:endParaRPr lang="en-GB" sz="1800" dirty="0"/>
          </a:p>
        </p:txBody>
      </p:sp>
    </p:spTree>
    <p:extLst>
      <p:ext uri="{BB962C8B-B14F-4D97-AF65-F5344CB8AC3E}">
        <p14:creationId xmlns:p14="http://schemas.microsoft.com/office/powerpoint/2010/main" val="137295250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95194"/>
          </a:xfrm>
        </p:spPr>
        <p:txBody>
          <a:bodyPr/>
          <a:lstStyle/>
          <a:p>
            <a:r>
              <a:rPr lang="en-GB" sz="3200" b="1" dirty="0">
                <a:solidFill>
                  <a:srgbClr val="3300FF"/>
                </a:solidFill>
                <a:effectLst>
                  <a:outerShdw blurRad="38100" dist="38100" dir="2700000" algn="tl">
                    <a:srgbClr val="000000">
                      <a:alpha val="43137"/>
                    </a:srgbClr>
                  </a:outerShdw>
                </a:effectLst>
                <a:latin typeface="Gotham-Black"/>
              </a:rPr>
              <a:t>Resolving queries</a:t>
            </a:r>
            <a:endParaRPr lang="en-GB" dirty="0"/>
          </a:p>
        </p:txBody>
      </p:sp>
      <p:sp>
        <p:nvSpPr>
          <p:cNvPr id="3" name="Content Placeholder 2"/>
          <p:cNvSpPr>
            <a:spLocks noGrp="1"/>
          </p:cNvSpPr>
          <p:nvPr>
            <p:ph idx="1"/>
          </p:nvPr>
        </p:nvSpPr>
        <p:spPr>
          <a:xfrm>
            <a:off x="1187624" y="1484784"/>
            <a:ext cx="6840760" cy="4464496"/>
          </a:xfrm>
        </p:spPr>
        <p:txBody>
          <a:bodyPr>
            <a:normAutofit fontScale="70000" lnSpcReduction="20000"/>
          </a:bodyPr>
          <a:lstStyle/>
          <a:p>
            <a:r>
              <a:rPr lang="en-GB" b="1" dirty="0">
                <a:latin typeface="CongressSansLightStd"/>
              </a:rPr>
              <a:t>Possibly the most difficult query </a:t>
            </a:r>
            <a:r>
              <a:rPr lang="en-GB" dirty="0">
                <a:latin typeface="CongressSansLightStd"/>
              </a:rPr>
              <a:t>to </a:t>
            </a:r>
            <a:r>
              <a:rPr lang="en-GB" dirty="0" smtClean="0">
                <a:latin typeface="CongressSansLightStd"/>
              </a:rPr>
              <a:t>deal with </a:t>
            </a:r>
            <a:r>
              <a:rPr lang="en-GB" dirty="0">
                <a:latin typeface="CongressSansLightStd"/>
              </a:rPr>
              <a:t>is the claim by the customer </a:t>
            </a:r>
            <a:r>
              <a:rPr lang="en-GB" dirty="0" smtClean="0">
                <a:latin typeface="CongressSansLightStd"/>
              </a:rPr>
              <a:t>that they </a:t>
            </a:r>
            <a:r>
              <a:rPr lang="en-GB" dirty="0">
                <a:latin typeface="CongressSansLightStd"/>
              </a:rPr>
              <a:t>have been given incorrect change.</a:t>
            </a:r>
          </a:p>
          <a:p>
            <a:r>
              <a:rPr lang="en-GB" b="1" dirty="0">
                <a:latin typeface="CongressSansLightStd"/>
              </a:rPr>
              <a:t>If both the customer and the </a:t>
            </a:r>
            <a:r>
              <a:rPr lang="en-GB" b="1" dirty="0" smtClean="0">
                <a:latin typeface="CongressSansLightStd"/>
              </a:rPr>
              <a:t>colleague are </a:t>
            </a:r>
            <a:r>
              <a:rPr lang="en-GB" b="1" dirty="0">
                <a:latin typeface="CongressSansLightStd"/>
              </a:rPr>
              <a:t>adamant </a:t>
            </a:r>
            <a:r>
              <a:rPr lang="en-GB" dirty="0">
                <a:latin typeface="CongressSansLightStd"/>
              </a:rPr>
              <a:t>that they are correct, </a:t>
            </a:r>
            <a:r>
              <a:rPr lang="en-GB" dirty="0" smtClean="0">
                <a:latin typeface="CongressSansLightStd"/>
              </a:rPr>
              <a:t>there is only one </a:t>
            </a:r>
            <a:r>
              <a:rPr lang="en-GB" dirty="0">
                <a:latin typeface="CongressSansLightStd"/>
              </a:rPr>
              <a:t>way to settle the issue </a:t>
            </a:r>
            <a:r>
              <a:rPr lang="en-GB" dirty="0" smtClean="0">
                <a:latin typeface="CongressSansLightStd"/>
              </a:rPr>
              <a:t>and that </a:t>
            </a:r>
            <a:r>
              <a:rPr lang="en-GB" dirty="0">
                <a:latin typeface="CongressSansLightStd"/>
              </a:rPr>
              <a:t>is to reconcile the contents of </a:t>
            </a:r>
            <a:r>
              <a:rPr lang="en-GB" dirty="0" smtClean="0">
                <a:latin typeface="CongressSansLightStd"/>
              </a:rPr>
              <a:t>the till </a:t>
            </a:r>
            <a:r>
              <a:rPr lang="en-GB" dirty="0">
                <a:latin typeface="CongressSansLightStd"/>
              </a:rPr>
              <a:t>drawer with the sales that have </a:t>
            </a:r>
            <a:r>
              <a:rPr lang="en-GB" dirty="0" smtClean="0">
                <a:latin typeface="CongressSansLightStd"/>
              </a:rPr>
              <a:t>gone through </a:t>
            </a:r>
            <a:r>
              <a:rPr lang="en-GB" dirty="0">
                <a:latin typeface="CongressSansLightStd"/>
              </a:rPr>
              <a:t>the till. </a:t>
            </a:r>
            <a:endParaRPr lang="en-GB" dirty="0" smtClean="0">
              <a:latin typeface="CongressSansLightStd"/>
            </a:endParaRPr>
          </a:p>
          <a:p>
            <a:r>
              <a:rPr lang="en-GB" b="1" dirty="0" smtClean="0">
                <a:latin typeface="CongressSansLightStd"/>
              </a:rPr>
              <a:t>If </a:t>
            </a:r>
            <a:r>
              <a:rPr lang="en-GB" b="1" dirty="0">
                <a:latin typeface="CongressSansLightStd"/>
              </a:rPr>
              <a:t>it is a quiet </a:t>
            </a:r>
            <a:r>
              <a:rPr lang="en-GB" b="1" dirty="0" smtClean="0">
                <a:latin typeface="CongressSansLightStd"/>
              </a:rPr>
              <a:t>trading period </a:t>
            </a:r>
            <a:r>
              <a:rPr lang="en-GB" dirty="0">
                <a:latin typeface="CongressSansLightStd"/>
              </a:rPr>
              <a:t>and it is not a security risk to </a:t>
            </a:r>
            <a:r>
              <a:rPr lang="en-GB" dirty="0" smtClean="0">
                <a:latin typeface="CongressSansLightStd"/>
              </a:rPr>
              <a:t>do so</a:t>
            </a:r>
            <a:r>
              <a:rPr lang="en-GB" dirty="0">
                <a:latin typeface="CongressSansLightStd"/>
              </a:rPr>
              <a:t>, this may be done there and then </a:t>
            </a:r>
            <a:r>
              <a:rPr lang="en-GB" dirty="0" smtClean="0">
                <a:latin typeface="CongressSansLightStd"/>
              </a:rPr>
              <a:t>and resolve </a:t>
            </a:r>
            <a:r>
              <a:rPr lang="en-GB" dirty="0">
                <a:latin typeface="CongressSansLightStd"/>
              </a:rPr>
              <a:t>the issue. </a:t>
            </a:r>
            <a:endParaRPr lang="en-GB" dirty="0" smtClean="0">
              <a:latin typeface="CongressSansLightStd"/>
            </a:endParaRPr>
          </a:p>
          <a:p>
            <a:r>
              <a:rPr lang="en-GB" b="1" dirty="0" smtClean="0">
                <a:latin typeface="CongressSansLightStd"/>
              </a:rPr>
              <a:t>If </a:t>
            </a:r>
            <a:r>
              <a:rPr lang="en-GB" b="1" dirty="0">
                <a:latin typeface="CongressSansLightStd"/>
              </a:rPr>
              <a:t>you have a </a:t>
            </a:r>
            <a:r>
              <a:rPr lang="en-GB" b="1" dirty="0" smtClean="0">
                <a:latin typeface="CongressSansLightStd"/>
              </a:rPr>
              <a:t>system where </a:t>
            </a:r>
            <a:r>
              <a:rPr lang="en-GB" b="1" dirty="0">
                <a:latin typeface="CongressSansLightStd"/>
              </a:rPr>
              <a:t>there is a spare till</a:t>
            </a:r>
            <a:r>
              <a:rPr lang="en-GB" dirty="0">
                <a:latin typeface="CongressSansLightStd"/>
              </a:rPr>
              <a:t> that can </a:t>
            </a:r>
            <a:r>
              <a:rPr lang="en-GB" dirty="0" smtClean="0">
                <a:latin typeface="CongressSansLightStd"/>
              </a:rPr>
              <a:t>be opened while </a:t>
            </a:r>
            <a:r>
              <a:rPr lang="en-GB" dirty="0">
                <a:latin typeface="CongressSansLightStd"/>
              </a:rPr>
              <a:t>the till under query </a:t>
            </a:r>
            <a:r>
              <a:rPr lang="en-GB" dirty="0" smtClean="0">
                <a:latin typeface="CongressSansLightStd"/>
              </a:rPr>
              <a:t>is checked</a:t>
            </a:r>
            <a:r>
              <a:rPr lang="en-GB" dirty="0">
                <a:latin typeface="CongressSansLightStd"/>
              </a:rPr>
              <a:t>, or a spare float which can </a:t>
            </a:r>
            <a:r>
              <a:rPr lang="en-GB" dirty="0" smtClean="0">
                <a:latin typeface="CongressSansLightStd"/>
              </a:rPr>
              <a:t>be put </a:t>
            </a:r>
            <a:r>
              <a:rPr lang="en-GB" dirty="0">
                <a:latin typeface="CongressSansLightStd"/>
              </a:rPr>
              <a:t>into the till while the drawer is </a:t>
            </a:r>
            <a:r>
              <a:rPr lang="en-GB" dirty="0" smtClean="0">
                <a:latin typeface="CongressSansLightStd"/>
              </a:rPr>
              <a:t>taken away </a:t>
            </a:r>
            <a:r>
              <a:rPr lang="en-GB" dirty="0">
                <a:latin typeface="CongressSansLightStd"/>
              </a:rPr>
              <a:t>and checked, tell the </a:t>
            </a:r>
            <a:r>
              <a:rPr lang="en-GB" dirty="0" smtClean="0">
                <a:latin typeface="CongressSansLightStd"/>
              </a:rPr>
              <a:t>customer what </a:t>
            </a:r>
            <a:r>
              <a:rPr lang="en-GB" dirty="0">
                <a:latin typeface="CongressSansLightStd"/>
              </a:rPr>
              <a:t>you plan to do and how long </a:t>
            </a:r>
            <a:r>
              <a:rPr lang="en-GB" dirty="0" smtClean="0">
                <a:latin typeface="CongressSansLightStd"/>
              </a:rPr>
              <a:t>this action </a:t>
            </a:r>
            <a:r>
              <a:rPr lang="en-GB" dirty="0">
                <a:latin typeface="CongressSansLightStd"/>
              </a:rPr>
              <a:t>is likely to take. </a:t>
            </a:r>
            <a:endParaRPr lang="en-GB" dirty="0" smtClean="0">
              <a:latin typeface="CongressSansLightStd"/>
            </a:endParaRPr>
          </a:p>
          <a:p>
            <a:r>
              <a:rPr lang="en-GB" b="1" dirty="0" smtClean="0">
                <a:latin typeface="CongressSansLightStd"/>
              </a:rPr>
              <a:t>Agree </a:t>
            </a:r>
            <a:r>
              <a:rPr lang="en-GB" b="1" dirty="0">
                <a:latin typeface="CongressSansLightStd"/>
              </a:rPr>
              <a:t>with </a:t>
            </a:r>
            <a:r>
              <a:rPr lang="en-GB" b="1" dirty="0" smtClean="0">
                <a:latin typeface="CongressSansLightStd"/>
              </a:rPr>
              <a:t>the customer </a:t>
            </a:r>
            <a:r>
              <a:rPr lang="en-GB" dirty="0">
                <a:latin typeface="CongressSansLightStd"/>
              </a:rPr>
              <a:t>whether they want to wait </a:t>
            </a:r>
            <a:r>
              <a:rPr lang="en-GB" dirty="0" smtClean="0">
                <a:latin typeface="CongressSansLightStd"/>
              </a:rPr>
              <a:t>for the </a:t>
            </a:r>
            <a:r>
              <a:rPr lang="en-GB" dirty="0">
                <a:latin typeface="CongressSansLightStd"/>
              </a:rPr>
              <a:t>result or give their name, </a:t>
            </a:r>
            <a:r>
              <a:rPr lang="en-GB" dirty="0" smtClean="0">
                <a:latin typeface="CongressSansLightStd"/>
              </a:rPr>
              <a:t>address and </a:t>
            </a:r>
            <a:r>
              <a:rPr lang="en-GB" dirty="0">
                <a:latin typeface="CongressSansLightStd"/>
              </a:rPr>
              <a:t>telephone number and be </a:t>
            </a:r>
            <a:r>
              <a:rPr lang="en-GB" dirty="0" smtClean="0">
                <a:latin typeface="CongressSansLightStd"/>
              </a:rPr>
              <a:t>contacted when </a:t>
            </a:r>
            <a:r>
              <a:rPr lang="en-GB" dirty="0">
                <a:latin typeface="CongressSansLightStd"/>
              </a:rPr>
              <a:t>the check is complete. </a:t>
            </a:r>
            <a:endParaRPr lang="en-GB" dirty="0" smtClean="0">
              <a:latin typeface="CongressSansLightStd"/>
            </a:endParaRPr>
          </a:p>
          <a:p>
            <a:r>
              <a:rPr lang="en-GB" b="1" dirty="0" smtClean="0">
                <a:latin typeface="CongressSansLightStd"/>
              </a:rPr>
              <a:t>Whatever the </a:t>
            </a:r>
            <a:r>
              <a:rPr lang="en-GB" b="1" dirty="0">
                <a:latin typeface="CongressSansLightStd"/>
              </a:rPr>
              <a:t>result </a:t>
            </a:r>
            <a:r>
              <a:rPr lang="en-GB" dirty="0">
                <a:latin typeface="CongressSansLightStd"/>
              </a:rPr>
              <a:t>of the reconciliation, tell </a:t>
            </a:r>
            <a:r>
              <a:rPr lang="en-GB" dirty="0" smtClean="0">
                <a:latin typeface="CongressSansLightStd"/>
              </a:rPr>
              <a:t>both the </a:t>
            </a:r>
            <a:r>
              <a:rPr lang="en-GB" b="1" dirty="0">
                <a:latin typeface="CongressSansLightStd"/>
              </a:rPr>
              <a:t>customer and the colleague.</a:t>
            </a:r>
            <a:endParaRPr lang="en-GB" b="1" dirty="0"/>
          </a:p>
        </p:txBody>
      </p:sp>
    </p:spTree>
    <p:extLst>
      <p:ext uri="{BB962C8B-B14F-4D97-AF65-F5344CB8AC3E}">
        <p14:creationId xmlns:p14="http://schemas.microsoft.com/office/powerpoint/2010/main" val="272295886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normAutofit/>
          </a:bodyPr>
          <a:lstStyle/>
          <a:p>
            <a:r>
              <a:rPr lang="en-GB" sz="3600" b="1" dirty="0">
                <a:solidFill>
                  <a:srgbClr val="3300FF"/>
                </a:solidFill>
                <a:effectLst>
                  <a:outerShdw blurRad="38100" dist="38100" dir="2700000" algn="tl">
                    <a:srgbClr val="000000">
                      <a:alpha val="43137"/>
                    </a:srgbClr>
                  </a:outerShdw>
                </a:effectLst>
                <a:latin typeface="Gotham-Black"/>
              </a:rPr>
              <a:t>Routine monitoring</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71600" y="1628800"/>
            <a:ext cx="7272808" cy="4104456"/>
          </a:xfrm>
        </p:spPr>
        <p:txBody>
          <a:bodyPr>
            <a:normAutofit fontScale="70000" lnSpcReduction="20000"/>
          </a:bodyPr>
          <a:lstStyle/>
          <a:p>
            <a:r>
              <a:rPr lang="en-GB" b="1" dirty="0">
                <a:latin typeface="CongressSansLightStd"/>
              </a:rPr>
              <a:t>Payment points </a:t>
            </a:r>
            <a:r>
              <a:rPr lang="en-GB" dirty="0">
                <a:latin typeface="CongressSansLightStd"/>
              </a:rPr>
              <a:t>are monitored on an on-going basis </a:t>
            </a:r>
            <a:r>
              <a:rPr lang="en-GB" dirty="0" smtClean="0">
                <a:latin typeface="CongressSansLightStd"/>
              </a:rPr>
              <a:t>through: </a:t>
            </a:r>
            <a:r>
              <a:rPr lang="en-GB" b="1" dirty="0" smtClean="0">
                <a:latin typeface="CongressSansStd-Bold"/>
              </a:rPr>
              <a:t>Observation</a:t>
            </a:r>
            <a:r>
              <a:rPr lang="en-GB" dirty="0">
                <a:latin typeface="CongressSansLightStd"/>
              </a:rPr>
              <a:t>, keeping an eye on what is happening in terms of the level of </a:t>
            </a:r>
            <a:r>
              <a:rPr lang="en-GB" dirty="0" smtClean="0">
                <a:latin typeface="CongressSansLightStd"/>
              </a:rPr>
              <a:t>customer service </a:t>
            </a:r>
            <a:r>
              <a:rPr lang="en-GB" dirty="0">
                <a:latin typeface="CongressSansLightStd"/>
              </a:rPr>
              <a:t>being offered, whether colleagues make good use of their time when there </a:t>
            </a:r>
            <a:r>
              <a:rPr lang="en-GB" dirty="0" smtClean="0">
                <a:latin typeface="CongressSansLightStd"/>
              </a:rPr>
              <a:t>are no </a:t>
            </a:r>
            <a:r>
              <a:rPr lang="en-GB" dirty="0">
                <a:latin typeface="CongressSansLightStd"/>
              </a:rPr>
              <a:t>customers. </a:t>
            </a:r>
            <a:endParaRPr lang="en-GB" dirty="0" smtClean="0">
              <a:latin typeface="CongressSansLightStd"/>
            </a:endParaRPr>
          </a:p>
          <a:p>
            <a:r>
              <a:rPr lang="en-GB" b="1" dirty="0" smtClean="0">
                <a:latin typeface="CongressSansLightStd"/>
              </a:rPr>
              <a:t>Also</a:t>
            </a:r>
            <a:r>
              <a:rPr lang="en-GB" dirty="0" smtClean="0">
                <a:latin typeface="CongressSansLightStd"/>
              </a:rPr>
              <a:t> </a:t>
            </a:r>
            <a:r>
              <a:rPr lang="en-GB" dirty="0">
                <a:latin typeface="CongressSansLightStd"/>
              </a:rPr>
              <a:t>whether the till drawer is always closed immediately after use </a:t>
            </a:r>
            <a:r>
              <a:rPr lang="en-GB" dirty="0" smtClean="0">
                <a:latin typeface="CongressSansLightStd"/>
              </a:rPr>
              <a:t>and whether </a:t>
            </a:r>
            <a:r>
              <a:rPr lang="en-GB" dirty="0">
                <a:latin typeface="CongressSansLightStd"/>
              </a:rPr>
              <a:t>the payment point is being kept clean and tidy.</a:t>
            </a:r>
          </a:p>
          <a:p>
            <a:r>
              <a:rPr lang="en-GB" b="1" dirty="0">
                <a:latin typeface="CongressSansLightStd"/>
              </a:rPr>
              <a:t>As well as observing </a:t>
            </a:r>
            <a:r>
              <a:rPr lang="en-GB" dirty="0">
                <a:latin typeface="CongressSansLightStd"/>
              </a:rPr>
              <a:t>this in the course of your other duties, many retailers will </a:t>
            </a:r>
            <a:r>
              <a:rPr lang="en-GB" dirty="0" smtClean="0">
                <a:latin typeface="CongressSansLightStd"/>
              </a:rPr>
              <a:t>use </a:t>
            </a:r>
            <a:r>
              <a:rPr lang="en-GB" b="1" dirty="0" smtClean="0">
                <a:latin typeface="CongressSansStd-Bold"/>
              </a:rPr>
              <a:t>mystery </a:t>
            </a:r>
            <a:r>
              <a:rPr lang="en-GB" b="1" dirty="0">
                <a:latin typeface="CongressSansStd-Bold"/>
              </a:rPr>
              <a:t>shoppers </a:t>
            </a:r>
            <a:r>
              <a:rPr lang="en-GB" dirty="0">
                <a:latin typeface="CongressSansLightStd"/>
              </a:rPr>
              <a:t>to report on payment point activity, as the colleagues </a:t>
            </a:r>
            <a:r>
              <a:rPr lang="en-GB" dirty="0" smtClean="0">
                <a:latin typeface="CongressSansLightStd"/>
              </a:rPr>
              <a:t> will </a:t>
            </a:r>
            <a:r>
              <a:rPr lang="en-GB" dirty="0">
                <a:latin typeface="CongressSansLightStd"/>
              </a:rPr>
              <a:t>not </a:t>
            </a:r>
            <a:r>
              <a:rPr lang="en-GB" dirty="0" smtClean="0">
                <a:latin typeface="CongressSansLightStd"/>
              </a:rPr>
              <a:t>be aware </a:t>
            </a:r>
            <a:r>
              <a:rPr lang="en-GB" dirty="0">
                <a:latin typeface="CongressSansLightStd"/>
              </a:rPr>
              <a:t>that they are being monitored.</a:t>
            </a:r>
          </a:p>
          <a:p>
            <a:r>
              <a:rPr lang="en-GB" b="1" dirty="0">
                <a:latin typeface="CongressSansStd-Bold"/>
              </a:rPr>
              <a:t>Spot checks </a:t>
            </a:r>
            <a:r>
              <a:rPr lang="en-GB" dirty="0">
                <a:latin typeface="CongressSansLightStd"/>
              </a:rPr>
              <a:t>on payment point housekeeping may uncover problems which can </a:t>
            </a:r>
            <a:r>
              <a:rPr lang="en-GB" dirty="0" smtClean="0">
                <a:latin typeface="CongressSansLightStd"/>
              </a:rPr>
              <a:t>be resolved </a:t>
            </a:r>
            <a:r>
              <a:rPr lang="en-GB" dirty="0">
                <a:latin typeface="CongressSansLightStd"/>
              </a:rPr>
              <a:t>by implementing further colleague training or, if necessary, improving </a:t>
            </a:r>
            <a:r>
              <a:rPr lang="en-GB" dirty="0" smtClean="0">
                <a:latin typeface="CongressSansLightStd"/>
              </a:rPr>
              <a:t>the existing </a:t>
            </a:r>
            <a:r>
              <a:rPr lang="en-GB" dirty="0">
                <a:latin typeface="CongressSansLightStd"/>
              </a:rPr>
              <a:t>payment point </a:t>
            </a:r>
            <a:r>
              <a:rPr lang="en-GB" dirty="0" smtClean="0">
                <a:latin typeface="CongressSansLightStd"/>
              </a:rPr>
              <a:t>procedures.</a:t>
            </a:r>
          </a:p>
          <a:p>
            <a:r>
              <a:rPr lang="en-GB" b="1" dirty="0" smtClean="0">
                <a:latin typeface="CongressSansLightStd"/>
              </a:rPr>
              <a:t>Security </a:t>
            </a:r>
            <a:r>
              <a:rPr lang="en-GB" b="1" dirty="0">
                <a:latin typeface="CongressSansLightStd"/>
              </a:rPr>
              <a:t>problems </a:t>
            </a:r>
            <a:r>
              <a:rPr lang="en-GB" dirty="0">
                <a:latin typeface="CongressSansLightStd"/>
              </a:rPr>
              <a:t>need to be addressed </a:t>
            </a:r>
            <a:r>
              <a:rPr lang="en-GB" dirty="0" smtClean="0">
                <a:latin typeface="CongressSansLightStd"/>
              </a:rPr>
              <a:t>urgently and </a:t>
            </a:r>
            <a:r>
              <a:rPr lang="en-GB" dirty="0">
                <a:latin typeface="CongressSansLightStd"/>
              </a:rPr>
              <a:t>may involve further colleague training or, if repeated, disciplinary action. </a:t>
            </a:r>
            <a:endParaRPr lang="en-GB" dirty="0" smtClean="0">
              <a:latin typeface="CongressSansLightStd"/>
            </a:endParaRPr>
          </a:p>
          <a:p>
            <a:r>
              <a:rPr lang="en-GB" b="1" dirty="0" smtClean="0">
                <a:latin typeface="CongressSansLightStd"/>
              </a:rPr>
              <a:t>Routine monitoring </a:t>
            </a:r>
            <a:r>
              <a:rPr lang="en-GB" dirty="0">
                <a:latin typeface="CongressSansLightStd"/>
              </a:rPr>
              <a:t>may also uncover payment discrepancies which may require </a:t>
            </a:r>
            <a:r>
              <a:rPr lang="en-GB" dirty="0" smtClean="0">
                <a:latin typeface="CongressSansLightStd"/>
              </a:rPr>
              <a:t>increased payment </a:t>
            </a:r>
            <a:r>
              <a:rPr lang="en-GB" dirty="0">
                <a:latin typeface="CongressSansLightStd"/>
              </a:rPr>
              <a:t>point checks.</a:t>
            </a:r>
            <a:endParaRPr lang="en-GB" dirty="0"/>
          </a:p>
        </p:txBody>
      </p:sp>
    </p:spTree>
    <p:extLst>
      <p:ext uri="{BB962C8B-B14F-4D97-AF65-F5344CB8AC3E}">
        <p14:creationId xmlns:p14="http://schemas.microsoft.com/office/powerpoint/2010/main" val="414638825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95194"/>
          </a:xfrm>
        </p:spPr>
        <p:txBody>
          <a:bodyPr>
            <a:normAutofit fontScale="90000"/>
          </a:bodyPr>
          <a:lstStyle/>
          <a:p>
            <a:r>
              <a:rPr lang="en-GB" sz="3600" b="1" dirty="0">
                <a:solidFill>
                  <a:srgbClr val="3300FF"/>
                </a:solidFill>
                <a:effectLst>
                  <a:outerShdw blurRad="38100" dist="38100" dir="2700000" algn="tl">
                    <a:srgbClr val="000000">
                      <a:alpha val="43137"/>
                    </a:srgbClr>
                  </a:outerShdw>
                </a:effectLst>
                <a:latin typeface="Gotham-Black"/>
              </a:rPr>
              <a:t>Abnormal operating conditions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1340768"/>
            <a:ext cx="7056784" cy="4680520"/>
          </a:xfrm>
        </p:spPr>
        <p:txBody>
          <a:bodyPr>
            <a:normAutofit fontScale="77500" lnSpcReduction="20000"/>
          </a:bodyPr>
          <a:lstStyle/>
          <a:p>
            <a:r>
              <a:rPr lang="en-GB" sz="3200" dirty="0">
                <a:solidFill>
                  <a:srgbClr val="000000"/>
                </a:solidFill>
                <a:latin typeface="CongressSansLightStd"/>
              </a:rPr>
              <a:t>There will be times when the operation of the payment point will be affected </a:t>
            </a:r>
            <a:r>
              <a:rPr lang="en-GB" sz="3200" dirty="0" smtClean="0">
                <a:solidFill>
                  <a:srgbClr val="000000"/>
                </a:solidFill>
                <a:latin typeface="CongressSansLightStd"/>
              </a:rPr>
              <a:t>by abnormal </a:t>
            </a:r>
            <a:r>
              <a:rPr lang="en-GB" sz="3200" dirty="0">
                <a:solidFill>
                  <a:srgbClr val="000000"/>
                </a:solidFill>
                <a:latin typeface="CongressSansLightStd"/>
              </a:rPr>
              <a:t>operating </a:t>
            </a:r>
            <a:r>
              <a:rPr lang="en-GB" sz="3200" dirty="0" smtClean="0">
                <a:solidFill>
                  <a:srgbClr val="000000"/>
                </a:solidFill>
                <a:latin typeface="CongressSansLightStd"/>
              </a:rPr>
              <a:t>conditions.</a:t>
            </a:r>
          </a:p>
          <a:p>
            <a:r>
              <a:rPr lang="en-GB" sz="3200" dirty="0" smtClean="0">
                <a:solidFill>
                  <a:srgbClr val="000000"/>
                </a:solidFill>
                <a:latin typeface="CongressSansLightStd"/>
              </a:rPr>
              <a:t>A </a:t>
            </a:r>
            <a:r>
              <a:rPr lang="en-GB" sz="3200" dirty="0">
                <a:solidFill>
                  <a:srgbClr val="000000"/>
                </a:solidFill>
                <a:latin typeface="CongressSansLightStd"/>
              </a:rPr>
              <a:t>contingency plan should be in place to deal </a:t>
            </a:r>
            <a:r>
              <a:rPr lang="en-GB" sz="3200" dirty="0" smtClean="0">
                <a:solidFill>
                  <a:srgbClr val="000000"/>
                </a:solidFill>
                <a:latin typeface="CongressSansLightStd"/>
              </a:rPr>
              <a:t>with these </a:t>
            </a:r>
            <a:r>
              <a:rPr lang="en-GB" sz="3200" dirty="0">
                <a:solidFill>
                  <a:srgbClr val="000000"/>
                </a:solidFill>
                <a:latin typeface="CongressSansLightStd"/>
              </a:rPr>
              <a:t>before they happen.</a:t>
            </a:r>
          </a:p>
          <a:p>
            <a:r>
              <a:rPr lang="en-GB" b="1" dirty="0">
                <a:solidFill>
                  <a:schemeClr val="tx1">
                    <a:lumMod val="95000"/>
                    <a:lumOff val="5000"/>
                  </a:schemeClr>
                </a:solidFill>
                <a:latin typeface="CongressSansStd-Bold"/>
              </a:rPr>
              <a:t>Abnormal condition Action to be taken</a:t>
            </a:r>
          </a:p>
          <a:p>
            <a:r>
              <a:rPr lang="en-GB" b="1" dirty="0">
                <a:solidFill>
                  <a:srgbClr val="000000"/>
                </a:solidFill>
                <a:latin typeface="CongressSansLightStd"/>
              </a:rPr>
              <a:t>Colleague shortages </a:t>
            </a:r>
            <a:r>
              <a:rPr lang="en-GB" dirty="0">
                <a:solidFill>
                  <a:srgbClr val="000000"/>
                </a:solidFill>
                <a:latin typeface="CongressSansLightStd"/>
              </a:rPr>
              <a:t>All trained colleagues to operate payment points</a:t>
            </a:r>
          </a:p>
          <a:p>
            <a:r>
              <a:rPr lang="en-GB" b="1" dirty="0">
                <a:solidFill>
                  <a:srgbClr val="000000"/>
                </a:solidFill>
                <a:latin typeface="CongressSansLightStd"/>
              </a:rPr>
              <a:t>System breakdown </a:t>
            </a:r>
            <a:r>
              <a:rPr lang="en-GB" dirty="0">
                <a:solidFill>
                  <a:srgbClr val="000000"/>
                </a:solidFill>
                <a:latin typeface="CongressSansLightStd"/>
              </a:rPr>
              <a:t>Use manual backup systems</a:t>
            </a:r>
          </a:p>
          <a:p>
            <a:r>
              <a:rPr lang="en-GB" b="1" dirty="0">
                <a:solidFill>
                  <a:srgbClr val="000000"/>
                </a:solidFill>
                <a:latin typeface="CongressSansLightStd"/>
              </a:rPr>
              <a:t>Power failure </a:t>
            </a:r>
            <a:r>
              <a:rPr lang="en-GB" dirty="0">
                <a:solidFill>
                  <a:srgbClr val="000000"/>
                </a:solidFill>
                <a:latin typeface="CongressSansLightStd"/>
              </a:rPr>
              <a:t>If no alternative power supply available, consider temporary closure</a:t>
            </a:r>
          </a:p>
          <a:p>
            <a:r>
              <a:rPr lang="en-GB" b="1" dirty="0">
                <a:solidFill>
                  <a:srgbClr val="000000"/>
                </a:solidFill>
                <a:latin typeface="CongressSansLightStd"/>
              </a:rPr>
              <a:t>Security threats </a:t>
            </a:r>
            <a:r>
              <a:rPr lang="en-GB" dirty="0">
                <a:solidFill>
                  <a:srgbClr val="000000"/>
                </a:solidFill>
                <a:latin typeface="CongressSansLightStd"/>
              </a:rPr>
              <a:t>Activate store security procedures</a:t>
            </a:r>
          </a:p>
          <a:p>
            <a:r>
              <a:rPr lang="en-GB" b="1" dirty="0">
                <a:solidFill>
                  <a:srgbClr val="000000"/>
                </a:solidFill>
                <a:latin typeface="CongressSansLightStd"/>
              </a:rPr>
              <a:t>Store evacuation </a:t>
            </a:r>
            <a:r>
              <a:rPr lang="en-GB" dirty="0">
                <a:solidFill>
                  <a:srgbClr val="000000"/>
                </a:solidFill>
                <a:latin typeface="CongressSansLightStd"/>
              </a:rPr>
              <a:t>Lock all tills and activate store security procedures</a:t>
            </a:r>
          </a:p>
          <a:p>
            <a:r>
              <a:rPr lang="en-GB" b="1" dirty="0">
                <a:solidFill>
                  <a:srgbClr val="000000"/>
                </a:solidFill>
                <a:latin typeface="CongressSansLightStd"/>
              </a:rPr>
              <a:t>Severe weather </a:t>
            </a:r>
            <a:r>
              <a:rPr lang="en-GB" dirty="0">
                <a:solidFill>
                  <a:srgbClr val="000000"/>
                </a:solidFill>
                <a:latin typeface="CongressSansLightStd"/>
              </a:rPr>
              <a:t>Protect equipment and vulnerable products</a:t>
            </a:r>
            <a:endParaRPr lang="en-GB" dirty="0"/>
          </a:p>
        </p:txBody>
      </p:sp>
    </p:spTree>
    <p:extLst>
      <p:ext uri="{BB962C8B-B14F-4D97-AF65-F5344CB8AC3E}">
        <p14:creationId xmlns:p14="http://schemas.microsoft.com/office/powerpoint/2010/main" val="22810769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64</TotalTime>
  <Words>1791</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Unit 354: Understand how the smooth operation of a payment point is maintained</vt:lpstr>
      <vt:lpstr>There are six learning outcomes to this unit.  1. Know how a payment point is made ready for trading. 2. Know how to deal with queries raised at the payment point. 3. Understand the routine monitoring of a payment point. 4. Know what actions should be taken at the payment point when abnormal operating conditions apply. 5. Understand how the accuracy of till operation is monitored. 6. Know how to implement end-of-shift procedures at a payment point.</vt:lpstr>
      <vt:lpstr>Preparing the payment point</vt:lpstr>
      <vt:lpstr>Preparing the payment point</vt:lpstr>
      <vt:lpstr>Staff rotas</vt:lpstr>
      <vt:lpstr>Resolving queries</vt:lpstr>
      <vt:lpstr>Resolving queries</vt:lpstr>
      <vt:lpstr>Routine monitoring</vt:lpstr>
      <vt:lpstr>Abnormal operating conditions</vt:lpstr>
      <vt:lpstr>Reconciling the payment point</vt:lpstr>
      <vt:lpstr>Reconciling the payment point</vt:lpstr>
      <vt:lpstr>Reconciling the payment point</vt:lpstr>
      <vt:lpstr>End of shift procedures</vt:lpstr>
      <vt:lpstr>THE END</vt:lpstr>
    </vt:vector>
  </TitlesOfParts>
  <Company>Hamilton Rentals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354: Understand how the smooth operation of a payment point is maintained</dc:title>
  <dc:creator>HR</dc:creator>
  <cp:lastModifiedBy>HR</cp:lastModifiedBy>
  <cp:revision>20</cp:revision>
  <dcterms:created xsi:type="dcterms:W3CDTF">2012-03-29T06:05:37Z</dcterms:created>
  <dcterms:modified xsi:type="dcterms:W3CDTF">2012-03-29T07:10:15Z</dcterms:modified>
</cp:coreProperties>
</file>