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0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5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999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3488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83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9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81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303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09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8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2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5/13/2017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6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33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2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8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1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7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0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3004" y="1824208"/>
            <a:ext cx="6815669" cy="627369"/>
          </a:xfrm>
        </p:spPr>
        <p:txBody>
          <a:bodyPr/>
          <a:lstStyle/>
          <a:p>
            <a:pPr algn="l"/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 Haining presents………….</a:t>
            </a:r>
            <a:endParaRPr lang="en-GB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3358" y="2724765"/>
            <a:ext cx="53146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Paragraphs</a:t>
            </a:r>
            <a:endParaRPr lang="en-GB" sz="6000" b="1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6" name="Picture 6" descr="Image result for punctu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2199" y="193184"/>
            <a:ext cx="1944709" cy="194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punctu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20" y="4402429"/>
            <a:ext cx="1944709" cy="194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92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5" cy="105273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latin typeface="Harlow Solid Italic" panose="04030604020F02020D02" pitchFamily="82" charset="0"/>
              </a:rPr>
              <a:t/>
            </a:r>
            <a:br>
              <a:rPr lang="en-GB" sz="4000" b="1" dirty="0" smtClean="0">
                <a:latin typeface="Harlow Solid Italic" panose="04030604020F02020D02" pitchFamily="82" charset="0"/>
              </a:rPr>
            </a:br>
            <a:r>
              <a:rPr lang="en-GB" sz="4000" b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Writing </a:t>
            </a:r>
            <a:r>
              <a:rPr lang="en-GB" sz="4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paragraphs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sz="28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Most texts </a:t>
            </a:r>
            <a:r>
              <a:rPr lang="en-GB" sz="2800" dirty="0">
                <a:latin typeface="Arial Rounded MT Bold" panose="020F0704030504030204" pitchFamily="34" charset="0"/>
              </a:rPr>
              <a:t>- for example, letters, reports or stories - need an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introduction</a:t>
            </a:r>
            <a:r>
              <a:rPr lang="en-GB" sz="2800" dirty="0">
                <a:latin typeface="Arial Rounded MT Bold" panose="020F0704030504030204" pitchFamily="34" charset="0"/>
              </a:rPr>
              <a:t>, a</a:t>
            </a:r>
            <a:r>
              <a:rPr lang="en-GB" sz="2800" dirty="0">
                <a:solidFill>
                  <a:srgbClr val="92D050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middle</a:t>
            </a:r>
            <a:r>
              <a:rPr lang="en-GB" sz="2800" dirty="0">
                <a:solidFill>
                  <a:srgbClr val="92D050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800" dirty="0">
                <a:latin typeface="Arial Rounded MT Bold" panose="020F0704030504030204" pitchFamily="34" charset="0"/>
              </a:rPr>
              <a:t>and an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end</a:t>
            </a:r>
            <a:r>
              <a:rPr lang="en-GB" sz="2800" dirty="0">
                <a:latin typeface="Arial Rounded MT Bold" panose="020F0704030504030204" pitchFamily="34" charset="0"/>
              </a:rPr>
              <a:t>. </a:t>
            </a:r>
            <a:endParaRPr lang="en-GB" sz="2800" dirty="0" smtClean="0">
              <a:latin typeface="Arial Rounded MT Bold" panose="020F0704030504030204" pitchFamily="34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Text</a:t>
            </a:r>
            <a:r>
              <a:rPr lang="en-GB" sz="2800" dirty="0" smtClean="0">
                <a:solidFill>
                  <a:srgbClr val="92D050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800" dirty="0">
                <a:latin typeface="Arial Rounded MT Bold" panose="020F0704030504030204" pitchFamily="34" charset="0"/>
              </a:rPr>
              <a:t>in one long run can put the reader off and is difficult to read, so it’s best to split it up into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paragraphs.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9009" y="599840"/>
            <a:ext cx="1221768" cy="108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1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018" y="758712"/>
            <a:ext cx="49121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What is a paragraph?</a:t>
            </a:r>
            <a:endParaRPr lang="en-GB" sz="3600" dirty="0">
              <a:solidFill>
                <a:srgbClr val="0070C0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0164" y="1405043"/>
            <a:ext cx="911824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paragraph 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is a group of sentences that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share the same idea</a:t>
            </a:r>
            <a:r>
              <a:rPr lang="en-GB" sz="20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en-GB" sz="2000" dirty="0" smtClean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000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You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use paragraphs 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to</a:t>
            </a:r>
            <a:r>
              <a:rPr lang="en-GB" sz="20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structure your writing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and to make it easier for the reader to follow. </a:t>
            </a:r>
            <a:endParaRPr lang="en-GB" sz="20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000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When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you plan 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a piece of writing, you decide on the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different ideas 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to include in your writing. </a:t>
            </a:r>
            <a:endParaRPr lang="en-GB" sz="20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000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You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can 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use paragraphs to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develop</a:t>
            </a:r>
            <a:r>
              <a:rPr lang="en-GB" sz="20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each of these points</a:t>
            </a:r>
            <a:r>
              <a:rPr lang="en-GB" sz="20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endParaRPr lang="en-GB" sz="2000" dirty="0" smtClean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When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you start 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a new paragraph you write on a new line. If you’re using a word processor there’s usually a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one-line gap between paragraphs.</a:t>
            </a:r>
          </a:p>
          <a:p>
            <a:endParaRPr lang="en-GB" sz="2000" dirty="0" smtClean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70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7369" y="823105"/>
            <a:ext cx="63979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Will I need to use headings?</a:t>
            </a:r>
            <a:endParaRPr lang="en-GB" sz="3600" dirty="0">
              <a:solidFill>
                <a:srgbClr val="0070C0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12135" y="1469436"/>
            <a:ext cx="718641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It’s a good idea </a:t>
            </a:r>
            <a:r>
              <a:rPr lang="en-GB" sz="2800" dirty="0">
                <a:latin typeface="Arial" panose="020B0604020202020204" pitchFamily="34" charset="0"/>
                <a:ea typeface="Times New Roman" panose="02020603050405020304" pitchFamily="18" charset="0"/>
              </a:rPr>
              <a:t>to write down a heading for each paragraph</a:t>
            </a:r>
            <a:r>
              <a:rPr lang="en-GB" sz="28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before</a:t>
            </a:r>
            <a:r>
              <a:rPr lang="en-GB" sz="2800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800" dirty="0">
                <a:latin typeface="Arial" panose="020B0604020202020204" pitchFamily="34" charset="0"/>
                <a:ea typeface="Times New Roman" panose="02020603050405020304" pitchFamily="18" charset="0"/>
              </a:rPr>
              <a:t>you start writing sentences. </a:t>
            </a:r>
            <a:endParaRPr lang="en-GB" sz="28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800" dirty="0" smtClean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You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may not </a:t>
            </a:r>
            <a:r>
              <a:rPr lang="en-GB" sz="2800" dirty="0">
                <a:latin typeface="Arial" panose="020B0604020202020204" pitchFamily="34" charset="0"/>
                <a:ea typeface="Times New Roman" panose="02020603050405020304" pitchFamily="18" charset="0"/>
              </a:rPr>
              <a:t>want to keep the headings in your final version, but they will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help</a:t>
            </a:r>
            <a:r>
              <a:rPr lang="en-GB" sz="28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800" dirty="0">
                <a:latin typeface="Arial" panose="020B0604020202020204" pitchFamily="34" charset="0"/>
                <a:ea typeface="Times New Roman" panose="02020603050405020304" pitchFamily="18" charset="0"/>
              </a:rPr>
              <a:t>you to stick to your plan in the first draft. </a:t>
            </a:r>
            <a:endParaRPr lang="en-GB" sz="28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800" dirty="0" smtClean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Some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writing</a:t>
            </a:r>
            <a:r>
              <a:rPr lang="en-GB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such as an information leaflet,</a:t>
            </a:r>
            <a:r>
              <a:rPr lang="en-GB" sz="28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needs</a:t>
            </a:r>
            <a:r>
              <a:rPr lang="en-GB" sz="28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800" dirty="0">
                <a:latin typeface="Arial" panose="020B0604020202020204" pitchFamily="34" charset="0"/>
                <a:ea typeface="Times New Roman" panose="02020603050405020304" pitchFamily="18" charset="0"/>
              </a:rPr>
              <a:t>headings. </a:t>
            </a:r>
            <a:endParaRPr lang="en-GB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69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5540" y="655681"/>
            <a:ext cx="63979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Will I need to use headings?</a:t>
            </a:r>
            <a:endParaRPr lang="en-GB" sz="3600" dirty="0">
              <a:solidFill>
                <a:srgbClr val="0070C0"/>
              </a:solidFill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0163" y="1572468"/>
            <a:ext cx="79720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If you’re writing a story about your life</a:t>
            </a:r>
            <a:r>
              <a:rPr lang="en-GB" sz="2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2800" dirty="0">
                <a:latin typeface="Arial" panose="020B0604020202020204" pitchFamily="34" charset="0"/>
                <a:ea typeface="Times New Roman" panose="02020603050405020304" pitchFamily="18" charset="0"/>
              </a:rPr>
              <a:t>you need to start a new paragraph for each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key point. </a:t>
            </a:r>
            <a:endParaRPr lang="en-GB" sz="28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800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example, </a:t>
            </a:r>
            <a:r>
              <a:rPr lang="en-GB" sz="2800" dirty="0">
                <a:latin typeface="Arial" panose="020B0604020202020204" pitchFamily="34" charset="0"/>
                <a:ea typeface="Times New Roman" panose="02020603050405020304" pitchFamily="18" charset="0"/>
              </a:rPr>
              <a:t>you might start with a paragraph about your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childhood,</a:t>
            </a:r>
            <a:r>
              <a:rPr lang="en-GB" sz="28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800" dirty="0">
                <a:latin typeface="Arial" panose="020B0604020202020204" pitchFamily="34" charset="0"/>
                <a:ea typeface="Times New Roman" panose="02020603050405020304" pitchFamily="18" charset="0"/>
              </a:rPr>
              <a:t>followed by a paragraph about your</a:t>
            </a:r>
            <a:r>
              <a:rPr lang="en-GB" sz="28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teenage years, </a:t>
            </a:r>
            <a:r>
              <a:rPr lang="en-GB" sz="2800" dirty="0">
                <a:latin typeface="Arial" panose="020B0604020202020204" pitchFamily="34" charset="0"/>
                <a:ea typeface="Times New Roman" panose="02020603050405020304" pitchFamily="18" charset="0"/>
              </a:rPr>
              <a:t>then a paragraph about your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first job or relationship, </a:t>
            </a:r>
            <a:r>
              <a:rPr lang="en-GB" sz="2800" dirty="0">
                <a:latin typeface="Arial" panose="020B0604020202020204" pitchFamily="34" charset="0"/>
                <a:ea typeface="Times New Roman" panose="02020603050405020304" pitchFamily="18" charset="0"/>
              </a:rPr>
              <a:t>and end with a paragraph about what your</a:t>
            </a:r>
            <a:r>
              <a:rPr lang="en-GB" sz="28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life is like now.</a:t>
            </a:r>
            <a:r>
              <a:rPr lang="en-GB" sz="28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GB" sz="2800" dirty="0">
              <a:solidFill>
                <a:srgbClr val="92D05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5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47209" y="745833"/>
            <a:ext cx="5895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What is a topic sentence?</a:t>
            </a:r>
            <a:endParaRPr lang="en-GB" sz="3600" dirty="0">
              <a:solidFill>
                <a:srgbClr val="0070C0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3498" y="1392164"/>
            <a:ext cx="74182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topic sentence </a:t>
            </a: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gives you the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main idea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in a paragraph. </a:t>
            </a:r>
            <a:endParaRPr lang="en-GB" sz="2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400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It’s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often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en-GB" sz="24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first sentence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in a paragraph</a:t>
            </a:r>
            <a:r>
              <a:rPr lang="en-GB" sz="24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en-GB" sz="2400" dirty="0" smtClean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400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example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if you’re writing about your family, the topic sentence in your first paragraph could b</a:t>
            </a:r>
            <a:r>
              <a:rPr lang="en-GB" sz="24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My large family are very close.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GB" sz="24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400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You 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could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then write more sentences to</a:t>
            </a:r>
            <a:r>
              <a:rPr lang="en-GB" sz="24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add to this idea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in the paragraph. </a:t>
            </a:r>
            <a:endParaRPr lang="en-GB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60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57852" y="707195"/>
            <a:ext cx="45081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Linking paragraphs</a:t>
            </a:r>
            <a:endParaRPr lang="en-GB" sz="3600" dirty="0">
              <a:solidFill>
                <a:srgbClr val="0070C0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4707" y="1353526"/>
            <a:ext cx="771444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When writing paragraphs, 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it’s helpful to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use linking words or phrases 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to help the reader make sense of your whole text. </a:t>
            </a:r>
            <a:endParaRPr lang="en-GB" sz="20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000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If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you’re writing 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about something that’s happened in the past, you can use phrases</a:t>
            </a:r>
            <a:r>
              <a:rPr lang="en-GB" sz="20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link ideas 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over a period of time. </a:t>
            </a:r>
            <a:endParaRPr lang="en-GB" sz="20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000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example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if you’re writing about starting a course in college, your first paragraph could begin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When I started…. </a:t>
            </a:r>
            <a:endParaRPr lang="en-GB" sz="20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If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you want to write 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about what you’ve achieved, you could start your next paragraph</a:t>
            </a:r>
            <a:r>
              <a:rPr lang="en-GB" sz="20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Since then…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en-GB" sz="20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GB" sz="20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000" i="1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These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linking words 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make it</a:t>
            </a:r>
            <a:r>
              <a:rPr lang="en-GB" sz="20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easier for the reader</a:t>
            </a:r>
            <a:r>
              <a:rPr lang="en-GB" sz="2000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to follow your story.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7458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8346" y="712385"/>
            <a:ext cx="4562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Thank-you</a:t>
            </a:r>
            <a:endParaRPr lang="en-GB" sz="48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Picture 2" descr="Image result for the e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347" y="1648695"/>
            <a:ext cx="8524990" cy="434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18498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63</TotalTime>
  <Words>459</Words>
  <Application>Microsoft Office PowerPoint</Application>
  <PresentationFormat>Custom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Droplet</vt:lpstr>
      <vt:lpstr>Bill Haining presents………….</vt:lpstr>
      <vt:lpstr> Writing paragraphs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 Haining presents………….</dc:title>
  <dc:creator>William Haining</dc:creator>
  <cp:lastModifiedBy>Will Haining</cp:lastModifiedBy>
  <cp:revision>26</cp:revision>
  <dcterms:created xsi:type="dcterms:W3CDTF">2015-04-26T05:57:27Z</dcterms:created>
  <dcterms:modified xsi:type="dcterms:W3CDTF">2017-05-13T06:50:41Z</dcterms:modified>
</cp:coreProperties>
</file>