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17"/>
  </p:notesMasterIdLst>
  <p:handoutMasterIdLst>
    <p:handoutMasterId r:id="rId18"/>
  </p:handoutMasterIdLst>
  <p:sldIdLst>
    <p:sldId id="273" r:id="rId2"/>
    <p:sldId id="272" r:id="rId3"/>
    <p:sldId id="260" r:id="rId4"/>
    <p:sldId id="257" r:id="rId5"/>
    <p:sldId id="258" r:id="rId6"/>
    <p:sldId id="261" r:id="rId7"/>
    <p:sldId id="259" r:id="rId8"/>
    <p:sldId id="256" r:id="rId9"/>
    <p:sldId id="266" r:id="rId10"/>
    <p:sldId id="262" r:id="rId11"/>
    <p:sldId id="263" r:id="rId12"/>
    <p:sldId id="265" r:id="rId13"/>
    <p:sldId id="264" r:id="rId14"/>
    <p:sldId id="270" r:id="rId15"/>
    <p:sldId id="274" r:id="rId1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99"/>
    <a:srgbClr val="FFFF00"/>
    <a:srgbClr val="008000"/>
    <a:srgbClr val="FF3300"/>
    <a:srgbClr val="FFFF66"/>
    <a:srgbClr val="FF0066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7" autoAdjust="0"/>
    <p:restoredTop sz="94682" autoAdjust="0"/>
  </p:normalViewPr>
  <p:slideViewPr>
    <p:cSldViewPr>
      <p:cViewPr>
        <p:scale>
          <a:sx n="100" d="100"/>
          <a:sy n="100" d="100"/>
        </p:scale>
        <p:origin x="-666" y="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C3E99EB-E3AB-4A00-A68A-12A015CC2F71}" type="datetimeFigureOut">
              <a:rPr lang="en-US"/>
              <a:pPr>
                <a:defRPr/>
              </a:pPr>
              <a:t>1/31/2013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4591CC6-AD5F-4D42-9149-EAB3CD7DDF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209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D35E729-676C-4CBF-9AA7-74B410BEAF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57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dirty="0" smtClean="0">
                <a:latin typeface="Comic Sans MS" pitchFamily="66" charset="0"/>
              </a:rPr>
              <a:t>April 2012.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Chris Farrell, Bolton College.</a:t>
            </a:r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April 2012.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Chris Farrell, Bolton College.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5E729-676C-4CBF-9AA7-74B410BEAFA1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684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April 2012.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Chris Farrell, Bolton College.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5E729-676C-4CBF-9AA7-74B410BEAFA1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690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April 2012.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Chris Farrell, Bolton College.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5E729-676C-4CBF-9AA7-74B410BEAFA1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420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April 2012.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Chris Farrell, Bolton College.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5E729-676C-4CBF-9AA7-74B410BEAFA1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489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April 2012.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Chris Farrell, Bolton College.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5E729-676C-4CBF-9AA7-74B410BEAFA1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735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April 2012.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Chris Farrell, Bolton College.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5E729-676C-4CBF-9AA7-74B410BEAFA1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9499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April 2012.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Chris Farrell, Bolton College.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5E729-676C-4CBF-9AA7-74B410BEAFA1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8750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April 2012.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Chris Farrell, Bolton College.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5E729-676C-4CBF-9AA7-74B410BEAFA1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6582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April 2012.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Chris Farrell, Bolton College.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5E729-676C-4CBF-9AA7-74B410BEAFA1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068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03D11B-D926-4F3B-BDF3-89180264197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F62F9-CC85-440D-88AE-EF35E2CD69B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27D0E4-52BC-4030-838F-E7D6FF9474E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EB2B4-2615-45B7-97B1-05940E273E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977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7AF25B-4986-4C92-87E3-E6BDC63A1F1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B8BCAE-4302-448F-A079-15C684D8B78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EBACD5-83F7-47F4-BD60-6C5EE536E50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EBA8C7-BC76-4798-B3C9-90B4E740725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873474-45B9-4D5C-B46E-D3B0EE0F796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429C3BA-DA08-43D7-AA35-7B72D43C63E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543751F-A1C2-4333-BBC0-9EAE2DEBD59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FADEAA-7B81-4B86-837D-233F8109F4F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>
              <a:defRPr/>
            </a:pPr>
            <a:fld id="{DFB8067F-896F-4D36-8436-25288A68DBF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www.cimt.plymouth.ac.uk/projects/mepres/book7/bk7i3/bk7_3i6.htm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755576" y="404714"/>
            <a:ext cx="7416824" cy="1008062"/>
          </a:xfrm>
        </p:spPr>
        <p:txBody>
          <a:bodyPr/>
          <a:lstStyle/>
          <a:p>
            <a:pPr eaLnBrk="1" hangingPunct="1"/>
            <a:r>
              <a:rPr lang="en-GB" b="1" i="1" dirty="0" smtClean="0">
                <a:solidFill>
                  <a:srgbClr val="FFFF00"/>
                </a:solidFill>
                <a:latin typeface="Distant Galaxy" pitchFamily="2" charset="0"/>
              </a:rPr>
              <a:t>Graphs and Charts</a:t>
            </a: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428599" y="4228530"/>
            <a:ext cx="8103839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412776"/>
            <a:ext cx="6771816" cy="41764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44008" y="558924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rgbClr val="FFC000"/>
                </a:solidFill>
                <a:latin typeface="Distant Galaxy" pitchFamily="2" charset="0"/>
              </a:rPr>
              <a:t>Presented by Bill Haining</a:t>
            </a:r>
            <a:endParaRPr lang="en-GB" i="1" dirty="0">
              <a:solidFill>
                <a:srgbClr val="FFC000"/>
              </a:solidFill>
              <a:latin typeface="Distant Galax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85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2" name="Picture 10" descr="line graph plotting the labour force participation in Andrew's high school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075" y="2439095"/>
            <a:ext cx="4286250" cy="2533650"/>
          </a:xfrm>
          <a:noFill/>
        </p:spPr>
      </p:pic>
      <p:pic>
        <p:nvPicPr>
          <p:cNvPr id="13317" name="Picture 5" descr="A graph showing the y-axis, the origin and x-axi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2" y="2989262"/>
            <a:ext cx="3168650" cy="245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WordArt 6"/>
          <p:cNvSpPr>
            <a:spLocks noChangeArrowheads="1" noChangeShapeType="1" noTextEdit="1"/>
          </p:cNvSpPr>
          <p:nvPr/>
        </p:nvSpPr>
        <p:spPr bwMode="auto">
          <a:xfrm>
            <a:off x="468313" y="765175"/>
            <a:ext cx="3495675" cy="922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000" i="1" kern="10" dirty="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Distant Galaxy" pitchFamily="2" charset="0"/>
              </a:rPr>
              <a:t>Line graphs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551363" y="496888"/>
            <a:ext cx="42354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Line graphs are used to show direction, </a:t>
            </a:r>
          </a:p>
          <a:p>
            <a:pPr eaLnBrk="1" hangingPunct="1"/>
            <a:r>
              <a:rPr lang="en-GB"/>
              <a:t>or change in direction. They tell us what</a:t>
            </a:r>
          </a:p>
          <a:p>
            <a:pPr eaLnBrk="1" hangingPunct="1"/>
            <a:r>
              <a:rPr lang="en-GB"/>
              <a:t>happens over a period of time.</a:t>
            </a:r>
          </a:p>
          <a:p>
            <a:pPr eaLnBrk="1" hangingPunct="1"/>
            <a:r>
              <a:rPr lang="en-GB"/>
              <a:t>This is called</a:t>
            </a:r>
            <a:endParaRPr lang="en-GB" b="1">
              <a:solidFill>
                <a:srgbClr val="0066CC"/>
              </a:solidFill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968375" y="2205038"/>
            <a:ext cx="1873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GB" dirty="0">
                <a:solidFill>
                  <a:srgbClr val="0066CC"/>
                </a:solidFill>
              </a:rPr>
              <a:t>To start a line graph</a:t>
            </a:r>
            <a:r>
              <a:rPr lang="en-GB" dirty="0"/>
              <a:t> 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4716463" y="2060575"/>
            <a:ext cx="3549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dirty="0"/>
              <a:t>School students in the workforce.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755650" y="5445125"/>
            <a:ext cx="6865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GB" sz="1600" b="1"/>
              <a:t>When drawing a graph, it is important that you use the correct scale</a:t>
            </a:r>
            <a:r>
              <a:rPr lang="en-GB" sz="1400"/>
              <a:t>.</a:t>
            </a:r>
            <a:r>
              <a:rPr lang="en-GB"/>
              <a:t> </a:t>
            </a:r>
          </a:p>
        </p:txBody>
      </p:sp>
      <p:sp>
        <p:nvSpPr>
          <p:cNvPr id="11275" name="Rectangle 14"/>
          <p:cNvSpPr>
            <a:spLocks noChangeArrowheads="1"/>
          </p:cNvSpPr>
          <p:nvPr/>
        </p:nvSpPr>
        <p:spPr bwMode="auto">
          <a:xfrm>
            <a:off x="1692275" y="5876925"/>
            <a:ext cx="6021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3492500" y="1989138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>
                <a:solidFill>
                  <a:srgbClr val="0066CC"/>
                </a:solidFill>
              </a:rPr>
              <a:t>Title</a:t>
            </a:r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H="1">
            <a:off x="2916238" y="2205038"/>
            <a:ext cx="5032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V="1">
            <a:off x="4211638" y="220503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9" name="Text Box 18"/>
          <p:cNvSpPr txBox="1">
            <a:spLocks noChangeArrowheads="1"/>
          </p:cNvSpPr>
          <p:nvPr/>
        </p:nvSpPr>
        <p:spPr bwMode="auto">
          <a:xfrm>
            <a:off x="3779838" y="51577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3708400" y="5229225"/>
            <a:ext cx="827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0066CC"/>
                </a:solidFill>
              </a:rPr>
              <a:t>Labels</a:t>
            </a:r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 flipV="1">
            <a:off x="4211638" y="44370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 flipV="1">
            <a:off x="4500563" y="5157788"/>
            <a:ext cx="5048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3419475" y="2420938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600" b="1" dirty="0">
                <a:solidFill>
                  <a:srgbClr val="0066CC"/>
                </a:solidFill>
              </a:rPr>
              <a:t>Scale</a:t>
            </a:r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 flipV="1">
            <a:off x="4067175" y="26368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0" y="5157788"/>
            <a:ext cx="755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66CC"/>
                </a:solidFill>
              </a:rPr>
              <a:t>Scale</a:t>
            </a:r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 flipV="1">
            <a:off x="468313" y="4941888"/>
            <a:ext cx="714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6011863" y="1341438"/>
            <a:ext cx="11509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 dirty="0">
                <a:solidFill>
                  <a:srgbClr val="FFFF00"/>
                </a:solidFill>
              </a:rPr>
              <a:t>trend</a:t>
            </a:r>
            <a:r>
              <a:rPr lang="en-GB" b="1" dirty="0">
                <a:solidFill>
                  <a:srgbClr val="0066CC"/>
                </a:solidFill>
              </a:rPr>
              <a:t>.</a:t>
            </a:r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6974880" y="3225801"/>
            <a:ext cx="1314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dirty="0">
                <a:solidFill>
                  <a:srgbClr val="0066CC"/>
                </a:solidFill>
              </a:rPr>
              <a:t>Plotted line</a:t>
            </a:r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 flipH="1" flipV="1">
            <a:off x="7956376" y="2892425"/>
            <a:ext cx="2174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755650" y="5661025"/>
            <a:ext cx="6016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600" b="1"/>
              <a:t>You mark (plot) the data on the graph with points or crosses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2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3000" fill="hold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3000" fill="hold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0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/>
      <p:bldP spid="13320" grpId="0"/>
      <p:bldP spid="13324" grpId="0"/>
      <p:bldP spid="13325" grpId="0"/>
      <p:bldP spid="13327" grpId="0"/>
      <p:bldP spid="13328" grpId="0" animBg="1"/>
      <p:bldP spid="13329" grpId="0" animBg="1"/>
      <p:bldP spid="13331" grpId="0"/>
      <p:bldP spid="13332" grpId="0" animBg="1"/>
      <p:bldP spid="13333" grpId="0" animBg="1"/>
      <p:bldP spid="13334" grpId="0"/>
      <p:bldP spid="13335" grpId="0" animBg="1"/>
      <p:bldP spid="13336" grpId="0"/>
      <p:bldP spid="13338" grpId="0" animBg="1"/>
      <p:bldP spid="13343" grpId="0"/>
      <p:bldP spid="13344" grpId="0"/>
      <p:bldP spid="13345" grpId="0" animBg="1"/>
      <p:bldP spid="133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 descr="aq1sg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814512"/>
            <a:ext cx="3924300" cy="3228975"/>
          </a:xfrm>
          <a:noFill/>
        </p:spPr>
      </p:pic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283968" y="1341438"/>
            <a:ext cx="378212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Money raised in a sponsored walk</a:t>
            </a:r>
          </a:p>
        </p:txBody>
      </p:sp>
      <p:sp>
        <p:nvSpPr>
          <p:cNvPr id="12294" name="Rectangle 8"/>
          <p:cNvSpPr>
            <a:spLocks noChangeArrowheads="1"/>
          </p:cNvSpPr>
          <p:nvPr/>
        </p:nvSpPr>
        <p:spPr bwMode="auto">
          <a:xfrm>
            <a:off x="755650" y="5589588"/>
            <a:ext cx="3000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1600" dirty="0" smtClean="0"/>
              <a:t>  </a:t>
            </a:r>
            <a:endParaRPr lang="en-GB" sz="1600" dirty="0"/>
          </a:p>
        </p:txBody>
      </p:sp>
      <p:sp>
        <p:nvSpPr>
          <p:cNvPr id="12295" name="WordArt 9"/>
          <p:cNvSpPr>
            <a:spLocks noChangeArrowheads="1" noChangeShapeType="1" noTextEdit="1"/>
          </p:cNvSpPr>
          <p:nvPr/>
        </p:nvSpPr>
        <p:spPr bwMode="auto">
          <a:xfrm>
            <a:off x="323850" y="188913"/>
            <a:ext cx="5040238" cy="935831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GB" sz="4000" i="1" kern="10" spc="-40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Distant Galaxy" pitchFamily="2" charset="0"/>
              </a:rPr>
              <a:t>Scatter graphs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611188" y="1989138"/>
            <a:ext cx="2662237" cy="134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600"/>
              <a:t>Scatter graphs are used </a:t>
            </a:r>
          </a:p>
          <a:p>
            <a:pPr eaLnBrk="1" hangingPunct="1"/>
            <a:r>
              <a:rPr lang="en-GB" sz="1600"/>
              <a:t>to se if there is a </a:t>
            </a:r>
          </a:p>
          <a:p>
            <a:pPr eaLnBrk="1" hangingPunct="1"/>
            <a:r>
              <a:rPr lang="en-GB" sz="1600"/>
              <a:t>connection (</a:t>
            </a:r>
            <a:r>
              <a:rPr lang="en-GB"/>
              <a:t> relationship) </a:t>
            </a:r>
          </a:p>
          <a:p>
            <a:pPr eaLnBrk="1" hangingPunct="1"/>
            <a:r>
              <a:rPr lang="en-GB" sz="1600"/>
              <a:t>between 2 sets </a:t>
            </a:r>
          </a:p>
          <a:p>
            <a:pPr eaLnBrk="1" hangingPunct="1"/>
            <a:r>
              <a:rPr lang="en-GB" sz="1600"/>
              <a:t>of data.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539750" y="3429000"/>
            <a:ext cx="32242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600"/>
              <a:t>Like the line graph the axes must </a:t>
            </a:r>
          </a:p>
          <a:p>
            <a:pPr eaLnBrk="1" hangingPunct="1"/>
            <a:r>
              <a:rPr lang="en-GB" sz="1600"/>
              <a:t>be evenly spaced, but the scales </a:t>
            </a:r>
          </a:p>
          <a:p>
            <a:pPr eaLnBrk="1" hangingPunct="1"/>
            <a:r>
              <a:rPr lang="en-GB" sz="1600"/>
              <a:t>don’t have to be the same on </a:t>
            </a:r>
          </a:p>
          <a:p>
            <a:pPr eaLnBrk="1" hangingPunct="1"/>
            <a:r>
              <a:rPr lang="en-GB" sz="1600"/>
              <a:t>each axis.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539750" y="4652963"/>
            <a:ext cx="38163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600" dirty="0"/>
              <a:t>Like the line graph, you plot points on the grid, but you do </a:t>
            </a:r>
            <a:r>
              <a:rPr lang="en-GB" sz="1600" b="1" dirty="0">
                <a:solidFill>
                  <a:srgbClr val="FFFF00"/>
                </a:solidFill>
              </a:rPr>
              <a:t>not</a:t>
            </a:r>
            <a:r>
              <a:rPr lang="en-GB" sz="1600" dirty="0">
                <a:solidFill>
                  <a:srgbClr val="FF3300"/>
                </a:solidFill>
              </a:rPr>
              <a:t> </a:t>
            </a:r>
            <a:r>
              <a:rPr lang="en-GB" sz="1600" dirty="0"/>
              <a:t>join the points.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  <p:bldP spid="15370" grpId="0"/>
      <p:bldP spid="15372" grpId="0"/>
      <p:bldP spid="1537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 descr="comparison of cigarettes smokes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9345" y="1916832"/>
            <a:ext cx="4094336" cy="2598714"/>
          </a:xfrm>
          <a:noFill/>
        </p:spPr>
      </p:pic>
      <p:pic>
        <p:nvPicPr>
          <p:cNvPr id="19464" name="Picture 8" descr="relationshipbetween salary and sick leave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35364" y="1916832"/>
            <a:ext cx="3894460" cy="2677354"/>
          </a:xfrm>
          <a:noFill/>
        </p:spPr>
      </p:pic>
      <p:sp>
        <p:nvSpPr>
          <p:cNvPr id="13318" name="WordArt 11"/>
          <p:cNvSpPr>
            <a:spLocks noChangeArrowheads="1" noChangeShapeType="1" noTextEdit="1"/>
          </p:cNvSpPr>
          <p:nvPr/>
        </p:nvSpPr>
        <p:spPr bwMode="auto">
          <a:xfrm>
            <a:off x="323850" y="188913"/>
            <a:ext cx="4680198" cy="960437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GB" sz="4000" i="1" kern="10" spc="-40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Distant Galaxy" pitchFamily="2" charset="0"/>
              </a:rPr>
              <a:t>Scatter graphs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5508625" y="692150"/>
            <a:ext cx="22851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400" i="1" dirty="0">
                <a:solidFill>
                  <a:srgbClr val="FFFF00"/>
                </a:solidFill>
                <a:latin typeface="Distant Galaxy" pitchFamily="2" charset="0"/>
              </a:rPr>
              <a:t>Correlation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1785938" y="4786313"/>
            <a:ext cx="1335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400" b="1" i="1">
                <a:solidFill>
                  <a:srgbClr val="FF0066"/>
                </a:solidFill>
              </a:rPr>
              <a:t>positive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6072188" y="4786313"/>
            <a:ext cx="1420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400" b="1" i="1">
                <a:solidFill>
                  <a:schemeClr val="accent2"/>
                </a:solidFill>
              </a:rPr>
              <a:t>negative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1000125" y="5267325"/>
            <a:ext cx="7067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Scatter graphs show a positive or negative correlation (relationship) </a:t>
            </a:r>
          </a:p>
          <a:p>
            <a:pPr eaLnBrk="1" hangingPunct="1"/>
            <a:r>
              <a:rPr lang="en-GB"/>
              <a:t>between 2 sets of data.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933450" y="5927725"/>
            <a:ext cx="7202488" cy="36671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1600" dirty="0" smtClean="0">
                <a:solidFill>
                  <a:srgbClr val="FFFFFF"/>
                </a:solidFill>
              </a:rPr>
              <a:t>  </a:t>
            </a:r>
            <a:r>
              <a:rPr lang="en-GB" dirty="0" smtClean="0">
                <a:solidFill>
                  <a:srgbClr val="FFFFFF"/>
                </a:solidFill>
              </a:rPr>
              <a:t> 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8" grpId="0"/>
      <p:bldP spid="19469" grpId="0"/>
      <p:bldP spid="19470" grpId="0"/>
      <p:bldP spid="1947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9" descr="eg1cg1">
            <a:hlinkClick r:id="rId2"/>
          </p:cNvPr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989138"/>
            <a:ext cx="4619625" cy="3552825"/>
          </a:xfrm>
        </p:spPr>
      </p:pic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755650" y="5805488"/>
            <a:ext cx="2487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4342" name="Text Box 11"/>
          <p:cNvSpPr txBox="1">
            <a:spLocks noChangeArrowheads="1"/>
          </p:cNvSpPr>
          <p:nvPr/>
        </p:nvSpPr>
        <p:spPr bwMode="auto">
          <a:xfrm>
            <a:off x="684213" y="333375"/>
            <a:ext cx="676980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4800" i="1" dirty="0">
                <a:solidFill>
                  <a:srgbClr val="FFFF00"/>
                </a:solidFill>
                <a:latin typeface="Distant Galaxy" pitchFamily="2" charset="0"/>
              </a:rPr>
              <a:t>Conversion graphs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395288" y="1125538"/>
            <a:ext cx="8353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Conversion graphs make changing from one unit of measure to another easy.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5919788" y="2781300"/>
            <a:ext cx="322421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600"/>
              <a:t>In this graph you can convert </a:t>
            </a:r>
          </a:p>
          <a:p>
            <a:pPr eaLnBrk="1" hangingPunct="1"/>
            <a:r>
              <a:rPr lang="en-GB" sz="1600"/>
              <a:t>Kilometres to miles or vice versa.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0" grpId="0"/>
      <p:bldP spid="174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WordArt 4"/>
          <p:cNvSpPr>
            <a:spLocks noChangeArrowheads="1" noChangeShapeType="1" noTextEdit="1"/>
          </p:cNvSpPr>
          <p:nvPr/>
        </p:nvSpPr>
        <p:spPr bwMode="auto">
          <a:xfrm>
            <a:off x="755650" y="333375"/>
            <a:ext cx="3340100" cy="431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800" i="1" kern="10" spc="960" dirty="0">
                <a:solidFill>
                  <a:srgbClr val="FFFF00"/>
                </a:solidFill>
                <a:latin typeface="Distant Galaxy" pitchFamily="2" charset="0"/>
              </a:rPr>
              <a:t>Graphs and charts</a:t>
            </a:r>
            <a:r>
              <a:rPr lang="en-GB" sz="4800" kern="10" spc="960" dirty="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.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525169" y="358775"/>
            <a:ext cx="16745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400" i="1" dirty="0">
                <a:solidFill>
                  <a:srgbClr val="FFFF00"/>
                </a:solidFill>
                <a:latin typeface="Distant Galaxy" pitchFamily="2" charset="0"/>
              </a:rPr>
              <a:t>Summary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539750" y="1557338"/>
            <a:ext cx="4019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66CC"/>
                </a:solidFill>
              </a:rPr>
              <a:t>Bar charts</a:t>
            </a:r>
            <a:r>
              <a:rPr lang="en-GB"/>
              <a:t> are used to compare data. 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427538" y="1557338"/>
            <a:ext cx="4413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/>
              <a:t>Dual bar charts compare two sets of data.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539750" y="1916113"/>
            <a:ext cx="5327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8000"/>
                </a:solidFill>
              </a:rPr>
              <a:t>Pictograms</a:t>
            </a:r>
            <a:r>
              <a:rPr lang="en-GB"/>
              <a:t> (or pictographs) show data as pictures.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624388" y="16478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539750" y="2133600"/>
            <a:ext cx="3756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These charts show </a:t>
            </a:r>
            <a:r>
              <a:rPr lang="en-GB" b="1">
                <a:solidFill>
                  <a:srgbClr val="FF0066"/>
                </a:solidFill>
              </a:rPr>
              <a:t>discrete </a:t>
            </a:r>
            <a:r>
              <a:rPr lang="en-GB"/>
              <a:t>data.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539750" y="2349500"/>
            <a:ext cx="6457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Discrete data has exact values e.g. shoe sizes 3,3</a:t>
            </a:r>
            <a:r>
              <a:rPr lang="en-US">
                <a:cs typeface="Arial" charset="0"/>
              </a:rPr>
              <a:t>½,4,4</a:t>
            </a:r>
            <a:r>
              <a:rPr lang="en-US"/>
              <a:t>½ etc.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611188" y="2781300"/>
            <a:ext cx="8096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>
                <a:solidFill>
                  <a:srgbClr val="000099"/>
                </a:solidFill>
              </a:rPr>
              <a:t>Line graphs</a:t>
            </a:r>
            <a:r>
              <a:rPr lang="en-GB"/>
              <a:t> are used to show trends or changes. i.e. Is something increasing, </a:t>
            </a:r>
          </a:p>
          <a:p>
            <a:pPr eaLnBrk="1" hangingPunct="1"/>
            <a:r>
              <a:rPr lang="en-GB"/>
              <a:t>decreasing or static ( level, not going up or down) ?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611188" y="3284538"/>
            <a:ext cx="3841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They are used for </a:t>
            </a:r>
            <a:r>
              <a:rPr lang="en-GB" b="1">
                <a:solidFill>
                  <a:srgbClr val="FF0066"/>
                </a:solidFill>
              </a:rPr>
              <a:t>continuous</a:t>
            </a:r>
            <a:r>
              <a:rPr lang="en-GB"/>
              <a:t> data.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539750" y="3573463"/>
            <a:ext cx="8388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Continuous data does not have exact values e.g. lengths -3.48 cm, </a:t>
            </a:r>
          </a:p>
          <a:p>
            <a:pPr eaLnBrk="1" hangingPunct="1"/>
            <a:r>
              <a:rPr lang="en-GB"/>
              <a:t>weights -67.39kg or temperature.   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611188" y="4292600"/>
            <a:ext cx="79930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>
                <a:solidFill>
                  <a:srgbClr val="CC00CC"/>
                </a:solidFill>
              </a:rPr>
              <a:t>Pie Charts</a:t>
            </a:r>
            <a:r>
              <a:rPr lang="en-GB"/>
              <a:t> are used to show proportions, fractions and</a:t>
            </a:r>
          </a:p>
          <a:p>
            <a:r>
              <a:rPr lang="en-GB"/>
              <a:t>percentages in sets of data. 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539750" y="4868863"/>
            <a:ext cx="82089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>
                <a:solidFill>
                  <a:srgbClr val="0066CC"/>
                </a:solidFill>
              </a:rPr>
              <a:t>Scatter graphs</a:t>
            </a:r>
            <a:r>
              <a:rPr lang="en-GB"/>
              <a:t> are used to see if there is a connection ( relationship) </a:t>
            </a:r>
          </a:p>
          <a:p>
            <a:r>
              <a:rPr lang="en-GB"/>
              <a:t>between 2 sets of data.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3348038" y="2636838"/>
            <a:ext cx="178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******************</a:t>
            </a:r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3203575" y="4149725"/>
            <a:ext cx="1784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/>
              <a:t>******************</a:t>
            </a: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539750" y="5445125"/>
            <a:ext cx="79708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>
                <a:solidFill>
                  <a:srgbClr val="FF3300"/>
                </a:solidFill>
              </a:rPr>
              <a:t>Conversion graphs</a:t>
            </a:r>
            <a:r>
              <a:rPr lang="en-GB"/>
              <a:t> changing units of measure from one system to another</a:t>
            </a:r>
          </a:p>
          <a:p>
            <a:r>
              <a:rPr lang="en-GB"/>
              <a:t>e.g. £(pounds) to </a:t>
            </a:r>
            <a:r>
              <a:rPr lang="ar-SA">
                <a:cs typeface="Arial" charset="0"/>
              </a:rPr>
              <a:t>€</a:t>
            </a:r>
            <a:r>
              <a:rPr lang="en-GB">
                <a:cs typeface="Arial" charset="0"/>
              </a:rPr>
              <a:t>(euros)</a:t>
            </a:r>
            <a:r>
              <a:rPr lang="en-GB"/>
              <a:t>.</a:t>
            </a: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539750" y="981075"/>
            <a:ext cx="6445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When you collect information in a survey, you record the data </a:t>
            </a:r>
          </a:p>
          <a:p>
            <a:pPr eaLnBrk="1" hangingPunct="1"/>
            <a:r>
              <a:rPr lang="en-GB"/>
              <a:t>in a </a:t>
            </a:r>
            <a:r>
              <a:rPr lang="en-GB">
                <a:solidFill>
                  <a:srgbClr val="FF3300"/>
                </a:solidFill>
              </a:rPr>
              <a:t>tally chart</a:t>
            </a:r>
            <a:r>
              <a:rPr lang="en-GB"/>
              <a:t> or </a:t>
            </a:r>
            <a:r>
              <a:rPr lang="en-GB">
                <a:solidFill>
                  <a:srgbClr val="FF3300"/>
                </a:solidFill>
              </a:rPr>
              <a:t>frequency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30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01" grpId="0"/>
      <p:bldP spid="29702" grpId="0"/>
      <p:bldP spid="29703" grpId="0"/>
      <p:bldP spid="29704" grpId="0"/>
      <p:bldP spid="29706" grpId="0"/>
      <p:bldP spid="29707" grpId="0"/>
      <p:bldP spid="29708" grpId="0"/>
      <p:bldP spid="29709" grpId="0"/>
      <p:bldP spid="29710" grpId="0"/>
      <p:bldP spid="29711" grpId="0"/>
      <p:bldP spid="29712" grpId="0"/>
      <p:bldP spid="29713" grpId="0"/>
      <p:bldP spid="29714" grpId="0"/>
      <p:bldP spid="29715" grpId="0"/>
      <p:bldP spid="297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685801"/>
            <a:ext cx="5246712" cy="166307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GB" sz="8000" i="1" dirty="0" smtClean="0">
                <a:solidFill>
                  <a:srgbClr val="FFFF00"/>
                </a:solidFill>
                <a:latin typeface="Distant Galaxy" pitchFamily="2" charset="0"/>
              </a:rPr>
              <a:t>THE END</a:t>
            </a:r>
            <a:endParaRPr lang="en-GB" sz="8000" i="1" dirty="0">
              <a:solidFill>
                <a:srgbClr val="FFFF00"/>
              </a:solidFill>
              <a:latin typeface="Distant Galaxy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708920"/>
            <a:ext cx="7543800" cy="914400"/>
          </a:xfrm>
        </p:spPr>
        <p:txBody>
          <a:bodyPr/>
          <a:lstStyle/>
          <a:p>
            <a:r>
              <a:rPr lang="en-GB" i="1" dirty="0" smtClean="0">
                <a:solidFill>
                  <a:srgbClr val="FFFF00"/>
                </a:solidFill>
                <a:latin typeface="Distant Galaxy" pitchFamily="2" charset="0"/>
              </a:rPr>
              <a:t>Good Luck</a:t>
            </a:r>
            <a:endParaRPr lang="en-GB" i="1" dirty="0">
              <a:solidFill>
                <a:srgbClr val="FFFF00"/>
              </a:solidFill>
              <a:latin typeface="Distant Galax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66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2" descr="tally chart.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471873"/>
            <a:ext cx="22574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415159" y="1988840"/>
            <a:ext cx="7939033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dirty="0"/>
              <a:t>A tally chart provides a quick method of recording data as events happen. </a:t>
            </a:r>
          </a:p>
          <a:p>
            <a:pPr algn="ctr">
              <a:defRPr/>
            </a:pPr>
            <a:r>
              <a:rPr lang="en-GB" dirty="0"/>
              <a:t>Tally marks are drawn as vertical strokes – I -  until there are four. Then </a:t>
            </a:r>
          </a:p>
          <a:p>
            <a:pPr algn="ctr">
              <a:defRPr/>
            </a:pPr>
            <a:r>
              <a:rPr lang="en-GB" dirty="0"/>
              <a:t>the fifth stroke is drawn across the previous four </a:t>
            </a:r>
            <a:r>
              <a:rPr lang="en-GB" strike="sngStrike" dirty="0"/>
              <a:t>IIII</a:t>
            </a:r>
            <a:r>
              <a:rPr lang="en-GB" dirty="0"/>
              <a:t>. This is continued until</a:t>
            </a:r>
          </a:p>
          <a:p>
            <a:pPr algn="ctr">
              <a:defRPr/>
            </a:pPr>
            <a:r>
              <a:rPr lang="en-GB" dirty="0"/>
              <a:t>all the data is collected. The advantage of this method of tallying is that</a:t>
            </a:r>
          </a:p>
          <a:p>
            <a:pPr algn="ctr">
              <a:defRPr/>
            </a:pPr>
            <a:r>
              <a:rPr lang="en-GB" dirty="0"/>
              <a:t>objects can be counted quickly and easily at the end.</a:t>
            </a:r>
          </a:p>
        </p:txBody>
      </p:sp>
      <p:sp>
        <p:nvSpPr>
          <p:cNvPr id="3078" name="WordArt 4"/>
          <p:cNvSpPr>
            <a:spLocks noChangeArrowheads="1" noChangeShapeType="1" noTextEdit="1"/>
          </p:cNvSpPr>
          <p:nvPr/>
        </p:nvSpPr>
        <p:spPr bwMode="auto">
          <a:xfrm>
            <a:off x="684213" y="404813"/>
            <a:ext cx="4463852" cy="1151979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GB" sz="4400" i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Distant Galaxy" pitchFamily="2" charset="0"/>
              </a:rPr>
              <a:t>Tally</a:t>
            </a:r>
            <a:r>
              <a:rPr lang="en-GB" sz="4400" i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Distant Galaxy" pitchFamily="2" charset="0"/>
              </a:rPr>
              <a:t> </a:t>
            </a:r>
            <a:r>
              <a:rPr lang="en-GB" sz="4400" i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Distant Galaxy" pitchFamily="2" charset="0"/>
              </a:rPr>
              <a:t>Charts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a pictograph showing the number of elementary students who prefer chocolate chip cookies 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1916113"/>
            <a:ext cx="4246563" cy="3373437"/>
          </a:xfrm>
          <a:noFill/>
        </p:spPr>
      </p:pic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84213" y="1557338"/>
            <a:ext cx="6483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GB" b="1" dirty="0">
                <a:solidFill>
                  <a:srgbClr val="FFC000"/>
                </a:solidFill>
              </a:rPr>
              <a:t>Number of students who like chocolate chip cookies best</a:t>
            </a:r>
            <a:r>
              <a:rPr lang="en-GB" dirty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30225" y="333375"/>
            <a:ext cx="7092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Pictograms (or pictographs) show the data as pictures. The pictures </a:t>
            </a:r>
          </a:p>
          <a:p>
            <a:pPr eaLnBrk="1" hangingPunct="1"/>
            <a:r>
              <a:rPr lang="en-GB"/>
              <a:t>represent a number of items.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11188" y="5300663"/>
            <a:ext cx="7397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Pictograms are not usually the best graph to use, because data can be </a:t>
            </a:r>
          </a:p>
          <a:p>
            <a:pPr eaLnBrk="1" hangingPunct="1"/>
            <a:r>
              <a:rPr lang="en-GB"/>
              <a:t>more easily represented in bar graphs.</a:t>
            </a:r>
          </a:p>
        </p:txBody>
      </p:sp>
      <p:sp>
        <p:nvSpPr>
          <p:cNvPr id="5128" name="Text Box 10"/>
          <p:cNvSpPr txBox="1">
            <a:spLocks noChangeArrowheads="1"/>
          </p:cNvSpPr>
          <p:nvPr/>
        </p:nvSpPr>
        <p:spPr bwMode="auto">
          <a:xfrm>
            <a:off x="611188" y="1101725"/>
            <a:ext cx="6394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The </a:t>
            </a:r>
            <a:r>
              <a:rPr lang="en-GB" b="1"/>
              <a:t>Pictogram</a:t>
            </a:r>
            <a:r>
              <a:rPr lang="en-GB"/>
              <a:t> it must also have a </a:t>
            </a:r>
            <a:r>
              <a:rPr lang="en-GB" b="1"/>
              <a:t>Key,</a:t>
            </a:r>
            <a:r>
              <a:rPr lang="en-GB"/>
              <a:t> for it to make sense.</a:t>
            </a:r>
          </a:p>
        </p:txBody>
      </p:sp>
      <p:sp>
        <p:nvSpPr>
          <p:cNvPr id="4105" name="WordArt 12"/>
          <p:cNvSpPr>
            <a:spLocks noChangeArrowheads="1" noChangeShapeType="1" noTextEdit="1"/>
          </p:cNvSpPr>
          <p:nvPr/>
        </p:nvSpPr>
        <p:spPr bwMode="auto">
          <a:xfrm>
            <a:off x="4643438" y="3068638"/>
            <a:ext cx="3133725" cy="704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000" i="1" kern="10" spc="800" dirty="0">
                <a:solidFill>
                  <a:srgbClr val="FFFF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Distant Galaxy" pitchFamily="2" charset="0"/>
              </a:rPr>
              <a:t>Pictograms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835150" y="4868863"/>
            <a:ext cx="641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>
                <a:solidFill>
                  <a:srgbClr val="FF0066"/>
                </a:solidFill>
              </a:rPr>
              <a:t>Key </a:t>
            </a:r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2411413" y="5084763"/>
            <a:ext cx="792162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5940152" y="4724400"/>
            <a:ext cx="28550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400" dirty="0">
                <a:solidFill>
                  <a:srgbClr val="FFC000"/>
                </a:solidFill>
              </a:rPr>
              <a:t>The key tells us ‘how many’ each </a:t>
            </a:r>
          </a:p>
          <a:p>
            <a:pPr eaLnBrk="1" hangingPunct="1"/>
            <a:r>
              <a:rPr lang="en-GB" sz="1400" dirty="0">
                <a:solidFill>
                  <a:srgbClr val="FFC000"/>
                </a:solidFill>
              </a:rPr>
              <a:t>picture represents.</a:t>
            </a:r>
          </a:p>
        </p:txBody>
      </p:sp>
      <p:sp>
        <p:nvSpPr>
          <p:cNvPr id="4109" name="Rectangle 1"/>
          <p:cNvSpPr>
            <a:spLocks noChangeArrowheads="1"/>
          </p:cNvSpPr>
          <p:nvPr/>
        </p:nvSpPr>
        <p:spPr bwMode="auto">
          <a:xfrm>
            <a:off x="1547813" y="5986463"/>
            <a:ext cx="70564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1200" dirty="0" smtClean="0"/>
              <a:t> </a:t>
            </a:r>
            <a:endParaRPr lang="en-GB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  <p:bldP spid="10248" grpId="0"/>
      <p:bldP spid="10249" grpId="0"/>
      <p:bldP spid="5128" grpId="0"/>
      <p:bldP spid="10254" grpId="0"/>
      <p:bldP spid="10255" grpId="0" animBg="1"/>
      <p:bldP spid="102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a vertical bar graph showing the number of police officers in Crimeville, 1993 to 2001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76435" y="2656682"/>
            <a:ext cx="4543425" cy="2988540"/>
          </a:xfrm>
          <a:noFill/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531938" y="1838325"/>
            <a:ext cx="60324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b="1" dirty="0"/>
              <a:t>Number of police officers in </a:t>
            </a:r>
            <a:r>
              <a:rPr lang="en-GB" b="1" dirty="0" err="1" smtClean="0"/>
              <a:t>Crimesville</a:t>
            </a:r>
            <a:r>
              <a:rPr lang="en-GB" b="1" dirty="0"/>
              <a:t>, 1993 to 2001</a:t>
            </a:r>
          </a:p>
        </p:txBody>
      </p:sp>
      <p:sp>
        <p:nvSpPr>
          <p:cNvPr id="5126" name="WordArt 9"/>
          <p:cNvSpPr>
            <a:spLocks noChangeArrowheads="1" noChangeShapeType="1" noTextEdit="1"/>
          </p:cNvSpPr>
          <p:nvPr/>
        </p:nvSpPr>
        <p:spPr bwMode="auto">
          <a:xfrm>
            <a:off x="1116013" y="476250"/>
            <a:ext cx="3384550" cy="7921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000" i="1" kern="10" dirty="0"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Distant Galaxy" pitchFamily="2" charset="0"/>
                <a:cs typeface="Times New Roman"/>
              </a:rPr>
              <a:t>Bar Charts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827088" y="1484313"/>
            <a:ext cx="4019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Bar charts are used to compare data. 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30213" y="5899150"/>
            <a:ext cx="87137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600"/>
              <a:t>The height of the bars tells us ‘How Many?’ ‘How much?’ ‘How often?’ or ‘How high, or low?’</a:t>
            </a:r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 rot="5400000">
            <a:off x="7402513" y="4960144"/>
            <a:ext cx="287337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7235825" y="4797425"/>
            <a:ext cx="164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>
                <a:solidFill>
                  <a:srgbClr val="FF0066"/>
                </a:solidFill>
              </a:rPr>
              <a:t>horizontal</a:t>
            </a:r>
            <a:r>
              <a:rPr lang="en-GB"/>
              <a:t> axis</a:t>
            </a:r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1547813" y="2852738"/>
            <a:ext cx="719137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179388" y="2636838"/>
            <a:ext cx="145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66CC"/>
                </a:solidFill>
              </a:rPr>
              <a:t>vertical</a:t>
            </a:r>
            <a:r>
              <a:rPr lang="en-GB"/>
              <a:t> axis</a:t>
            </a:r>
          </a:p>
        </p:txBody>
      </p:sp>
      <p:sp>
        <p:nvSpPr>
          <p:cNvPr id="5133" name="Line 18"/>
          <p:cNvSpPr>
            <a:spLocks noChangeShapeType="1"/>
          </p:cNvSpPr>
          <p:nvPr/>
        </p:nvSpPr>
        <p:spPr bwMode="auto">
          <a:xfrm>
            <a:off x="7596188" y="2133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 flipH="1">
            <a:off x="7524750" y="1762126"/>
            <a:ext cx="6477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8224838" y="1537493"/>
            <a:ext cx="539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dirty="0"/>
              <a:t>title</a:t>
            </a:r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 flipV="1">
            <a:off x="1008857" y="4794249"/>
            <a:ext cx="43021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4284663" y="5661025"/>
            <a:ext cx="5969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200" b="1"/>
              <a:t>Years</a:t>
            </a:r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>
            <a:off x="896938" y="5653881"/>
            <a:ext cx="295275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146051" y="5208587"/>
            <a:ext cx="781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dirty="0"/>
              <a:t>labels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4716463" y="1484313"/>
            <a:ext cx="311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The bars are usually </a:t>
            </a:r>
            <a:r>
              <a:rPr lang="en-GB" b="1">
                <a:solidFill>
                  <a:srgbClr val="0066CC"/>
                </a:solidFill>
              </a:rPr>
              <a:t>vertical</a:t>
            </a:r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468313" y="34290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008000"/>
                </a:solidFill>
              </a:rPr>
              <a:t>scale</a:t>
            </a:r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auto">
          <a:xfrm flipV="1">
            <a:off x="1187450" y="3573463"/>
            <a:ext cx="865188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158750" y="3808413"/>
            <a:ext cx="1503363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(must show </a:t>
            </a:r>
          </a:p>
          <a:p>
            <a:pPr eaLnBrk="1" hangingPunct="1"/>
            <a:r>
              <a:rPr lang="en-GB"/>
              <a:t>correct units</a:t>
            </a:r>
          </a:p>
          <a:p>
            <a:pPr eaLnBrk="1" hangingPunct="1"/>
            <a:r>
              <a:rPr lang="en-GB"/>
              <a:t>cm. </a:t>
            </a:r>
            <a:r>
              <a:rPr lang="en-GB">
                <a:latin typeface="Times New Roman" pitchFamily="18" charset="0"/>
                <a:cs typeface="Times New Roman" pitchFamily="18" charset="0"/>
              </a:rPr>
              <a:t>◦c, £ etc)</a:t>
            </a:r>
            <a:r>
              <a:rPr lang="en-GB"/>
              <a:t>)</a:t>
            </a: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7000875" y="524827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x</a:t>
            </a: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2176463" y="236855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y</a:t>
            </a: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7740650" y="5084763"/>
            <a:ext cx="1250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(or, x axis)</a:t>
            </a:r>
          </a:p>
        </p:txBody>
      </p:sp>
      <p:sp>
        <p:nvSpPr>
          <p:cNvPr id="5147" name="Text Box 32"/>
          <p:cNvSpPr txBox="1">
            <a:spLocks noChangeArrowheads="1"/>
          </p:cNvSpPr>
          <p:nvPr/>
        </p:nvSpPr>
        <p:spPr bwMode="auto">
          <a:xfrm>
            <a:off x="468313" y="28527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323850" y="2997200"/>
            <a:ext cx="1250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(or, y axis)</a:t>
            </a:r>
          </a:p>
        </p:txBody>
      </p:sp>
      <p:sp>
        <p:nvSpPr>
          <p:cNvPr id="4125" name="Line 35"/>
          <p:cNvSpPr>
            <a:spLocks noChangeShapeType="1"/>
          </p:cNvSpPr>
          <p:nvPr/>
        </p:nvSpPr>
        <p:spPr bwMode="auto">
          <a:xfrm>
            <a:off x="918369" y="5451475"/>
            <a:ext cx="1008063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7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  <p:bldP spid="3082" grpId="0"/>
      <p:bldP spid="3084" grpId="0"/>
      <p:bldP spid="3085" grpId="0" animBg="1"/>
      <p:bldP spid="3086" grpId="0"/>
      <p:bldP spid="3088" grpId="0" animBg="1"/>
      <p:bldP spid="3089" grpId="0"/>
      <p:bldP spid="3091" grpId="0" animBg="1"/>
      <p:bldP spid="3092" grpId="0"/>
      <p:bldP spid="3093" grpId="0" animBg="1"/>
      <p:bldP spid="3094" grpId="0"/>
      <p:bldP spid="3095" grpId="0" animBg="1"/>
      <p:bldP spid="3096" grpId="0"/>
      <p:bldP spid="3097" grpId="0"/>
      <p:bldP spid="3098" grpId="0"/>
      <p:bldP spid="3099" grpId="0" animBg="1"/>
      <p:bldP spid="3100" grpId="0"/>
      <p:bldP spid="3101" grpId="0"/>
      <p:bldP spid="3102" grpId="0"/>
      <p:bldP spid="3103" grpId="0"/>
      <p:bldP spid="3105" grpId="0"/>
      <p:bldP spid="41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7" descr="bar3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01751" y="1982788"/>
            <a:ext cx="6464300" cy="3821113"/>
          </a:xfrm>
          <a:noFill/>
        </p:spPr>
      </p:pic>
      <p:sp>
        <p:nvSpPr>
          <p:cNvPr id="6149" name="Rectangle 9"/>
          <p:cNvSpPr>
            <a:spLocks noChangeArrowheads="1"/>
          </p:cNvSpPr>
          <p:nvPr/>
        </p:nvSpPr>
        <p:spPr bwMode="auto">
          <a:xfrm>
            <a:off x="611188" y="1341438"/>
            <a:ext cx="77771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GB" b="1" dirty="0"/>
              <a:t>Number of students at Diversity college who are immigrants, by last country of permanent residence</a:t>
            </a:r>
            <a:r>
              <a:rPr lang="en-GB" dirty="0"/>
              <a:t> </a:t>
            </a:r>
          </a:p>
        </p:txBody>
      </p:sp>
      <p:sp>
        <p:nvSpPr>
          <p:cNvPr id="6150" name="Text Box 10"/>
          <p:cNvSpPr txBox="1">
            <a:spLocks noChangeArrowheads="1"/>
          </p:cNvSpPr>
          <p:nvPr/>
        </p:nvSpPr>
        <p:spPr bwMode="auto">
          <a:xfrm>
            <a:off x="950913" y="639763"/>
            <a:ext cx="2684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400"/>
              <a:t>The bars can be</a:t>
            </a:r>
            <a:endParaRPr lang="en-GB" sz="2400" b="1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348038" y="692150"/>
            <a:ext cx="18391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000" i="1" dirty="0">
                <a:solidFill>
                  <a:srgbClr val="FFFF00"/>
                </a:solidFill>
                <a:latin typeface="Distant Galaxy" pitchFamily="2" charset="0"/>
              </a:rPr>
              <a:t>horizontal</a:t>
            </a:r>
            <a:r>
              <a:rPr lang="en-GB" dirty="0"/>
              <a:t>.</a:t>
            </a:r>
          </a:p>
        </p:txBody>
      </p:sp>
      <p:sp>
        <p:nvSpPr>
          <p:cNvPr id="6152" name="Text Box 13"/>
          <p:cNvSpPr txBox="1">
            <a:spLocks noChangeArrowheads="1"/>
          </p:cNvSpPr>
          <p:nvPr/>
        </p:nvSpPr>
        <p:spPr bwMode="auto">
          <a:xfrm>
            <a:off x="0" y="3500438"/>
            <a:ext cx="12763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400" b="1"/>
              <a:t>Last Country</a:t>
            </a:r>
          </a:p>
          <a:p>
            <a:pPr eaLnBrk="1" hangingPunct="1"/>
            <a:r>
              <a:rPr lang="en-GB" sz="1400" b="1"/>
              <a:t>of residence</a:t>
            </a:r>
          </a:p>
        </p:txBody>
      </p:sp>
      <p:sp>
        <p:nvSpPr>
          <p:cNvPr id="6153" name="Rectangle 2"/>
          <p:cNvSpPr>
            <a:spLocks noChangeArrowheads="1"/>
          </p:cNvSpPr>
          <p:nvPr/>
        </p:nvSpPr>
        <p:spPr bwMode="auto">
          <a:xfrm>
            <a:off x="1316038" y="5810250"/>
            <a:ext cx="6985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1200" dirty="0" smtClean="0"/>
              <a:t>  </a:t>
            </a:r>
            <a:endParaRPr lang="en-GB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2" descr="a vertical bar graph showing the number of police officers in Crimeville, 1993 to 2001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412875"/>
            <a:ext cx="5473700" cy="3600450"/>
          </a:xfrm>
          <a:noFill/>
        </p:spPr>
      </p:pic>
      <p:sp>
        <p:nvSpPr>
          <p:cNvPr id="7173" name="Rectangle 3"/>
          <p:cNvSpPr>
            <a:spLocks noChangeArrowheads="1"/>
          </p:cNvSpPr>
          <p:nvPr/>
        </p:nvSpPr>
        <p:spPr bwMode="auto">
          <a:xfrm>
            <a:off x="1187450" y="981075"/>
            <a:ext cx="5848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b="1"/>
              <a:t>Number of police officers in Crimeville, 1993 to 2001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187450" y="5157788"/>
            <a:ext cx="666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‘Single bar’ charts compare data in one set, to look for patterns. </a:t>
            </a:r>
          </a:p>
        </p:txBody>
      </p:sp>
      <p:sp>
        <p:nvSpPr>
          <p:cNvPr id="7175" name="Rectangle 1"/>
          <p:cNvSpPr>
            <a:spLocks noChangeArrowheads="1"/>
          </p:cNvSpPr>
          <p:nvPr/>
        </p:nvSpPr>
        <p:spPr bwMode="auto">
          <a:xfrm>
            <a:off x="936625" y="5759450"/>
            <a:ext cx="69119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1200" dirty="0" smtClean="0"/>
              <a:t>    </a:t>
            </a:r>
            <a:endParaRPr lang="en-GB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5" descr="bar2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3688" y="1923930"/>
            <a:ext cx="5400005" cy="3584816"/>
          </a:xfrm>
          <a:noFill/>
        </p:spPr>
      </p:pic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1619250" y="1484313"/>
            <a:ext cx="5930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GB" sz="1400" b="1"/>
              <a:t>Internet use at Redwood Secondary School, by gender, 1995 to 2002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23850" y="1052513"/>
            <a:ext cx="721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400"/>
              <a:t>Some bar charts compare two, or three sets of data.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95288" y="5661025"/>
            <a:ext cx="7753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This is a dual bar chart. It compares 2 sets of data. This chart must have a </a:t>
            </a:r>
          </a:p>
        </p:txBody>
      </p: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3132138" y="57340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  </a:t>
            </a:r>
          </a:p>
        </p:txBody>
      </p:sp>
      <p:sp>
        <p:nvSpPr>
          <p:cNvPr id="3" name="WordArt 11"/>
          <p:cNvSpPr>
            <a:spLocks noChangeArrowheads="1" noChangeShapeType="1" noTextEdit="1"/>
          </p:cNvSpPr>
          <p:nvPr/>
        </p:nvSpPr>
        <p:spPr bwMode="auto">
          <a:xfrm>
            <a:off x="323850" y="188913"/>
            <a:ext cx="4229100" cy="704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0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Distant Galaxy" pitchFamily="2" charset="0"/>
              </a:rPr>
              <a:t>Dual bar charts</a:t>
            </a:r>
          </a:p>
        </p:txBody>
      </p:sp>
      <p:sp>
        <p:nvSpPr>
          <p:cNvPr id="8202" name="Text Box 12"/>
          <p:cNvSpPr txBox="1">
            <a:spLocks noChangeArrowheads="1"/>
          </p:cNvSpPr>
          <p:nvPr/>
        </p:nvSpPr>
        <p:spPr bwMode="auto">
          <a:xfrm>
            <a:off x="4284663" y="5300663"/>
            <a:ext cx="5699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400" b="1"/>
              <a:t>Year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 flipV="1">
            <a:off x="7308850" y="3716338"/>
            <a:ext cx="5032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7885113" y="41497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Key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7956550" y="5661025"/>
            <a:ext cx="666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 dirty="0">
                <a:solidFill>
                  <a:srgbClr val="FFC000"/>
                </a:solidFill>
              </a:rPr>
              <a:t>Key</a:t>
            </a:r>
            <a:r>
              <a:rPr lang="en-GB" dirty="0"/>
              <a:t>.</a:t>
            </a:r>
          </a:p>
          <a:p>
            <a:pPr eaLnBrk="1" hangingPunct="1"/>
            <a:endParaRPr lang="en-GB" dirty="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395288" y="5949950"/>
            <a:ext cx="291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The key identifies the bars.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  <p:bldP spid="8201" grpId="0"/>
      <p:bldP spid="8205" grpId="0" animBg="1"/>
      <p:bldP spid="8206" grpId="0"/>
      <p:bldP spid="8207" grpId="0"/>
      <p:bldP spid="820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pie chart showing music preferences in young adults 14 to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636838"/>
            <a:ext cx="368617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835150" y="1916113"/>
            <a:ext cx="4968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b="1"/>
              <a:t>Music preferences in young adults 14 to 19</a:t>
            </a:r>
          </a:p>
        </p:txBody>
      </p:sp>
      <p:sp>
        <p:nvSpPr>
          <p:cNvPr id="9222" name="WordArt 10"/>
          <p:cNvSpPr>
            <a:spLocks noChangeArrowheads="1" noChangeShapeType="1" noTextEdit="1"/>
          </p:cNvSpPr>
          <p:nvPr/>
        </p:nvSpPr>
        <p:spPr bwMode="auto">
          <a:xfrm>
            <a:off x="2051050" y="549275"/>
            <a:ext cx="4535488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i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FF00">
                    <a:alpha val="50195"/>
                  </a:srgbClr>
                </a:solidFill>
                <a:latin typeface="Distant Galaxy" pitchFamily="2" charset="0"/>
              </a:rPr>
              <a:t>Pie Charts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971550" y="4365625"/>
            <a:ext cx="75406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400"/>
              <a:t>Pie Charts are used to show proportions, fractions and</a:t>
            </a:r>
          </a:p>
          <a:p>
            <a:pPr eaLnBrk="1" hangingPunct="1"/>
            <a:r>
              <a:rPr lang="en-GB" sz="2400"/>
              <a:t>percentages in sets of data. </a:t>
            </a:r>
          </a:p>
        </p:txBody>
      </p:sp>
      <p:sp>
        <p:nvSpPr>
          <p:cNvPr id="9224" name="Rectangle 12"/>
          <p:cNvSpPr>
            <a:spLocks noChangeArrowheads="1"/>
          </p:cNvSpPr>
          <p:nvPr/>
        </p:nvSpPr>
        <p:spPr bwMode="auto">
          <a:xfrm>
            <a:off x="1187450" y="5876925"/>
            <a:ext cx="2487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6588125" y="2997200"/>
            <a:ext cx="20256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>
                <a:solidFill>
                  <a:srgbClr val="FF3300"/>
                </a:solidFill>
              </a:rPr>
              <a:t>A pie chart must </a:t>
            </a:r>
          </a:p>
          <a:p>
            <a:pPr eaLnBrk="1" hangingPunct="1"/>
            <a:r>
              <a:rPr lang="en-GB">
                <a:solidFill>
                  <a:srgbClr val="FF3300"/>
                </a:solidFill>
              </a:rPr>
              <a:t>also have a key.</a:t>
            </a:r>
          </a:p>
          <a:p>
            <a:pPr eaLnBrk="1" hangingPunct="1"/>
            <a:r>
              <a:rPr lang="en-GB">
                <a:solidFill>
                  <a:srgbClr val="FF3300"/>
                </a:solidFill>
              </a:rPr>
              <a:t>This identifies the </a:t>
            </a:r>
          </a:p>
          <a:p>
            <a:pPr eaLnBrk="1" hangingPunct="1"/>
            <a:r>
              <a:rPr lang="en-GB">
                <a:solidFill>
                  <a:srgbClr val="FF3300"/>
                </a:solidFill>
              </a:rPr>
              <a:t>sectors</a:t>
            </a:r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 flipH="1">
            <a:off x="5867400" y="3500438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950913" y="5248275"/>
            <a:ext cx="74168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400"/>
              <a:t>The sectors describe the  different parts of the data.</a:t>
            </a:r>
            <a:r>
              <a:rPr lang="en-GB"/>
              <a:t>    </a:t>
            </a:r>
          </a:p>
          <a:p>
            <a:pPr eaLnBrk="1" hangingPunct="1"/>
            <a:endParaRPr lang="en-GB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950913" y="3376613"/>
            <a:ext cx="958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>
                <a:solidFill>
                  <a:srgbClr val="0066CC"/>
                </a:solidFill>
              </a:rPr>
              <a:t>Sectors</a:t>
            </a:r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1908175" y="3573463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9" grpId="0"/>
      <p:bldP spid="2061" grpId="0"/>
      <p:bldP spid="2062" grpId="0" animBg="1"/>
      <p:bldP spid="2063" grpId="0"/>
      <p:bldP spid="2064" grpId="0"/>
      <p:bldP spid="206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5" descr="pie chart showing smoking frequency of 15-year-olds on the Parkview Secondary School track and field team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645024"/>
            <a:ext cx="2562225" cy="2133600"/>
          </a:xfrm>
          <a:noFill/>
        </p:spPr>
      </p:pic>
      <p:pic>
        <p:nvPicPr>
          <p:cNvPr id="10245" name="Picture 8" descr="pie chart showing smoking frequency of 15-year-olds on the Parkview Secondary School track and field team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2363" y="3644900"/>
            <a:ext cx="1438275" cy="2152650"/>
          </a:xfrm>
          <a:noFill/>
        </p:spPr>
      </p:pic>
      <p:sp>
        <p:nvSpPr>
          <p:cNvPr id="10246" name="WordArt 11"/>
          <p:cNvSpPr>
            <a:spLocks noChangeArrowheads="1" noChangeShapeType="1" noTextEdit="1"/>
          </p:cNvSpPr>
          <p:nvPr/>
        </p:nvSpPr>
        <p:spPr bwMode="auto">
          <a:xfrm>
            <a:off x="971550" y="476250"/>
            <a:ext cx="4535488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i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FF00">
                    <a:alpha val="50195"/>
                  </a:srgbClr>
                </a:solidFill>
                <a:latin typeface="Distant Galaxy" pitchFamily="2" charset="0"/>
              </a:rPr>
              <a:t>Dual Pie Charts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447675" y="1720850"/>
            <a:ext cx="87169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dirty="0"/>
              <a:t>It is possible to use dual pie charts to compare data, but they are not </a:t>
            </a:r>
          </a:p>
          <a:p>
            <a:pPr eaLnBrk="1" hangingPunct="1"/>
            <a:r>
              <a:rPr lang="en-GB" dirty="0"/>
              <a:t>as clear as dual bar charts. It can be difficult to see the difference between a sector </a:t>
            </a:r>
          </a:p>
          <a:p>
            <a:pPr eaLnBrk="1" hangingPunct="1"/>
            <a:r>
              <a:rPr lang="en-GB" dirty="0"/>
              <a:t>in one chart and its corresponding sector in the other  chart.</a:t>
            </a:r>
          </a:p>
        </p:txBody>
      </p:sp>
      <p:sp>
        <p:nvSpPr>
          <p:cNvPr id="10248" name="Text Box 13"/>
          <p:cNvSpPr txBox="1">
            <a:spLocks noChangeArrowheads="1"/>
          </p:cNvSpPr>
          <p:nvPr/>
        </p:nvSpPr>
        <p:spPr bwMode="auto">
          <a:xfrm>
            <a:off x="1835150" y="2781300"/>
            <a:ext cx="5505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 dirty="0"/>
              <a:t>Smoking frequency of 15-year-olds on the </a:t>
            </a:r>
          </a:p>
          <a:p>
            <a:pPr eaLnBrk="1" hangingPunct="1"/>
            <a:r>
              <a:rPr lang="en-GB" b="1" dirty="0"/>
              <a:t>Parkview Secondary School track and field team</a:t>
            </a:r>
            <a:r>
              <a:rPr lang="en-GB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1481</TotalTime>
  <Words>1013</Words>
  <Application>Microsoft Office PowerPoint</Application>
  <PresentationFormat>On-screen Show (4:3)</PresentationFormat>
  <Paragraphs>155</Paragraphs>
  <Slides>15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Elemental</vt:lpstr>
      <vt:lpstr>Graphs and Charts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Good Luck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Graphs and Charts</dc:title>
  <dc:subject>L1-L2 Functional Maths and adult numeracy</dc:subject>
  <dc:creator>Chris Farrell</dc:creator>
  <cp:lastModifiedBy>william haining</cp:lastModifiedBy>
  <cp:revision>76</cp:revision>
  <dcterms:created xsi:type="dcterms:W3CDTF">2008-04-12T19:01:27Z</dcterms:created>
  <dcterms:modified xsi:type="dcterms:W3CDTF">2013-01-31T16:01:50Z</dcterms:modified>
</cp:coreProperties>
</file>