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7"/>
  </p:notesMasterIdLst>
  <p:sldIdLst>
    <p:sldId id="264" r:id="rId2"/>
    <p:sldId id="257" r:id="rId3"/>
    <p:sldId id="258" r:id="rId4"/>
    <p:sldId id="259" r:id="rId5"/>
    <p:sldId id="260" r:id="rId6"/>
    <p:sldId id="262" r:id="rId7"/>
    <p:sldId id="263" r:id="rId8"/>
    <p:sldId id="265" r:id="rId9"/>
    <p:sldId id="266" r:id="rId10"/>
    <p:sldId id="267" r:id="rId11"/>
    <p:sldId id="268" r:id="rId12"/>
    <p:sldId id="271" r:id="rId13"/>
    <p:sldId id="270" r:id="rId14"/>
    <p:sldId id="272" r:id="rId15"/>
    <p:sldId id="273" r:id="rId16"/>
  </p:sldIdLst>
  <p:sldSz cx="9144000" cy="6858000" type="screen4x3"/>
  <p:notesSz cx="6858000" cy="9144000"/>
  <p:custDataLst>
    <p:tags r:id="rId18"/>
  </p:custDataLst>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9999"/>
    <a:srgbClr val="FF3300"/>
    <a:srgbClr val="FF6633"/>
    <a:srgbClr val="F8F8F8"/>
    <a:srgbClr val="FFFF99"/>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changingminds.org/disciplines/sales/closing/closing_techniques.htm" TargetMode="External"/><Relationship Id="rId1" Type="http://schemas.openxmlformats.org/officeDocument/2006/relationships/hyperlink" Target="http://changingminds.org/disciplines/sales/objection/objection_handling.ht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changingminds.org/disciplines/sales/closing/closing_techniques.htm" TargetMode="External"/><Relationship Id="rId1" Type="http://schemas.openxmlformats.org/officeDocument/2006/relationships/hyperlink" Target="http://changingminds.org/disciplines/sales/objection/objection_handling.htm"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813D8-3230-4352-ACBE-FB2E7CA04C71}" type="doc">
      <dgm:prSet loTypeId="urn:microsoft.com/office/officeart/2005/8/layout/chevron2" loCatId="process" qsTypeId="urn:microsoft.com/office/officeart/2005/8/quickstyle/3d2" qsCatId="3D" csTypeId="urn:microsoft.com/office/officeart/2005/8/colors/accent2_2" csCatId="accent2" phldr="1"/>
      <dgm:spPr/>
      <dgm:t>
        <a:bodyPr/>
        <a:lstStyle/>
        <a:p>
          <a:endParaRPr lang="en-GB"/>
        </a:p>
      </dgm:t>
    </dgm:pt>
    <dgm:pt modelId="{79F0B3B3-37B4-4C7F-90F7-E10BA896A8CD}">
      <dgm:prSet phldrT="[Text]"/>
      <dgm:spPr/>
      <dgm:t>
        <a:bodyPr/>
        <a:lstStyle/>
        <a:p>
          <a:r>
            <a:rPr lang="en-GB" dirty="0" smtClean="0"/>
            <a:t>1-2</a:t>
          </a:r>
          <a:endParaRPr lang="en-GB" dirty="0"/>
        </a:p>
      </dgm:t>
    </dgm:pt>
    <dgm:pt modelId="{5A33D953-3CFA-415A-BFF3-4C37B7622E00}" type="parTrans" cxnId="{8BE20A1C-4450-4245-A5D4-B2FEAF49C7BF}">
      <dgm:prSet/>
      <dgm:spPr/>
      <dgm:t>
        <a:bodyPr/>
        <a:lstStyle/>
        <a:p>
          <a:endParaRPr lang="en-GB"/>
        </a:p>
      </dgm:t>
    </dgm:pt>
    <dgm:pt modelId="{0A9E7A72-65F3-4331-8F9A-34F002584613}" type="sibTrans" cxnId="{8BE20A1C-4450-4245-A5D4-B2FEAF49C7BF}">
      <dgm:prSet/>
      <dgm:spPr/>
      <dgm:t>
        <a:bodyPr/>
        <a:lstStyle/>
        <a:p>
          <a:endParaRPr lang="en-GB"/>
        </a:p>
      </dgm:t>
    </dgm:pt>
    <dgm:pt modelId="{D9A850BF-A5AD-4135-B895-C87F5367FC54}">
      <dgm:prSet phldrT="[Text]"/>
      <dgm:spPr/>
      <dgm:t>
        <a:bodyPr/>
        <a:lstStyle/>
        <a:p>
          <a:r>
            <a:rPr lang="en-GB" smtClean="0"/>
            <a:t>Acknowledge and approach</a:t>
          </a:r>
          <a:endParaRPr lang="en-GB" dirty="0"/>
        </a:p>
      </dgm:t>
    </dgm:pt>
    <dgm:pt modelId="{73237D51-D3E0-415C-9C52-13C96A4221F1}" type="parTrans" cxnId="{93791ACB-E6E1-400C-9CAE-AFDD88A6916B}">
      <dgm:prSet/>
      <dgm:spPr/>
      <dgm:t>
        <a:bodyPr/>
        <a:lstStyle/>
        <a:p>
          <a:endParaRPr lang="en-GB"/>
        </a:p>
      </dgm:t>
    </dgm:pt>
    <dgm:pt modelId="{3CA44B02-81E4-4342-9A13-FFBE99A2F561}" type="sibTrans" cxnId="{93791ACB-E6E1-400C-9CAE-AFDD88A6916B}">
      <dgm:prSet/>
      <dgm:spPr/>
      <dgm:t>
        <a:bodyPr/>
        <a:lstStyle/>
        <a:p>
          <a:endParaRPr lang="en-GB"/>
        </a:p>
      </dgm:t>
    </dgm:pt>
    <dgm:pt modelId="{416D794F-A941-44DD-A0CB-68402671655A}">
      <dgm:prSet phldrT="[Text]"/>
      <dgm:spPr/>
      <dgm:t>
        <a:bodyPr/>
        <a:lstStyle/>
        <a:p>
          <a:r>
            <a:rPr lang="en-GB" smtClean="0"/>
            <a:t>Identify customer needs (Qs)</a:t>
          </a:r>
          <a:endParaRPr lang="en-GB" dirty="0"/>
        </a:p>
      </dgm:t>
    </dgm:pt>
    <dgm:pt modelId="{D4B01446-A26B-4D0D-B162-732B4F07097D}" type="parTrans" cxnId="{437FE9BC-F48C-4621-BAD5-E8F117D66AF0}">
      <dgm:prSet/>
      <dgm:spPr/>
      <dgm:t>
        <a:bodyPr/>
        <a:lstStyle/>
        <a:p>
          <a:endParaRPr lang="en-GB"/>
        </a:p>
      </dgm:t>
    </dgm:pt>
    <dgm:pt modelId="{54DD88BF-EE4D-4A49-B206-7F333D44614F}" type="sibTrans" cxnId="{437FE9BC-F48C-4621-BAD5-E8F117D66AF0}">
      <dgm:prSet/>
      <dgm:spPr/>
      <dgm:t>
        <a:bodyPr/>
        <a:lstStyle/>
        <a:p>
          <a:endParaRPr lang="en-GB"/>
        </a:p>
      </dgm:t>
    </dgm:pt>
    <dgm:pt modelId="{9D96F414-B28A-4BD9-9F3B-5E72722FE291}">
      <dgm:prSet phldrT="[Text]"/>
      <dgm:spPr/>
      <dgm:t>
        <a:bodyPr/>
        <a:lstStyle/>
        <a:p>
          <a:r>
            <a:rPr lang="en-GB" dirty="0" smtClean="0"/>
            <a:t>2-3</a:t>
          </a:r>
          <a:endParaRPr lang="en-GB" dirty="0"/>
        </a:p>
      </dgm:t>
    </dgm:pt>
    <dgm:pt modelId="{EC0DFF68-210E-4368-B7C0-F8183BC339BA}" type="parTrans" cxnId="{2B105434-F8E5-416C-9B6F-19E297AF696E}">
      <dgm:prSet/>
      <dgm:spPr/>
      <dgm:t>
        <a:bodyPr/>
        <a:lstStyle/>
        <a:p>
          <a:endParaRPr lang="en-GB"/>
        </a:p>
      </dgm:t>
    </dgm:pt>
    <dgm:pt modelId="{D9A9827C-9A35-452B-BB0C-02A169AD5A01}" type="sibTrans" cxnId="{2B105434-F8E5-416C-9B6F-19E297AF696E}">
      <dgm:prSet/>
      <dgm:spPr/>
      <dgm:t>
        <a:bodyPr/>
        <a:lstStyle/>
        <a:p>
          <a:endParaRPr lang="en-GB"/>
        </a:p>
      </dgm:t>
    </dgm:pt>
    <dgm:pt modelId="{524810DA-E918-4179-92A9-12545DACF4C4}">
      <dgm:prSet phldrT="[Text]"/>
      <dgm:spPr/>
      <dgm:t>
        <a:bodyPr/>
        <a:lstStyle/>
        <a:p>
          <a:r>
            <a:rPr lang="en-GB" smtClean="0"/>
            <a:t>Present solutions that satisfy features and benefits</a:t>
          </a:r>
          <a:endParaRPr lang="en-GB" dirty="0"/>
        </a:p>
      </dgm:t>
    </dgm:pt>
    <dgm:pt modelId="{0D4B139B-18C7-4CB0-962A-575756FA97A7}" type="parTrans" cxnId="{3D468852-B9EA-4BE5-9B94-76867E23000E}">
      <dgm:prSet/>
      <dgm:spPr/>
      <dgm:t>
        <a:bodyPr/>
        <a:lstStyle/>
        <a:p>
          <a:endParaRPr lang="en-GB"/>
        </a:p>
      </dgm:t>
    </dgm:pt>
    <dgm:pt modelId="{0A54C80E-7332-4F03-98C7-31F3D31D5C70}" type="sibTrans" cxnId="{3D468852-B9EA-4BE5-9B94-76867E23000E}">
      <dgm:prSet/>
      <dgm:spPr/>
      <dgm:t>
        <a:bodyPr/>
        <a:lstStyle/>
        <a:p>
          <a:endParaRPr lang="en-GB"/>
        </a:p>
      </dgm:t>
    </dgm:pt>
    <dgm:pt modelId="{DB69B5D9-7C01-42F6-8CDD-B368FE432749}">
      <dgm:prSet phldrT="[Text]"/>
      <dgm:spPr/>
      <dgm:t>
        <a:bodyPr/>
        <a:lstStyle/>
        <a:p>
          <a:r>
            <a:rPr lang="en-GB" dirty="0" smtClean="0"/>
            <a:t>Overcome </a:t>
          </a:r>
          <a:r>
            <a:rPr lang="en-GB" dirty="0" smtClean="0">
              <a:hlinkClick xmlns:r="http://schemas.openxmlformats.org/officeDocument/2006/relationships" r:id="rId1"/>
            </a:rPr>
            <a:t>objections</a:t>
          </a:r>
          <a:r>
            <a:rPr lang="en-GB" dirty="0" smtClean="0"/>
            <a:t> and check commitment to buy. (Use open and closed Qs, offer solutions)</a:t>
          </a:r>
          <a:endParaRPr lang="en-GB" dirty="0"/>
        </a:p>
      </dgm:t>
    </dgm:pt>
    <dgm:pt modelId="{7A967625-E96F-4C98-BC42-F4E9D7FB391C}" type="parTrans" cxnId="{2448BBC2-F419-4A45-9BB2-570869D6751D}">
      <dgm:prSet/>
      <dgm:spPr/>
      <dgm:t>
        <a:bodyPr/>
        <a:lstStyle/>
        <a:p>
          <a:endParaRPr lang="en-GB"/>
        </a:p>
      </dgm:t>
    </dgm:pt>
    <dgm:pt modelId="{04B9C868-AA50-449D-B5C5-62DA2BDAD0A4}" type="sibTrans" cxnId="{2448BBC2-F419-4A45-9BB2-570869D6751D}">
      <dgm:prSet/>
      <dgm:spPr/>
      <dgm:t>
        <a:bodyPr/>
        <a:lstStyle/>
        <a:p>
          <a:endParaRPr lang="en-GB"/>
        </a:p>
      </dgm:t>
    </dgm:pt>
    <dgm:pt modelId="{590B0961-D937-4DFA-9DC1-3E62A8522729}">
      <dgm:prSet phldrT="[Text]"/>
      <dgm:spPr/>
      <dgm:t>
        <a:bodyPr/>
        <a:lstStyle/>
        <a:p>
          <a:r>
            <a:rPr lang="en-GB" dirty="0" smtClean="0"/>
            <a:t>5</a:t>
          </a:r>
          <a:endParaRPr lang="en-GB" dirty="0"/>
        </a:p>
      </dgm:t>
    </dgm:pt>
    <dgm:pt modelId="{61DBD182-640F-496B-AD30-3895433CF123}" type="parTrans" cxnId="{17977F8B-5207-486F-9014-0ADF997EFE5D}">
      <dgm:prSet/>
      <dgm:spPr/>
      <dgm:t>
        <a:bodyPr/>
        <a:lstStyle/>
        <a:p>
          <a:endParaRPr lang="en-GB"/>
        </a:p>
      </dgm:t>
    </dgm:pt>
    <dgm:pt modelId="{364CCFE6-850B-4271-984F-3B8DF2EEF3A0}" type="sibTrans" cxnId="{17977F8B-5207-486F-9014-0ADF997EFE5D}">
      <dgm:prSet/>
      <dgm:spPr/>
      <dgm:t>
        <a:bodyPr/>
        <a:lstStyle/>
        <a:p>
          <a:endParaRPr lang="en-GB"/>
        </a:p>
      </dgm:t>
    </dgm:pt>
    <dgm:pt modelId="{879D1CC8-9376-4E57-BD9B-0758634D680F}">
      <dgm:prSet phldrT="[Text]"/>
      <dgm:spPr/>
      <dgm:t>
        <a:bodyPr/>
        <a:lstStyle/>
        <a:p>
          <a:r>
            <a:rPr lang="en-GB" dirty="0" smtClean="0">
              <a:hlinkClick xmlns:r="http://schemas.openxmlformats.org/officeDocument/2006/relationships" r:id="rId2"/>
            </a:rPr>
            <a:t>Close the sale</a:t>
          </a:r>
          <a:endParaRPr lang="en-GB" dirty="0"/>
        </a:p>
      </dgm:t>
    </dgm:pt>
    <dgm:pt modelId="{B42D6B0F-4388-42DF-BBA1-5F1AA4E6D955}" type="parTrans" cxnId="{8D9C8E5D-A685-46EA-95CF-B3E7A6E4CE65}">
      <dgm:prSet/>
      <dgm:spPr/>
      <dgm:t>
        <a:bodyPr/>
        <a:lstStyle/>
        <a:p>
          <a:endParaRPr lang="en-GB"/>
        </a:p>
      </dgm:t>
    </dgm:pt>
    <dgm:pt modelId="{2C91F297-D4D5-45A5-9378-40E6539707E9}" type="sibTrans" cxnId="{8D9C8E5D-A685-46EA-95CF-B3E7A6E4CE65}">
      <dgm:prSet/>
      <dgm:spPr/>
      <dgm:t>
        <a:bodyPr/>
        <a:lstStyle/>
        <a:p>
          <a:endParaRPr lang="en-GB"/>
        </a:p>
      </dgm:t>
    </dgm:pt>
    <dgm:pt modelId="{4DB6FB67-06DA-4751-A9CE-C5E07208C12F}" type="pres">
      <dgm:prSet presAssocID="{0BB813D8-3230-4352-ACBE-FB2E7CA04C71}" presName="linearFlow" presStyleCnt="0">
        <dgm:presLayoutVars>
          <dgm:dir/>
          <dgm:animLvl val="lvl"/>
          <dgm:resizeHandles val="exact"/>
        </dgm:presLayoutVars>
      </dgm:prSet>
      <dgm:spPr/>
      <dgm:t>
        <a:bodyPr/>
        <a:lstStyle/>
        <a:p>
          <a:endParaRPr lang="en-GB"/>
        </a:p>
      </dgm:t>
    </dgm:pt>
    <dgm:pt modelId="{8451579B-1B07-4DBD-B602-E0462C50A8DD}" type="pres">
      <dgm:prSet presAssocID="{79F0B3B3-37B4-4C7F-90F7-E10BA896A8CD}" presName="composite" presStyleCnt="0"/>
      <dgm:spPr/>
    </dgm:pt>
    <dgm:pt modelId="{D1BC35F3-2340-4E80-B1F6-B44480811FD2}" type="pres">
      <dgm:prSet presAssocID="{79F0B3B3-37B4-4C7F-90F7-E10BA896A8CD}" presName="parentText" presStyleLbl="alignNode1" presStyleIdx="0" presStyleCnt="3">
        <dgm:presLayoutVars>
          <dgm:chMax val="1"/>
          <dgm:bulletEnabled val="1"/>
        </dgm:presLayoutVars>
      </dgm:prSet>
      <dgm:spPr/>
      <dgm:t>
        <a:bodyPr/>
        <a:lstStyle/>
        <a:p>
          <a:endParaRPr lang="en-GB"/>
        </a:p>
      </dgm:t>
    </dgm:pt>
    <dgm:pt modelId="{BAD382FE-D2B8-48F2-9245-61C3781014E6}" type="pres">
      <dgm:prSet presAssocID="{79F0B3B3-37B4-4C7F-90F7-E10BA896A8CD}" presName="descendantText" presStyleLbl="alignAcc1" presStyleIdx="0" presStyleCnt="3" custLinFactNeighborX="-626" custLinFactNeighborY="-23">
        <dgm:presLayoutVars>
          <dgm:bulletEnabled val="1"/>
        </dgm:presLayoutVars>
      </dgm:prSet>
      <dgm:spPr/>
      <dgm:t>
        <a:bodyPr/>
        <a:lstStyle/>
        <a:p>
          <a:endParaRPr lang="en-GB"/>
        </a:p>
      </dgm:t>
    </dgm:pt>
    <dgm:pt modelId="{24F6EEF9-2A6A-4443-B18B-0A2DB2B818DF}" type="pres">
      <dgm:prSet presAssocID="{0A9E7A72-65F3-4331-8F9A-34F002584613}" presName="sp" presStyleCnt="0"/>
      <dgm:spPr/>
    </dgm:pt>
    <dgm:pt modelId="{BC928F96-4445-43F6-8234-6BA2BF985D34}" type="pres">
      <dgm:prSet presAssocID="{9D96F414-B28A-4BD9-9F3B-5E72722FE291}" presName="composite" presStyleCnt="0"/>
      <dgm:spPr/>
    </dgm:pt>
    <dgm:pt modelId="{16BCF1D2-FBDA-4283-B806-1E0F8887E711}" type="pres">
      <dgm:prSet presAssocID="{9D96F414-B28A-4BD9-9F3B-5E72722FE291}" presName="parentText" presStyleLbl="alignNode1" presStyleIdx="1" presStyleCnt="3">
        <dgm:presLayoutVars>
          <dgm:chMax val="1"/>
          <dgm:bulletEnabled val="1"/>
        </dgm:presLayoutVars>
      </dgm:prSet>
      <dgm:spPr/>
      <dgm:t>
        <a:bodyPr/>
        <a:lstStyle/>
        <a:p>
          <a:endParaRPr lang="en-GB"/>
        </a:p>
      </dgm:t>
    </dgm:pt>
    <dgm:pt modelId="{AF8851FC-C902-4CB6-8613-1B36FFD189C1}" type="pres">
      <dgm:prSet presAssocID="{9D96F414-B28A-4BD9-9F3B-5E72722FE291}" presName="descendantText" presStyleLbl="alignAcc1" presStyleIdx="1" presStyleCnt="3">
        <dgm:presLayoutVars>
          <dgm:bulletEnabled val="1"/>
        </dgm:presLayoutVars>
      </dgm:prSet>
      <dgm:spPr/>
      <dgm:t>
        <a:bodyPr/>
        <a:lstStyle/>
        <a:p>
          <a:endParaRPr lang="en-GB"/>
        </a:p>
      </dgm:t>
    </dgm:pt>
    <dgm:pt modelId="{98DA21E1-2EAF-45CD-9F80-5A90F7542F82}" type="pres">
      <dgm:prSet presAssocID="{D9A9827C-9A35-452B-BB0C-02A169AD5A01}" presName="sp" presStyleCnt="0"/>
      <dgm:spPr/>
    </dgm:pt>
    <dgm:pt modelId="{898AA322-3EF0-4A56-9EF2-388AFE0A1418}" type="pres">
      <dgm:prSet presAssocID="{590B0961-D937-4DFA-9DC1-3E62A8522729}" presName="composite" presStyleCnt="0"/>
      <dgm:spPr/>
    </dgm:pt>
    <dgm:pt modelId="{DFAF0D97-46DA-4A5F-91E1-3C53879864C5}" type="pres">
      <dgm:prSet presAssocID="{590B0961-D937-4DFA-9DC1-3E62A8522729}" presName="parentText" presStyleLbl="alignNode1" presStyleIdx="2" presStyleCnt="3">
        <dgm:presLayoutVars>
          <dgm:chMax val="1"/>
          <dgm:bulletEnabled val="1"/>
        </dgm:presLayoutVars>
      </dgm:prSet>
      <dgm:spPr/>
      <dgm:t>
        <a:bodyPr/>
        <a:lstStyle/>
        <a:p>
          <a:endParaRPr lang="en-GB"/>
        </a:p>
      </dgm:t>
    </dgm:pt>
    <dgm:pt modelId="{91F86E23-51BF-4303-ADE1-AA8E617CC9F1}" type="pres">
      <dgm:prSet presAssocID="{590B0961-D937-4DFA-9DC1-3E62A8522729}" presName="descendantText" presStyleLbl="alignAcc1" presStyleIdx="2" presStyleCnt="3">
        <dgm:presLayoutVars>
          <dgm:bulletEnabled val="1"/>
        </dgm:presLayoutVars>
      </dgm:prSet>
      <dgm:spPr/>
      <dgm:t>
        <a:bodyPr/>
        <a:lstStyle/>
        <a:p>
          <a:endParaRPr lang="en-GB"/>
        </a:p>
      </dgm:t>
    </dgm:pt>
  </dgm:ptLst>
  <dgm:cxnLst>
    <dgm:cxn modelId="{7FB107C3-7A6D-4FD8-80FD-26B17BF38C17}" type="presOf" srcId="{416D794F-A941-44DD-A0CB-68402671655A}" destId="{BAD382FE-D2B8-48F2-9245-61C3781014E6}" srcOrd="0" destOrd="1" presId="urn:microsoft.com/office/officeart/2005/8/layout/chevron2"/>
    <dgm:cxn modelId="{17977F8B-5207-486F-9014-0ADF997EFE5D}" srcId="{0BB813D8-3230-4352-ACBE-FB2E7CA04C71}" destId="{590B0961-D937-4DFA-9DC1-3E62A8522729}" srcOrd="2" destOrd="0" parTransId="{61DBD182-640F-496B-AD30-3895433CF123}" sibTransId="{364CCFE6-850B-4271-984F-3B8DF2EEF3A0}"/>
    <dgm:cxn modelId="{AF121CBB-064B-496C-AB58-9FFF8816B208}" type="presOf" srcId="{590B0961-D937-4DFA-9DC1-3E62A8522729}" destId="{DFAF0D97-46DA-4A5F-91E1-3C53879864C5}" srcOrd="0" destOrd="0" presId="urn:microsoft.com/office/officeart/2005/8/layout/chevron2"/>
    <dgm:cxn modelId="{8A544D1C-2DA2-4F34-AC55-8A5D219E35B4}" type="presOf" srcId="{524810DA-E918-4179-92A9-12545DACF4C4}" destId="{AF8851FC-C902-4CB6-8613-1B36FFD189C1}" srcOrd="0" destOrd="0" presId="urn:microsoft.com/office/officeart/2005/8/layout/chevron2"/>
    <dgm:cxn modelId="{C2797A4B-1AC1-4CC1-939D-7E688EFB64BC}" type="presOf" srcId="{879D1CC8-9376-4E57-BD9B-0758634D680F}" destId="{91F86E23-51BF-4303-ADE1-AA8E617CC9F1}" srcOrd="0" destOrd="0" presId="urn:microsoft.com/office/officeart/2005/8/layout/chevron2"/>
    <dgm:cxn modelId="{8BE20A1C-4450-4245-A5D4-B2FEAF49C7BF}" srcId="{0BB813D8-3230-4352-ACBE-FB2E7CA04C71}" destId="{79F0B3B3-37B4-4C7F-90F7-E10BA896A8CD}" srcOrd="0" destOrd="0" parTransId="{5A33D953-3CFA-415A-BFF3-4C37B7622E00}" sibTransId="{0A9E7A72-65F3-4331-8F9A-34F002584613}"/>
    <dgm:cxn modelId="{93791ACB-E6E1-400C-9CAE-AFDD88A6916B}" srcId="{79F0B3B3-37B4-4C7F-90F7-E10BA896A8CD}" destId="{D9A850BF-A5AD-4135-B895-C87F5367FC54}" srcOrd="0" destOrd="0" parTransId="{73237D51-D3E0-415C-9C52-13C96A4221F1}" sibTransId="{3CA44B02-81E4-4342-9A13-FFBE99A2F561}"/>
    <dgm:cxn modelId="{25AA908A-1EFD-4A43-A83D-90A224522E4B}" type="presOf" srcId="{D9A850BF-A5AD-4135-B895-C87F5367FC54}" destId="{BAD382FE-D2B8-48F2-9245-61C3781014E6}" srcOrd="0" destOrd="0" presId="urn:microsoft.com/office/officeart/2005/8/layout/chevron2"/>
    <dgm:cxn modelId="{3549D899-540B-4906-9BED-E7D0C948CE2F}" type="presOf" srcId="{9D96F414-B28A-4BD9-9F3B-5E72722FE291}" destId="{16BCF1D2-FBDA-4283-B806-1E0F8887E711}" srcOrd="0" destOrd="0" presId="urn:microsoft.com/office/officeart/2005/8/layout/chevron2"/>
    <dgm:cxn modelId="{B624501F-2169-4F6C-862E-3C984F86C02A}" type="presOf" srcId="{79F0B3B3-37B4-4C7F-90F7-E10BA896A8CD}" destId="{D1BC35F3-2340-4E80-B1F6-B44480811FD2}" srcOrd="0" destOrd="0" presId="urn:microsoft.com/office/officeart/2005/8/layout/chevron2"/>
    <dgm:cxn modelId="{85B0CDC4-CE4C-4126-9469-0475CFC92505}" type="presOf" srcId="{0BB813D8-3230-4352-ACBE-FB2E7CA04C71}" destId="{4DB6FB67-06DA-4751-A9CE-C5E07208C12F}" srcOrd="0" destOrd="0" presId="urn:microsoft.com/office/officeart/2005/8/layout/chevron2"/>
    <dgm:cxn modelId="{3D468852-B9EA-4BE5-9B94-76867E23000E}" srcId="{9D96F414-B28A-4BD9-9F3B-5E72722FE291}" destId="{524810DA-E918-4179-92A9-12545DACF4C4}" srcOrd="0" destOrd="0" parTransId="{0D4B139B-18C7-4CB0-962A-575756FA97A7}" sibTransId="{0A54C80E-7332-4F03-98C7-31F3D31D5C70}"/>
    <dgm:cxn modelId="{D3965A61-FC1D-4260-AFAF-7F141C28F99B}" type="presOf" srcId="{DB69B5D9-7C01-42F6-8CDD-B368FE432749}" destId="{AF8851FC-C902-4CB6-8613-1B36FFD189C1}" srcOrd="0" destOrd="1" presId="urn:microsoft.com/office/officeart/2005/8/layout/chevron2"/>
    <dgm:cxn modelId="{2B105434-F8E5-416C-9B6F-19E297AF696E}" srcId="{0BB813D8-3230-4352-ACBE-FB2E7CA04C71}" destId="{9D96F414-B28A-4BD9-9F3B-5E72722FE291}" srcOrd="1" destOrd="0" parTransId="{EC0DFF68-210E-4368-B7C0-F8183BC339BA}" sibTransId="{D9A9827C-9A35-452B-BB0C-02A169AD5A01}"/>
    <dgm:cxn modelId="{2448BBC2-F419-4A45-9BB2-570869D6751D}" srcId="{9D96F414-B28A-4BD9-9F3B-5E72722FE291}" destId="{DB69B5D9-7C01-42F6-8CDD-B368FE432749}" srcOrd="1" destOrd="0" parTransId="{7A967625-E96F-4C98-BC42-F4E9D7FB391C}" sibTransId="{04B9C868-AA50-449D-B5C5-62DA2BDAD0A4}"/>
    <dgm:cxn modelId="{8D9C8E5D-A685-46EA-95CF-B3E7A6E4CE65}" srcId="{590B0961-D937-4DFA-9DC1-3E62A8522729}" destId="{879D1CC8-9376-4E57-BD9B-0758634D680F}" srcOrd="0" destOrd="0" parTransId="{B42D6B0F-4388-42DF-BBA1-5F1AA4E6D955}" sibTransId="{2C91F297-D4D5-45A5-9378-40E6539707E9}"/>
    <dgm:cxn modelId="{437FE9BC-F48C-4621-BAD5-E8F117D66AF0}" srcId="{79F0B3B3-37B4-4C7F-90F7-E10BA896A8CD}" destId="{416D794F-A941-44DD-A0CB-68402671655A}" srcOrd="1" destOrd="0" parTransId="{D4B01446-A26B-4D0D-B162-732B4F07097D}" sibTransId="{54DD88BF-EE4D-4A49-B206-7F333D44614F}"/>
    <dgm:cxn modelId="{F9B7871C-4AD7-4843-B153-15986259509E}" type="presParOf" srcId="{4DB6FB67-06DA-4751-A9CE-C5E07208C12F}" destId="{8451579B-1B07-4DBD-B602-E0462C50A8DD}" srcOrd="0" destOrd="0" presId="urn:microsoft.com/office/officeart/2005/8/layout/chevron2"/>
    <dgm:cxn modelId="{E78D0FAA-6E31-4EB7-89B2-713770A22047}" type="presParOf" srcId="{8451579B-1B07-4DBD-B602-E0462C50A8DD}" destId="{D1BC35F3-2340-4E80-B1F6-B44480811FD2}" srcOrd="0" destOrd="0" presId="urn:microsoft.com/office/officeart/2005/8/layout/chevron2"/>
    <dgm:cxn modelId="{0037A50A-65A5-40EB-99E2-959ED32EF302}" type="presParOf" srcId="{8451579B-1B07-4DBD-B602-E0462C50A8DD}" destId="{BAD382FE-D2B8-48F2-9245-61C3781014E6}" srcOrd="1" destOrd="0" presId="urn:microsoft.com/office/officeart/2005/8/layout/chevron2"/>
    <dgm:cxn modelId="{EDB32718-E465-45C4-AB6F-3D0ABFC33CC3}" type="presParOf" srcId="{4DB6FB67-06DA-4751-A9CE-C5E07208C12F}" destId="{24F6EEF9-2A6A-4443-B18B-0A2DB2B818DF}" srcOrd="1" destOrd="0" presId="urn:microsoft.com/office/officeart/2005/8/layout/chevron2"/>
    <dgm:cxn modelId="{83209889-347E-4233-83D1-FA80C996B04D}" type="presParOf" srcId="{4DB6FB67-06DA-4751-A9CE-C5E07208C12F}" destId="{BC928F96-4445-43F6-8234-6BA2BF985D34}" srcOrd="2" destOrd="0" presId="urn:microsoft.com/office/officeart/2005/8/layout/chevron2"/>
    <dgm:cxn modelId="{3108C8EC-62FF-4C36-8B23-6100A748FDB7}" type="presParOf" srcId="{BC928F96-4445-43F6-8234-6BA2BF985D34}" destId="{16BCF1D2-FBDA-4283-B806-1E0F8887E711}" srcOrd="0" destOrd="0" presId="urn:microsoft.com/office/officeart/2005/8/layout/chevron2"/>
    <dgm:cxn modelId="{962CCA59-750D-45A9-AA64-E98F833881FA}" type="presParOf" srcId="{BC928F96-4445-43F6-8234-6BA2BF985D34}" destId="{AF8851FC-C902-4CB6-8613-1B36FFD189C1}" srcOrd="1" destOrd="0" presId="urn:microsoft.com/office/officeart/2005/8/layout/chevron2"/>
    <dgm:cxn modelId="{19D3CF2B-5D4B-493E-8C50-6BD9ACCD7192}" type="presParOf" srcId="{4DB6FB67-06DA-4751-A9CE-C5E07208C12F}" destId="{98DA21E1-2EAF-45CD-9F80-5A90F7542F82}" srcOrd="3" destOrd="0" presId="urn:microsoft.com/office/officeart/2005/8/layout/chevron2"/>
    <dgm:cxn modelId="{2B2E7C10-19CA-420A-AB92-68CCA702DF19}" type="presParOf" srcId="{4DB6FB67-06DA-4751-A9CE-C5E07208C12F}" destId="{898AA322-3EF0-4A56-9EF2-388AFE0A1418}" srcOrd="4" destOrd="0" presId="urn:microsoft.com/office/officeart/2005/8/layout/chevron2"/>
    <dgm:cxn modelId="{89A069A7-B06A-4426-BD9C-BCB9627045DC}" type="presParOf" srcId="{898AA322-3EF0-4A56-9EF2-388AFE0A1418}" destId="{DFAF0D97-46DA-4A5F-91E1-3C53879864C5}" srcOrd="0" destOrd="0" presId="urn:microsoft.com/office/officeart/2005/8/layout/chevron2"/>
    <dgm:cxn modelId="{AA27B1AD-2945-411C-B7C8-7F0DBCDEA964}" type="presParOf" srcId="{898AA322-3EF0-4A56-9EF2-388AFE0A1418}" destId="{91F86E23-51BF-4303-ADE1-AA8E617CC9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C35F3-2340-4E80-B1F6-B44480811FD2}">
      <dsp:nvSpPr>
        <dsp:cNvPr id="0" name=""/>
        <dsp:cNvSpPr/>
      </dsp:nvSpPr>
      <dsp:spPr>
        <a:xfrm rot="5400000">
          <a:off x="-239034" y="239273"/>
          <a:ext cx="1593563" cy="11154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1-2</a:t>
          </a:r>
          <a:endParaRPr lang="en-GB" sz="3300" kern="1200" dirty="0"/>
        </a:p>
      </dsp:txBody>
      <dsp:txXfrm rot="-5400000">
        <a:off x="1" y="557985"/>
        <a:ext cx="1115494" cy="478069"/>
      </dsp:txXfrm>
    </dsp:sp>
    <dsp:sp modelId="{BAD382FE-D2B8-48F2-9245-61C3781014E6}">
      <dsp:nvSpPr>
        <dsp:cNvPr id="0" name=""/>
        <dsp:cNvSpPr/>
      </dsp:nvSpPr>
      <dsp:spPr>
        <a:xfrm rot="5400000">
          <a:off x="3388825" y="-2308719"/>
          <a:ext cx="1035816" cy="56532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smtClean="0"/>
            <a:t>Acknowledge and approach</a:t>
          </a:r>
          <a:endParaRPr lang="en-GB" sz="2100" kern="1200" dirty="0"/>
        </a:p>
        <a:p>
          <a:pPr marL="228600" lvl="1" indent="-228600" algn="l" defTabSz="933450">
            <a:lnSpc>
              <a:spcPct val="90000"/>
            </a:lnSpc>
            <a:spcBef>
              <a:spcPct val="0"/>
            </a:spcBef>
            <a:spcAft>
              <a:spcPct val="15000"/>
            </a:spcAft>
            <a:buChar char="••"/>
          </a:pPr>
          <a:r>
            <a:rPr lang="en-GB" sz="2100" kern="1200" smtClean="0"/>
            <a:t>Identify customer needs (Qs)</a:t>
          </a:r>
          <a:endParaRPr lang="en-GB" sz="2100" kern="1200" dirty="0"/>
        </a:p>
      </dsp:txBody>
      <dsp:txXfrm rot="-5400000">
        <a:off x="1080105" y="50565"/>
        <a:ext cx="5602693" cy="934688"/>
      </dsp:txXfrm>
    </dsp:sp>
    <dsp:sp modelId="{16BCF1D2-FBDA-4283-B806-1E0F8887E711}">
      <dsp:nvSpPr>
        <dsp:cNvPr id="0" name=""/>
        <dsp:cNvSpPr/>
      </dsp:nvSpPr>
      <dsp:spPr>
        <a:xfrm rot="5400000">
          <a:off x="-239034" y="1638496"/>
          <a:ext cx="1593563" cy="11154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2-3</a:t>
          </a:r>
          <a:endParaRPr lang="en-GB" sz="3300" kern="1200" dirty="0"/>
        </a:p>
      </dsp:txBody>
      <dsp:txXfrm rot="-5400000">
        <a:off x="1" y="1957208"/>
        <a:ext cx="1115494" cy="478069"/>
      </dsp:txXfrm>
    </dsp:sp>
    <dsp:sp modelId="{AF8851FC-C902-4CB6-8613-1B36FFD189C1}">
      <dsp:nvSpPr>
        <dsp:cNvPr id="0" name=""/>
        <dsp:cNvSpPr/>
      </dsp:nvSpPr>
      <dsp:spPr>
        <a:xfrm rot="5400000">
          <a:off x="3424215" y="-909258"/>
          <a:ext cx="1035816" cy="56532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smtClean="0"/>
            <a:t>Present solutions that satisfy features and benefits</a:t>
          </a:r>
          <a:endParaRPr lang="en-GB" sz="2100" kern="1200" dirty="0"/>
        </a:p>
        <a:p>
          <a:pPr marL="228600" lvl="1" indent="-228600" algn="l" defTabSz="933450">
            <a:lnSpc>
              <a:spcPct val="90000"/>
            </a:lnSpc>
            <a:spcBef>
              <a:spcPct val="0"/>
            </a:spcBef>
            <a:spcAft>
              <a:spcPct val="15000"/>
            </a:spcAft>
            <a:buChar char="••"/>
          </a:pPr>
          <a:r>
            <a:rPr lang="en-GB" sz="2100" kern="1200" dirty="0" smtClean="0"/>
            <a:t>Overcome </a:t>
          </a:r>
          <a:r>
            <a:rPr lang="en-GB" sz="2100" kern="1200" dirty="0" smtClean="0">
              <a:hlinkClick xmlns:r="http://schemas.openxmlformats.org/officeDocument/2006/relationships" r:id="rId1"/>
            </a:rPr>
            <a:t>objections</a:t>
          </a:r>
          <a:r>
            <a:rPr lang="en-GB" sz="2100" kern="1200" dirty="0" smtClean="0"/>
            <a:t> and check commitment to buy. (Use open and closed Qs, offer solutions)</a:t>
          </a:r>
          <a:endParaRPr lang="en-GB" sz="2100" kern="1200" dirty="0"/>
        </a:p>
      </dsp:txBody>
      <dsp:txXfrm rot="-5400000">
        <a:off x="1115495" y="1450026"/>
        <a:ext cx="5602693" cy="934688"/>
      </dsp:txXfrm>
    </dsp:sp>
    <dsp:sp modelId="{DFAF0D97-46DA-4A5F-91E1-3C53879864C5}">
      <dsp:nvSpPr>
        <dsp:cNvPr id="0" name=""/>
        <dsp:cNvSpPr/>
      </dsp:nvSpPr>
      <dsp:spPr>
        <a:xfrm rot="5400000">
          <a:off x="-239034" y="3037719"/>
          <a:ext cx="1593563" cy="111549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GB" sz="3300" kern="1200" dirty="0" smtClean="0"/>
            <a:t>5</a:t>
          </a:r>
          <a:endParaRPr lang="en-GB" sz="3300" kern="1200" dirty="0"/>
        </a:p>
      </dsp:txBody>
      <dsp:txXfrm rot="-5400000">
        <a:off x="1" y="3356431"/>
        <a:ext cx="1115494" cy="478069"/>
      </dsp:txXfrm>
    </dsp:sp>
    <dsp:sp modelId="{91F86E23-51BF-4303-ADE1-AA8E617CC9F1}">
      <dsp:nvSpPr>
        <dsp:cNvPr id="0" name=""/>
        <dsp:cNvSpPr/>
      </dsp:nvSpPr>
      <dsp:spPr>
        <a:xfrm rot="5400000">
          <a:off x="3424215" y="489964"/>
          <a:ext cx="1035816" cy="56532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smtClean="0">
              <a:hlinkClick xmlns:r="http://schemas.openxmlformats.org/officeDocument/2006/relationships" r:id="rId2"/>
            </a:rPr>
            <a:t>Close the sale</a:t>
          </a:r>
          <a:endParaRPr lang="en-GB" sz="2100" kern="1200" dirty="0"/>
        </a:p>
      </dsp:txBody>
      <dsp:txXfrm rot="-5400000">
        <a:off x="1115495" y="2849248"/>
        <a:ext cx="5602693" cy="9346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0" hangingPunct="0">
              <a:defRPr sz="1200"/>
            </a:lvl1pPr>
          </a:lstStyle>
          <a:p>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eaLnBrk="0" hangingPunct="0">
              <a:defRPr sz="1200"/>
            </a:lvl1pPr>
          </a:lstStyle>
          <a:p>
            <a:endParaRPr lang="en-GB"/>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eaLnBrk="0" hangingPunct="0">
              <a:defRPr sz="1200"/>
            </a:lvl1pPr>
          </a:lstStyle>
          <a:p>
            <a:fld id="{0EDE9F5F-32D9-4A6A-B708-8306EEE8DC5B}" type="slidenum">
              <a:rPr lang="en-GB"/>
              <a:pPr/>
              <a:t>‹#›</a:t>
            </a:fld>
            <a:endParaRPr lang="en-GB"/>
          </a:p>
        </p:txBody>
      </p:sp>
    </p:spTree>
    <p:extLst>
      <p:ext uri="{BB962C8B-B14F-4D97-AF65-F5344CB8AC3E}">
        <p14:creationId xmlns:p14="http://schemas.microsoft.com/office/powerpoint/2010/main" val="1647865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pPr lvl="0"/>
            <a:r>
              <a:rPr lang="en-US" noProof="0" smtClean="0"/>
              <a:t>Click to edit Master title style</a:t>
            </a:r>
            <a:endParaRPr lang="en-GB" noProof="0" smtClean="0"/>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pPr lvl="0"/>
            <a:r>
              <a:rPr lang="en-US" noProof="0" smtClean="0"/>
              <a:t>Click to edit Master subtitle style</a:t>
            </a:r>
            <a:endParaRPr lang="en-GB" noProof="0" smtClean="0"/>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en-GB"/>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endParaRPr lang="en-GB"/>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BF8C4A89-8398-4DFB-9B1D-BD2567E3DA78}" type="slidenum">
              <a:rPr lang="en-GB"/>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A9D2979-A999-4376-A39C-C02C08AE4D12}" type="slidenum">
              <a:rPr lang="en-GB"/>
              <a:pPr/>
              <a:t>‹#›</a:t>
            </a:fld>
            <a:endParaRPr lang="en-GB"/>
          </a:p>
        </p:txBody>
      </p:sp>
    </p:spTree>
    <p:extLst>
      <p:ext uri="{BB962C8B-B14F-4D97-AF65-F5344CB8AC3E}">
        <p14:creationId xmlns:p14="http://schemas.microsoft.com/office/powerpoint/2010/main" val="916306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3153E06-9829-4C6C-A9A4-3EBC1022D781}" type="slidenum">
              <a:rPr lang="en-GB"/>
              <a:pPr/>
              <a:t>‹#›</a:t>
            </a:fld>
            <a:endParaRPr lang="en-GB"/>
          </a:p>
        </p:txBody>
      </p:sp>
    </p:spTree>
    <p:extLst>
      <p:ext uri="{BB962C8B-B14F-4D97-AF65-F5344CB8AC3E}">
        <p14:creationId xmlns:p14="http://schemas.microsoft.com/office/powerpoint/2010/main" val="3293951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43000" y="12192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43000" y="36576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9847710-41DD-426A-8E7F-FFAD3FEC1779}" type="slidenum">
              <a:rPr lang="en-GB"/>
              <a:pPr/>
              <a:t>‹#›</a:t>
            </a:fld>
            <a:endParaRPr lang="en-GB"/>
          </a:p>
        </p:txBody>
      </p:sp>
    </p:spTree>
    <p:extLst>
      <p:ext uri="{BB962C8B-B14F-4D97-AF65-F5344CB8AC3E}">
        <p14:creationId xmlns:p14="http://schemas.microsoft.com/office/powerpoint/2010/main" val="1033737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B672291-B792-461C-97A7-9D27F1329F26}" type="slidenum">
              <a:rPr lang="en-GB"/>
              <a:pPr/>
              <a:t>‹#›</a:t>
            </a:fld>
            <a:endParaRPr lang="en-GB"/>
          </a:p>
        </p:txBody>
      </p:sp>
    </p:spTree>
    <p:extLst>
      <p:ext uri="{BB962C8B-B14F-4D97-AF65-F5344CB8AC3E}">
        <p14:creationId xmlns:p14="http://schemas.microsoft.com/office/powerpoint/2010/main" val="2044895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804EC7-7F13-4DE3-9C47-1AD4816B8F38}" type="slidenum">
              <a:rPr lang="en-GB"/>
              <a:pPr/>
              <a:t>‹#›</a:t>
            </a:fld>
            <a:endParaRPr lang="en-GB"/>
          </a:p>
        </p:txBody>
      </p:sp>
    </p:spTree>
    <p:extLst>
      <p:ext uri="{BB962C8B-B14F-4D97-AF65-F5344CB8AC3E}">
        <p14:creationId xmlns:p14="http://schemas.microsoft.com/office/powerpoint/2010/main" val="3239196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B47685E-0729-4997-9756-01065DFCDC3B}" type="slidenum">
              <a:rPr lang="en-GB"/>
              <a:pPr/>
              <a:t>‹#›</a:t>
            </a:fld>
            <a:endParaRPr lang="en-GB"/>
          </a:p>
        </p:txBody>
      </p:sp>
    </p:spTree>
    <p:extLst>
      <p:ext uri="{BB962C8B-B14F-4D97-AF65-F5344CB8AC3E}">
        <p14:creationId xmlns:p14="http://schemas.microsoft.com/office/powerpoint/2010/main" val="2183760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2970253-86A6-45C0-87CF-59F150EF5F47}" type="slidenum">
              <a:rPr lang="en-GB"/>
              <a:pPr/>
              <a:t>‹#›</a:t>
            </a:fld>
            <a:endParaRPr lang="en-GB"/>
          </a:p>
        </p:txBody>
      </p:sp>
    </p:spTree>
    <p:extLst>
      <p:ext uri="{BB962C8B-B14F-4D97-AF65-F5344CB8AC3E}">
        <p14:creationId xmlns:p14="http://schemas.microsoft.com/office/powerpoint/2010/main" val="2084660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DEB913A-974C-4E3A-9849-B1D005ADBDB5}" type="slidenum">
              <a:rPr lang="en-GB"/>
              <a:pPr/>
              <a:t>‹#›</a:t>
            </a:fld>
            <a:endParaRPr lang="en-GB"/>
          </a:p>
        </p:txBody>
      </p:sp>
    </p:spTree>
    <p:extLst>
      <p:ext uri="{BB962C8B-B14F-4D97-AF65-F5344CB8AC3E}">
        <p14:creationId xmlns:p14="http://schemas.microsoft.com/office/powerpoint/2010/main" val="3258985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2BD0D6-F788-4ED0-AA9A-9E120A3562C2}" type="slidenum">
              <a:rPr lang="en-GB"/>
              <a:pPr/>
              <a:t>‹#›</a:t>
            </a:fld>
            <a:endParaRPr lang="en-GB"/>
          </a:p>
        </p:txBody>
      </p:sp>
    </p:spTree>
    <p:extLst>
      <p:ext uri="{BB962C8B-B14F-4D97-AF65-F5344CB8AC3E}">
        <p14:creationId xmlns:p14="http://schemas.microsoft.com/office/powerpoint/2010/main" val="848397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01AFE1E-A581-41BF-A73F-5C5B3404BED3}" type="slidenum">
              <a:rPr lang="en-GB"/>
              <a:pPr/>
              <a:t>‹#›</a:t>
            </a:fld>
            <a:endParaRPr lang="en-GB"/>
          </a:p>
        </p:txBody>
      </p:sp>
    </p:spTree>
    <p:extLst>
      <p:ext uri="{BB962C8B-B14F-4D97-AF65-F5344CB8AC3E}">
        <p14:creationId xmlns:p14="http://schemas.microsoft.com/office/powerpoint/2010/main" val="18932212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CBEC57B-288C-4764-B3B8-381B0929D117}" type="slidenum">
              <a:rPr lang="en-GB"/>
              <a:pPr/>
              <a:t>‹#›</a:t>
            </a:fld>
            <a:endParaRPr lang="en-GB"/>
          </a:p>
        </p:txBody>
      </p:sp>
    </p:spTree>
    <p:extLst>
      <p:ext uri="{BB962C8B-B14F-4D97-AF65-F5344CB8AC3E}">
        <p14:creationId xmlns:p14="http://schemas.microsoft.com/office/powerpoint/2010/main" val="3487169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GB"/>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endParaRPr lang="en-GB"/>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fld id="{9E73F36C-CEE0-46C5-9170-11216E3C3DF2}"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changingminds.org/disciplines/sales/articles/features_benefit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hangingminds.org/techniques/questioning/open_closed_questions.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hangingminds.org/disciplines/sales/closing/closing_techniques.ht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75231" y="3861048"/>
            <a:ext cx="7772400" cy="1049288"/>
          </a:xfrm>
        </p:spPr>
        <p:txBody>
          <a:bodyPr/>
          <a:lstStyle/>
          <a:p>
            <a:r>
              <a:rPr lang="en-GB" dirty="0"/>
              <a:t>Selling a Product or Service</a:t>
            </a:r>
          </a:p>
        </p:txBody>
      </p:sp>
      <p:sp>
        <p:nvSpPr>
          <p:cNvPr id="2" name="TextBox 1"/>
          <p:cNvSpPr txBox="1"/>
          <p:nvPr/>
        </p:nvSpPr>
        <p:spPr>
          <a:xfrm>
            <a:off x="1115616" y="1254630"/>
            <a:ext cx="6891630" cy="1446550"/>
          </a:xfrm>
          <a:prstGeom prst="rect">
            <a:avLst/>
          </a:prstGeom>
          <a:noFill/>
        </p:spPr>
        <p:txBody>
          <a:bodyPr wrap="none" rtlCol="0">
            <a:spAutoFit/>
          </a:bodyPr>
          <a:lstStyle/>
          <a:p>
            <a:r>
              <a:rPr lang="en-GB" sz="4400" dirty="0" smtClean="0">
                <a:solidFill>
                  <a:srgbClr val="00B050"/>
                </a:solidFill>
                <a:latin typeface="Comic Sans MS" pitchFamily="66" charset="0"/>
              </a:rPr>
              <a:t>Unit 252: Understanding </a:t>
            </a:r>
          </a:p>
          <a:p>
            <a:r>
              <a:rPr lang="en-GB" sz="4400" dirty="0" smtClean="0">
                <a:solidFill>
                  <a:srgbClr val="00B050"/>
                </a:solidFill>
                <a:latin typeface="Comic Sans MS" pitchFamily="66" charset="0"/>
              </a:rPr>
              <a:t>the Retail Selling Process</a:t>
            </a:r>
            <a:endParaRPr lang="en-GB" sz="4400" dirty="0">
              <a:solidFill>
                <a:srgbClr val="00B050"/>
              </a:solidFill>
              <a:latin typeface="Comic Sans MS" pitchFamily="66" charset="0"/>
            </a:endParaRPr>
          </a:p>
        </p:txBody>
      </p:sp>
      <p:sp>
        <p:nvSpPr>
          <p:cNvPr id="5" name="TextBox 4"/>
          <p:cNvSpPr txBox="1"/>
          <p:nvPr/>
        </p:nvSpPr>
        <p:spPr>
          <a:xfrm>
            <a:off x="1331640" y="3212976"/>
            <a:ext cx="3369833" cy="461665"/>
          </a:xfrm>
          <a:prstGeom prst="rect">
            <a:avLst/>
          </a:prstGeom>
          <a:noFill/>
        </p:spPr>
        <p:txBody>
          <a:bodyPr wrap="none" rtlCol="0">
            <a:spAutoFit/>
          </a:bodyPr>
          <a:lstStyle/>
          <a:p>
            <a:r>
              <a:rPr lang="en-GB" dirty="0" smtClean="0"/>
              <a:t>Presented by Bill Haining</a:t>
            </a:r>
            <a:endParaRPr lang="en-GB" dirty="0"/>
          </a:p>
        </p:txBody>
      </p:sp>
      <p:pic>
        <p:nvPicPr>
          <p:cNvPr id="60416" name="Picture 0" descr="C:\Users\Administrator\Desktop\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5301208"/>
            <a:ext cx="1700979" cy="921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latin typeface="Comic Sans MS" pitchFamily="66" charset="0"/>
              </a:rPr>
              <a:t>Closing the sale</a:t>
            </a:r>
            <a:endParaRPr lang="en-GB" dirty="0"/>
          </a:p>
        </p:txBody>
      </p:sp>
      <p:sp>
        <p:nvSpPr>
          <p:cNvPr id="3" name="Content Placeholder 2"/>
          <p:cNvSpPr>
            <a:spLocks noGrp="1"/>
          </p:cNvSpPr>
          <p:nvPr>
            <p:ph idx="1"/>
          </p:nvPr>
        </p:nvSpPr>
        <p:spPr>
          <a:xfrm>
            <a:off x="1143000" y="1219200"/>
            <a:ext cx="6781800" cy="4581099"/>
          </a:xfrm>
        </p:spPr>
        <p:txBody>
          <a:bodyPr/>
          <a:lstStyle/>
          <a:p>
            <a:pPr marL="514350" indent="-514350">
              <a:buFont typeface="+mj-lt"/>
              <a:buAutoNum type="arabicPeriod"/>
            </a:pPr>
            <a:r>
              <a:rPr lang="en-GB" sz="2400" dirty="0" smtClean="0"/>
              <a:t>The </a:t>
            </a:r>
            <a:r>
              <a:rPr lang="en-GB" sz="2400" b="1" dirty="0" smtClean="0">
                <a:solidFill>
                  <a:srgbClr val="FF0000"/>
                </a:solidFill>
              </a:rPr>
              <a:t>Assumptive</a:t>
            </a:r>
            <a:r>
              <a:rPr lang="en-GB" sz="2400" dirty="0" smtClean="0"/>
              <a:t> close, where you say “I'll ring this up for you” and the customer has to stop you if their not buying.</a:t>
            </a:r>
          </a:p>
          <a:p>
            <a:pPr marL="514350" indent="-514350">
              <a:buFont typeface="+mj-lt"/>
              <a:buAutoNum type="arabicPeriod"/>
            </a:pPr>
            <a:r>
              <a:rPr lang="en-GB" sz="2400" dirty="0" smtClean="0"/>
              <a:t>The </a:t>
            </a:r>
            <a:r>
              <a:rPr lang="en-GB" sz="2400" b="1" dirty="0" smtClean="0">
                <a:solidFill>
                  <a:srgbClr val="FF0000"/>
                </a:solidFill>
              </a:rPr>
              <a:t>Decision</a:t>
            </a:r>
            <a:r>
              <a:rPr lang="en-GB" sz="2400" dirty="0" smtClean="0"/>
              <a:t> close, where you ask “Would you like that in blue or black”.</a:t>
            </a:r>
          </a:p>
          <a:p>
            <a:pPr marL="514350" indent="-514350">
              <a:buFont typeface="+mj-lt"/>
              <a:buAutoNum type="arabicPeriod"/>
            </a:pPr>
            <a:r>
              <a:rPr lang="en-GB" sz="2400" dirty="0" smtClean="0"/>
              <a:t>The </a:t>
            </a:r>
            <a:r>
              <a:rPr lang="en-GB" sz="2400" b="1" dirty="0" smtClean="0">
                <a:solidFill>
                  <a:srgbClr val="FF0000"/>
                </a:solidFill>
              </a:rPr>
              <a:t>Straightforward</a:t>
            </a:r>
            <a:r>
              <a:rPr lang="en-GB" sz="2400" dirty="0" smtClean="0"/>
              <a:t> close, where you ask the customer if the product is what they are looking for. If the answer is yes, you have made the sale, if no, go back and overcome the objections.</a:t>
            </a:r>
            <a:endParaRPr lang="en-GB" sz="2400" dirty="0"/>
          </a:p>
        </p:txBody>
      </p:sp>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4462"/>
            <a:ext cx="1514096" cy="115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894264"/>
            <a:ext cx="1664066" cy="12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040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92D050"/>
                </a:solidFill>
                <a:latin typeface="Comic Sans MS" pitchFamily="66" charset="0"/>
              </a:rPr>
              <a:t>The Importance of Product Knowledge</a:t>
            </a:r>
            <a:endParaRPr lang="en-GB" sz="2800" dirty="0">
              <a:solidFill>
                <a:srgbClr val="92D050"/>
              </a:solidFill>
              <a:latin typeface="Comic Sans MS" pitchFamily="66" charset="0"/>
            </a:endParaRPr>
          </a:p>
        </p:txBody>
      </p:sp>
      <p:sp>
        <p:nvSpPr>
          <p:cNvPr id="3" name="Content Placeholder 2"/>
          <p:cNvSpPr>
            <a:spLocks noGrp="1"/>
          </p:cNvSpPr>
          <p:nvPr>
            <p:ph idx="1"/>
          </p:nvPr>
        </p:nvSpPr>
        <p:spPr/>
        <p:txBody>
          <a:bodyPr/>
          <a:lstStyle/>
          <a:p>
            <a:pPr marL="0" indent="0">
              <a:buNone/>
            </a:pPr>
            <a:r>
              <a:rPr lang="en-GB" sz="2400" dirty="0" smtClean="0"/>
              <a:t>You will not be able to sell products or services unless you have an in-depth knowledge of them so you can answer any queries the customer may have.</a:t>
            </a:r>
          </a:p>
          <a:p>
            <a:pPr marL="0" indent="0">
              <a:buNone/>
            </a:pPr>
            <a:r>
              <a:rPr lang="en-GB" sz="2400" dirty="0" smtClean="0"/>
              <a:t>The most important information relates to the features and benefits.</a:t>
            </a:r>
          </a:p>
          <a:p>
            <a:r>
              <a:rPr lang="en-GB" b="1" dirty="0" smtClean="0">
                <a:solidFill>
                  <a:srgbClr val="FF0000"/>
                </a:solidFill>
                <a:hlinkClick r:id="rId2"/>
              </a:rPr>
              <a:t>Features</a:t>
            </a:r>
            <a:r>
              <a:rPr lang="en-GB" sz="2400" dirty="0" smtClean="0"/>
              <a:t>: Describe what the product or service is.</a:t>
            </a:r>
          </a:p>
          <a:p>
            <a:r>
              <a:rPr lang="en-GB" b="1" dirty="0" smtClean="0">
                <a:solidFill>
                  <a:srgbClr val="FF0000"/>
                </a:solidFill>
                <a:hlinkClick r:id="rId2"/>
              </a:rPr>
              <a:t>Benefits</a:t>
            </a:r>
            <a:r>
              <a:rPr lang="en-GB" sz="2400" dirty="0" smtClean="0"/>
              <a:t>: These describe how the features meet the customers needs.</a:t>
            </a:r>
            <a:endParaRPr lang="en-GB" sz="2400" dirty="0"/>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653136"/>
            <a:ext cx="1944216" cy="19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76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92D050"/>
                </a:solidFill>
                <a:latin typeface="Comic Sans MS" pitchFamily="66" charset="0"/>
              </a:rPr>
              <a:t>The Importance of Product Knowledge</a:t>
            </a:r>
            <a:endParaRPr lang="en-GB" sz="2800" dirty="0">
              <a:solidFill>
                <a:srgbClr val="92D050"/>
              </a:solidFill>
              <a:latin typeface="Comic Sans MS" pitchFamily="66" charset="0"/>
            </a:endParaRPr>
          </a:p>
        </p:txBody>
      </p:sp>
      <p:sp>
        <p:nvSpPr>
          <p:cNvPr id="3" name="Content Placeholder 2"/>
          <p:cNvSpPr>
            <a:spLocks noGrp="1"/>
          </p:cNvSpPr>
          <p:nvPr>
            <p:ph idx="1"/>
          </p:nvPr>
        </p:nvSpPr>
        <p:spPr>
          <a:xfrm>
            <a:off x="1143000" y="1219200"/>
            <a:ext cx="6781800" cy="3536319"/>
          </a:xfrm>
        </p:spPr>
        <p:txBody>
          <a:bodyPr/>
          <a:lstStyle/>
          <a:p>
            <a:pPr marL="457200" indent="-457200">
              <a:buFont typeface="+mj-lt"/>
              <a:buAutoNum type="arabicPeriod"/>
            </a:pPr>
            <a:r>
              <a:rPr lang="en-GB" sz="2000" dirty="0" smtClean="0">
                <a:latin typeface="Comic Sans MS" pitchFamily="66" charset="0"/>
              </a:rPr>
              <a:t>Making the right sale for the customer is very important. (Meet the customers needs)</a:t>
            </a:r>
          </a:p>
          <a:p>
            <a:pPr marL="457200" indent="-457200">
              <a:buFont typeface="+mj-lt"/>
              <a:buAutoNum type="arabicPeriod"/>
            </a:pPr>
            <a:r>
              <a:rPr lang="en-GB" sz="2000" dirty="0" smtClean="0">
                <a:latin typeface="Comic Sans MS" pitchFamily="66" charset="0"/>
              </a:rPr>
              <a:t>The satisfied customer will return a number of times. (This will result in a higher level of sales)</a:t>
            </a:r>
          </a:p>
          <a:p>
            <a:pPr marL="457200" indent="-457200">
              <a:buFont typeface="+mj-lt"/>
              <a:buAutoNum type="arabicPeriod"/>
            </a:pPr>
            <a:r>
              <a:rPr lang="en-GB" sz="2000" dirty="0" smtClean="0">
                <a:latin typeface="Comic Sans MS" pitchFamily="66" charset="0"/>
              </a:rPr>
              <a:t>Demonstrating goods such as cooking utensils and materials can be very effective in making a sale.</a:t>
            </a:r>
          </a:p>
          <a:p>
            <a:pPr marL="457200" indent="-457200">
              <a:buFont typeface="+mj-lt"/>
              <a:buAutoNum type="arabicPeriod"/>
            </a:pPr>
            <a:r>
              <a:rPr lang="en-GB" sz="2000" dirty="0" smtClean="0">
                <a:latin typeface="Comic Sans MS" pitchFamily="66" charset="0"/>
              </a:rPr>
              <a:t>The information needed in order to improve and maintain  your product knowledge can be found on POS material, instruction manuals, packaging as well as the experience of your colleagues and training session.</a:t>
            </a:r>
          </a:p>
          <a:p>
            <a:pPr marL="457200" indent="-457200">
              <a:buFont typeface="+mj-lt"/>
              <a:buAutoNum type="arabicPeriod"/>
            </a:pPr>
            <a:endParaRPr lang="en-GB" sz="2400" dirty="0" smtClean="0"/>
          </a:p>
        </p:txBody>
      </p:sp>
      <p:pic>
        <p:nvPicPr>
          <p:cNvPr id="665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28286"/>
            <a:ext cx="2160240" cy="179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659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rgbClr val="92D050"/>
                </a:solidFill>
                <a:latin typeface="Comic Sans MS" pitchFamily="66" charset="0"/>
              </a:rPr>
              <a:t>Recognising the BUYING signals</a:t>
            </a:r>
            <a:endParaRPr lang="en-GB" sz="3200" b="1" dirty="0">
              <a:solidFill>
                <a:srgbClr val="92D050"/>
              </a:solidFill>
              <a:latin typeface="Comic Sans MS" pitchFamily="66" charset="0"/>
            </a:endParaRPr>
          </a:p>
        </p:txBody>
      </p:sp>
      <p:sp>
        <p:nvSpPr>
          <p:cNvPr id="3" name="Content Placeholder 2"/>
          <p:cNvSpPr>
            <a:spLocks noGrp="1"/>
          </p:cNvSpPr>
          <p:nvPr>
            <p:ph idx="1"/>
          </p:nvPr>
        </p:nvSpPr>
        <p:spPr>
          <a:xfrm>
            <a:off x="1217104" y="1129015"/>
            <a:ext cx="6781800" cy="4724400"/>
          </a:xfrm>
        </p:spPr>
        <p:txBody>
          <a:bodyPr/>
          <a:lstStyle/>
          <a:p>
            <a:pPr marL="0" indent="0">
              <a:buNone/>
            </a:pPr>
            <a:r>
              <a:rPr lang="en-GB" dirty="0" smtClean="0"/>
              <a:t>When a customer is ready to make a purchase, they will display buying signals.</a:t>
            </a:r>
          </a:p>
          <a:p>
            <a:pPr marL="0" indent="0">
              <a:buNone/>
            </a:pPr>
            <a:r>
              <a:rPr lang="en-GB" sz="2000" b="1" dirty="0" smtClean="0">
                <a:solidFill>
                  <a:srgbClr val="FF0000"/>
                </a:solidFill>
              </a:rPr>
              <a:t>-They may be looking at 1 type of product for a time, looking around for help, asking questions, asking about price, discussion or asking another's opinion or getting out their cash.</a:t>
            </a:r>
          </a:p>
          <a:p>
            <a:pPr marL="0" indent="0">
              <a:buNone/>
            </a:pPr>
            <a:r>
              <a:rPr lang="en-GB" sz="2000" b="1" dirty="0" smtClean="0">
                <a:solidFill>
                  <a:srgbClr val="FF0000"/>
                </a:solidFill>
              </a:rPr>
              <a:t>-When a person is ready to but then you should also be ready to pick them up and move them towards the final close, At this point you can ask questions which will identify whether addition sales can be made.</a:t>
            </a:r>
          </a:p>
          <a:p>
            <a:endParaRPr lang="en-GB" b="1" dirty="0"/>
          </a:p>
        </p:txBody>
      </p:sp>
      <p:pic>
        <p:nvPicPr>
          <p:cNvPr id="67586" name="Picture 2" descr="http://www.visualvisitor.com/wp-content/uploads/2011/01/iStock_000012987991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581128"/>
            <a:ext cx="2520280" cy="196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18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200" b="1" i="0" u="none" strike="noStrike" kern="0" cap="none" spc="0" normalizeH="0" baseline="0" noProof="0" dirty="0" smtClean="0">
                <a:ln>
                  <a:noFill/>
                </a:ln>
                <a:solidFill>
                  <a:srgbClr val="92D050"/>
                </a:solidFill>
                <a:effectLst/>
                <a:uLnTx/>
                <a:uFillTx/>
                <a:latin typeface="Comic Sans MS" pitchFamily="66" charset="0"/>
                <a:ea typeface="+mj-ea"/>
                <a:cs typeface="+mj-cs"/>
              </a:rPr>
              <a:t>Recognising the BUYING signals</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Traditionally customers have mistrusted sales people as they have suspected them of using “Hard Sell” to persuade them to but something they didn't really want</a:t>
            </a:r>
          </a:p>
          <a:p>
            <a:pPr marL="0" indent="0">
              <a:buNone/>
            </a:pPr>
            <a:r>
              <a:rPr lang="en-GB" b="1" dirty="0" smtClean="0">
                <a:solidFill>
                  <a:srgbClr val="00B050"/>
                </a:solidFill>
              </a:rPr>
              <a:t>This can be overcome by listening to the customer to find out what it is that will best meet their needs and supplying it to them at the best possible price</a:t>
            </a:r>
            <a:endParaRPr lang="en-GB" b="1" dirty="0">
              <a:solidFill>
                <a:srgbClr val="00B050"/>
              </a:solidFill>
            </a:endParaRPr>
          </a:p>
        </p:txBody>
      </p:sp>
      <p:pic>
        <p:nvPicPr>
          <p:cNvPr id="69634" name="Picture 2" descr="http://club.ino.com/trading/wp-content/uploads/2010/07/iStock_cgpeople_drawingstock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648223"/>
            <a:ext cx="2532584" cy="194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285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smtClean="0">
                <a:solidFill>
                  <a:srgbClr val="00B050"/>
                </a:solidFill>
                <a:latin typeface="Comic Sans MS" pitchFamily="66" charset="0"/>
              </a:rPr>
              <a:t>THE END</a:t>
            </a:r>
            <a:endParaRPr lang="en-GB" sz="6000" b="1" dirty="0">
              <a:solidFill>
                <a:srgbClr val="00B050"/>
              </a:solidFill>
              <a:latin typeface="Comic Sans MS" pitchFamily="66" charset="0"/>
            </a:endParaRPr>
          </a:p>
        </p:txBody>
      </p:sp>
      <p:sp>
        <p:nvSpPr>
          <p:cNvPr id="3" name="Content Placeholder 2"/>
          <p:cNvSpPr>
            <a:spLocks noGrp="1"/>
          </p:cNvSpPr>
          <p:nvPr>
            <p:ph idx="1"/>
          </p:nvPr>
        </p:nvSpPr>
        <p:spPr/>
        <p:txBody>
          <a:bodyPr/>
          <a:lstStyle/>
          <a:p>
            <a:r>
              <a:rPr lang="en-GB" dirty="0" smtClean="0"/>
              <a:t>Thank you and good luck</a:t>
            </a:r>
            <a:endParaRPr lang="en-GB" dirty="0"/>
          </a:p>
        </p:txBody>
      </p:sp>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20821"/>
            <a:ext cx="6732748" cy="398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532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935732" y="116632"/>
            <a:ext cx="7848600" cy="1080120"/>
          </a:xfrm>
        </p:spPr>
        <p:txBody>
          <a:bodyPr/>
          <a:lstStyle/>
          <a:p>
            <a:r>
              <a:rPr lang="en-GB" dirty="0" smtClean="0">
                <a:solidFill>
                  <a:srgbClr val="00B050"/>
                </a:solidFill>
                <a:latin typeface="Comic Sans MS" pitchFamily="66" charset="0"/>
              </a:rPr>
              <a:t>Introduction</a:t>
            </a:r>
            <a:br>
              <a:rPr lang="en-GB" dirty="0" smtClean="0">
                <a:solidFill>
                  <a:srgbClr val="00B050"/>
                </a:solidFill>
                <a:latin typeface="Comic Sans MS" pitchFamily="66" charset="0"/>
              </a:rPr>
            </a:br>
            <a:r>
              <a:rPr lang="en-GB" sz="2000" dirty="0" smtClean="0">
                <a:solidFill>
                  <a:srgbClr val="00B050"/>
                </a:solidFill>
                <a:latin typeface="Comic Sans MS" pitchFamily="66" charset="0"/>
              </a:rPr>
              <a:t>In this unit we will cover the following topics:</a:t>
            </a:r>
            <a:endParaRPr lang="en-GB" sz="2000" dirty="0">
              <a:solidFill>
                <a:srgbClr val="00B050"/>
              </a:solidFill>
              <a:latin typeface="Comic Sans MS" pitchFamily="66" charset="0"/>
            </a:endParaRPr>
          </a:p>
        </p:txBody>
      </p:sp>
      <p:sp>
        <p:nvSpPr>
          <p:cNvPr id="5127" name="Rectangle 7"/>
          <p:cNvSpPr>
            <a:spLocks noGrp="1" noChangeArrowheads="1"/>
          </p:cNvSpPr>
          <p:nvPr>
            <p:ph type="body" idx="1"/>
          </p:nvPr>
        </p:nvSpPr>
        <p:spPr>
          <a:xfrm>
            <a:off x="1331640" y="1628800"/>
            <a:ext cx="6593160" cy="3312368"/>
          </a:xfrm>
        </p:spPr>
        <p:txBody>
          <a:bodyPr/>
          <a:lstStyle/>
          <a:p>
            <a:pPr marL="514350" indent="-514350">
              <a:buFont typeface="+mj-lt"/>
              <a:buAutoNum type="arabicPeriod"/>
            </a:pPr>
            <a:r>
              <a:rPr lang="en-GB" dirty="0" smtClean="0"/>
              <a:t>The 5 steps to selling model</a:t>
            </a:r>
          </a:p>
          <a:p>
            <a:pPr marL="514350" indent="-514350">
              <a:buFont typeface="+mj-lt"/>
              <a:buAutoNum type="arabicPeriod"/>
            </a:pPr>
            <a:r>
              <a:rPr lang="en-GB" dirty="0" smtClean="0"/>
              <a:t>Questioning techniques</a:t>
            </a:r>
          </a:p>
          <a:p>
            <a:pPr marL="514350" indent="-514350">
              <a:buFont typeface="+mj-lt"/>
              <a:buAutoNum type="arabicPeriod"/>
            </a:pPr>
            <a:r>
              <a:rPr lang="en-GB" dirty="0" smtClean="0"/>
              <a:t>Objections</a:t>
            </a:r>
          </a:p>
          <a:p>
            <a:pPr marL="514350" indent="-514350">
              <a:buFont typeface="+mj-lt"/>
              <a:buAutoNum type="arabicPeriod"/>
            </a:pPr>
            <a:r>
              <a:rPr lang="en-GB" dirty="0" smtClean="0"/>
              <a:t>Closing the sale</a:t>
            </a:r>
          </a:p>
          <a:p>
            <a:pPr marL="514350" indent="-514350">
              <a:buFont typeface="+mj-lt"/>
              <a:buAutoNum type="arabicPeriod"/>
            </a:pPr>
            <a:r>
              <a:rPr lang="en-GB" dirty="0" smtClean="0"/>
              <a:t>The importance of product knowledge</a:t>
            </a:r>
          </a:p>
          <a:p>
            <a:pPr marL="514350" indent="-514350">
              <a:buFont typeface="+mj-lt"/>
              <a:buAutoNum type="arabicPeriod"/>
            </a:pPr>
            <a:r>
              <a:rPr lang="en-GB" dirty="0" smtClean="0"/>
              <a:t>Recognising buying signals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Rectangle 31"/>
          <p:cNvSpPr>
            <a:spLocks noGrp="1" noChangeArrowheads="1"/>
          </p:cNvSpPr>
          <p:nvPr>
            <p:ph type="body" idx="1"/>
          </p:nvPr>
        </p:nvSpPr>
        <p:spPr>
          <a:xfrm>
            <a:off x="1066800" y="1219200"/>
            <a:ext cx="6781800" cy="4082008"/>
          </a:xfrm>
        </p:spPr>
        <p:txBody>
          <a:bodyPr/>
          <a:lstStyle/>
          <a:p>
            <a:pPr marL="0" indent="0" algn="ctr">
              <a:buNone/>
            </a:pPr>
            <a:r>
              <a:rPr lang="en-GB" dirty="0" smtClean="0"/>
              <a:t>In a retail context there are 2 types of selling:</a:t>
            </a:r>
          </a:p>
          <a:p>
            <a:pPr marL="457200" indent="-457200" algn="ctr">
              <a:buAutoNum type="arabicPeriod"/>
            </a:pPr>
            <a:r>
              <a:rPr lang="en-GB" dirty="0" smtClean="0"/>
              <a:t>Accepting payment from a customer who has already decided exactly what they want buy.</a:t>
            </a:r>
          </a:p>
          <a:p>
            <a:pPr marL="457200" indent="-457200" algn="ctr">
              <a:buAutoNum type="arabicPeriod"/>
            </a:pPr>
            <a:r>
              <a:rPr lang="en-GB" dirty="0" smtClean="0"/>
              <a:t>Persuading a customer to buy something that they haven't already made their mind up to buy. </a:t>
            </a:r>
          </a:p>
          <a:p>
            <a:pPr marL="0" indent="0" algn="ctr">
              <a:buNone/>
            </a:pPr>
            <a:r>
              <a:rPr lang="en-GB" b="1" dirty="0">
                <a:solidFill>
                  <a:srgbClr val="FF0000"/>
                </a:solidFill>
              </a:rPr>
              <a:t> </a:t>
            </a:r>
            <a:r>
              <a:rPr lang="en-GB" b="1" dirty="0" smtClean="0">
                <a:solidFill>
                  <a:srgbClr val="FF0000"/>
                </a:solidFill>
              </a:rPr>
              <a:t>    It is in this 2</a:t>
            </a:r>
            <a:r>
              <a:rPr lang="en-GB" b="1" baseline="30000" dirty="0" smtClean="0">
                <a:solidFill>
                  <a:srgbClr val="FF0000"/>
                </a:solidFill>
              </a:rPr>
              <a:t>nd</a:t>
            </a:r>
            <a:r>
              <a:rPr lang="en-GB" b="1" dirty="0" smtClean="0">
                <a:solidFill>
                  <a:srgbClr val="FF0000"/>
                </a:solidFill>
              </a:rPr>
              <a:t> situation that the 5 steps      to selling model is used </a:t>
            </a:r>
          </a:p>
          <a:p>
            <a:pPr marL="457200" indent="-457200">
              <a:buAutoNum type="arabicPeriod"/>
            </a:pPr>
            <a:endParaRPr lang="en-GB" sz="2400" dirty="0"/>
          </a:p>
        </p:txBody>
      </p:sp>
      <p:sp>
        <p:nvSpPr>
          <p:cNvPr id="2" name="Title 1"/>
          <p:cNvSpPr>
            <a:spLocks noGrp="1"/>
          </p:cNvSpPr>
          <p:nvPr>
            <p:ph type="title"/>
          </p:nvPr>
        </p:nvSpPr>
        <p:spPr>
          <a:xfrm>
            <a:off x="1475656" y="1124744"/>
            <a:ext cx="6336704" cy="72008"/>
          </a:xfrm>
        </p:spPr>
        <p:txBody>
          <a:bodyPr/>
          <a:lstStyle/>
          <a:p>
            <a:r>
              <a:rPr lang="en-GB" dirty="0" smtClean="0">
                <a:solidFill>
                  <a:srgbClr val="00B050"/>
                </a:solidFill>
                <a:latin typeface="Comic Sans MS" pitchFamily="66" charset="0"/>
              </a:rPr>
              <a:t>The 5 steps to selling model</a:t>
            </a:r>
            <a:r>
              <a:rPr lang="en-GB" dirty="0" smtClean="0"/>
              <a:t/>
            </a:r>
            <a:br>
              <a:rPr lang="en-GB" dirty="0" smtClean="0"/>
            </a:br>
            <a:endParaRPr lang="en-GB" dirty="0"/>
          </a:p>
        </p:txBody>
      </p:sp>
      <p:pic>
        <p:nvPicPr>
          <p:cNvPr id="6176" name="Picture 32" descr="C:\Users\Administrator\Desktop\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301208"/>
            <a:ext cx="1284189" cy="1284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92D050"/>
                </a:solidFill>
                <a:latin typeface="Comic Sans MS" pitchFamily="66" charset="0"/>
              </a:rPr>
              <a:t>5 steps to selling model</a:t>
            </a:r>
            <a:endParaRPr lang="en-GB" dirty="0">
              <a:solidFill>
                <a:srgbClr val="92D050"/>
              </a:solidFill>
              <a:latin typeface="Comic Sans MS" pitchFamily="66" charset="0"/>
            </a:endParaRPr>
          </a:p>
        </p:txBody>
      </p:sp>
      <p:graphicFrame>
        <p:nvGraphicFramePr>
          <p:cNvPr id="7" name="Diagram 6"/>
          <p:cNvGraphicFramePr/>
          <p:nvPr>
            <p:extLst>
              <p:ext uri="{D42A27DB-BD31-4B8C-83A1-F6EECF244321}">
                <p14:modId xmlns:p14="http://schemas.microsoft.com/office/powerpoint/2010/main" val="1208089986"/>
              </p:ext>
            </p:extLst>
          </p:nvPr>
        </p:nvGraphicFramePr>
        <p:xfrm>
          <a:off x="1259632" y="1268760"/>
          <a:ext cx="67687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46482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8214" name="Rectangle 22"/>
          <p:cNvSpPr>
            <a:spLocks noGrp="1" noChangeArrowheads="1"/>
          </p:cNvSpPr>
          <p:nvPr>
            <p:ph type="body" sz="half" idx="1"/>
          </p:nvPr>
        </p:nvSpPr>
        <p:spPr>
          <a:xfrm>
            <a:off x="1143000" y="1219200"/>
            <a:ext cx="6781800" cy="4154016"/>
          </a:xfrm>
        </p:spPr>
        <p:txBody>
          <a:bodyPr/>
          <a:lstStyle/>
          <a:p>
            <a:pPr marL="0" indent="0">
              <a:buNone/>
            </a:pPr>
            <a:r>
              <a:rPr lang="en-GB" sz="2400" dirty="0" smtClean="0"/>
              <a:t>To identify customers needs, it is important to create an effective rapport with the customer.</a:t>
            </a:r>
          </a:p>
          <a:p>
            <a:pPr marL="0" indent="0">
              <a:buNone/>
            </a:pPr>
            <a:r>
              <a:rPr lang="en-GB" sz="2400" dirty="0" smtClean="0"/>
              <a:t>Customers will be more likely to buy from someone they like or identify with.</a:t>
            </a:r>
          </a:p>
          <a:p>
            <a:pPr marL="0" indent="0" algn="ctr">
              <a:buNone/>
            </a:pPr>
            <a:r>
              <a:rPr lang="en-GB" sz="2400" dirty="0" smtClean="0">
                <a:solidFill>
                  <a:srgbClr val="FF0000"/>
                </a:solidFill>
              </a:rPr>
              <a:t>Dictionary Definition:-</a:t>
            </a:r>
          </a:p>
          <a:p>
            <a:pPr algn="ctr"/>
            <a:r>
              <a:rPr lang="en-GB" sz="2400" b="1" dirty="0" smtClean="0">
                <a:solidFill>
                  <a:srgbClr val="FF0000"/>
                </a:solidFill>
                <a:effectLst/>
              </a:rPr>
              <a:t>rapport</a:t>
            </a:r>
            <a:r>
              <a:rPr lang="en-GB" sz="2400" dirty="0" smtClean="0">
                <a:solidFill>
                  <a:srgbClr val="FF0000"/>
                </a:solidFill>
                <a:effectLst/>
              </a:rPr>
              <a:t> </a:t>
            </a:r>
          </a:p>
          <a:p>
            <a:pPr marL="0" indent="0" algn="ctr">
              <a:buNone/>
            </a:pPr>
            <a:r>
              <a:rPr lang="en-GB" sz="2400" dirty="0" smtClean="0">
                <a:solidFill>
                  <a:srgbClr val="FF0000"/>
                </a:solidFill>
              </a:rPr>
              <a:t>-noun</a:t>
            </a:r>
            <a:r>
              <a:rPr lang="en-GB" sz="2400" dirty="0" smtClean="0">
                <a:solidFill>
                  <a:srgbClr val="FF0000"/>
                </a:solidFill>
                <a:effectLst/>
              </a:rPr>
              <a:t> </a:t>
            </a:r>
            <a:r>
              <a:rPr lang="en-GB" sz="2400" dirty="0">
                <a:solidFill>
                  <a:srgbClr val="FF0000"/>
                </a:solidFill>
              </a:rPr>
              <a:t>relation;</a:t>
            </a:r>
            <a:r>
              <a:rPr lang="en-GB" sz="2400" dirty="0" smtClean="0">
                <a:solidFill>
                  <a:srgbClr val="FF0000"/>
                </a:solidFill>
                <a:effectLst/>
              </a:rPr>
              <a:t> connection, </a:t>
            </a:r>
            <a:r>
              <a:rPr lang="en-GB" sz="2400" dirty="0">
                <a:solidFill>
                  <a:srgbClr val="FF0000"/>
                </a:solidFill>
              </a:rPr>
              <a:t>especially</a:t>
            </a:r>
            <a:r>
              <a:rPr lang="en-GB" sz="2400" dirty="0" smtClean="0">
                <a:solidFill>
                  <a:srgbClr val="FF0000"/>
                </a:solidFill>
                <a:effectLst/>
              </a:rPr>
              <a:t> </a:t>
            </a:r>
            <a:r>
              <a:rPr lang="en-GB" sz="2400" dirty="0">
                <a:solidFill>
                  <a:srgbClr val="FF0000"/>
                </a:solidFill>
              </a:rPr>
              <a:t>harmonious</a:t>
            </a:r>
            <a:r>
              <a:rPr lang="en-GB" sz="2400" dirty="0" smtClean="0">
                <a:solidFill>
                  <a:srgbClr val="FF0000"/>
                </a:solidFill>
                <a:effectLst/>
              </a:rPr>
              <a:t> or sympathetic </a:t>
            </a:r>
            <a:r>
              <a:rPr lang="en-GB" sz="2400" dirty="0" smtClean="0">
                <a:solidFill>
                  <a:srgbClr val="FF0000"/>
                </a:solidFill>
              </a:rPr>
              <a:t>relation</a:t>
            </a:r>
            <a:r>
              <a:rPr lang="en-GB" sz="2400" dirty="0">
                <a:solidFill>
                  <a:srgbClr val="FF0000"/>
                </a:solidFill>
              </a:rPr>
              <a:t>.</a:t>
            </a:r>
            <a:r>
              <a:rPr lang="en-GB" sz="2400" dirty="0" smtClean="0">
                <a:effectLst/>
              </a:rPr>
              <a:t> </a:t>
            </a:r>
          </a:p>
          <a:p>
            <a:pPr marL="0" indent="0">
              <a:buNone/>
            </a:pPr>
            <a:endParaRPr lang="en-GB" sz="2400" dirty="0"/>
          </a:p>
        </p:txBody>
      </p:sp>
      <p:sp>
        <p:nvSpPr>
          <p:cNvPr id="2" name="Title 1"/>
          <p:cNvSpPr>
            <a:spLocks noGrp="1"/>
          </p:cNvSpPr>
          <p:nvPr>
            <p:ph type="title"/>
          </p:nvPr>
        </p:nvSpPr>
        <p:spPr>
          <a:xfrm>
            <a:off x="1143000" y="76200"/>
            <a:ext cx="6453336" cy="1066800"/>
          </a:xfrm>
        </p:spPr>
        <p:txBody>
          <a:bodyPr/>
          <a:lstStyle/>
          <a:p>
            <a:r>
              <a:rPr lang="en-GB" b="1" dirty="0" smtClean="0">
                <a:solidFill>
                  <a:srgbClr val="92D050"/>
                </a:solidFill>
                <a:latin typeface="Comic Sans MS" pitchFamily="66" charset="0"/>
              </a:rPr>
              <a:t>5 steps to selling model</a:t>
            </a:r>
            <a:endParaRPr lang="en-GB" dirty="0"/>
          </a:p>
        </p:txBody>
      </p:sp>
      <p:pic>
        <p:nvPicPr>
          <p:cNvPr id="59392" name="Picture 0" descr="C:\Users\Administrator\Desktop\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653136"/>
            <a:ext cx="2663637" cy="1997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5" name="Rectangle 15"/>
          <p:cNvSpPr>
            <a:spLocks noGrp="1" noChangeArrowheads="1"/>
          </p:cNvSpPr>
          <p:nvPr>
            <p:ph type="body" idx="1"/>
          </p:nvPr>
        </p:nvSpPr>
        <p:spPr>
          <a:xfrm>
            <a:off x="992744" y="1181100"/>
            <a:ext cx="6781800" cy="3328020"/>
          </a:xfrm>
        </p:spPr>
        <p:txBody>
          <a:bodyPr/>
          <a:lstStyle/>
          <a:p>
            <a:pPr marL="0" indent="0">
              <a:buNone/>
            </a:pPr>
            <a:r>
              <a:rPr lang="en-GB" sz="2400" dirty="0" smtClean="0"/>
              <a:t>There are 2 types of questions you can use when establishing your customers needs:</a:t>
            </a:r>
          </a:p>
          <a:p>
            <a:pPr marL="514350" indent="-514350">
              <a:buFont typeface="+mj-lt"/>
              <a:buAutoNum type="arabicPeriod"/>
            </a:pPr>
            <a:r>
              <a:rPr lang="en-GB" sz="2400" dirty="0" smtClean="0">
                <a:hlinkClick r:id="rId2"/>
              </a:rPr>
              <a:t>Open,</a:t>
            </a:r>
            <a:r>
              <a:rPr lang="en-GB" sz="2400" dirty="0" smtClean="0"/>
              <a:t> these invite the customer to give a full response, e.g. </a:t>
            </a:r>
            <a:endParaRPr lang="en-GB" sz="2400" dirty="0"/>
          </a:p>
          <a:p>
            <a:endParaRPr lang="en-GB" dirty="0"/>
          </a:p>
        </p:txBody>
      </p:sp>
      <p:sp>
        <p:nvSpPr>
          <p:cNvPr id="10244" name="PyramidChart 1;Master;1;0.15;3"/>
          <p:cNvSpPr>
            <a:spLocks noChangeArrowheads="1"/>
          </p:cNvSpPr>
          <p:nvPr/>
        </p:nvSpPr>
        <p:spPr bwMode="auto">
          <a:xfrm>
            <a:off x="1216025" y="1981200"/>
            <a:ext cx="6723063" cy="335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7" name="AutoShape 7"/>
          <p:cNvSpPr>
            <a:spLocks noChangeArrowheads="1"/>
          </p:cNvSpPr>
          <p:nvPr/>
        </p:nvSpPr>
        <p:spPr bwMode="auto">
          <a:xfrm flipH="1">
            <a:off x="4578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8" name="PyramidChart 2;Master;1;0.15;3"/>
          <p:cNvSpPr>
            <a:spLocks noChangeArrowheads="1"/>
          </p:cNvSpPr>
          <p:nvPr/>
        </p:nvSpPr>
        <p:spPr bwMode="auto">
          <a:xfrm>
            <a:off x="1219200" y="2057400"/>
            <a:ext cx="67230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1" name="AutoShape 11"/>
          <p:cNvSpPr>
            <a:spLocks noChangeArrowheads="1"/>
          </p:cNvSpPr>
          <p:nvPr/>
        </p:nvSpPr>
        <p:spPr bwMode="auto">
          <a:xfrm flipH="1">
            <a:off x="4578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itle 1"/>
          <p:cNvSpPr>
            <a:spLocks noGrp="1"/>
          </p:cNvSpPr>
          <p:nvPr>
            <p:ph type="title"/>
          </p:nvPr>
        </p:nvSpPr>
        <p:spPr/>
        <p:txBody>
          <a:bodyPr/>
          <a:lstStyle/>
          <a:p>
            <a:r>
              <a:rPr lang="en-GB" dirty="0" smtClean="0">
                <a:solidFill>
                  <a:srgbClr val="00B050"/>
                </a:solidFill>
                <a:latin typeface="Comic Sans MS" pitchFamily="66" charset="0"/>
              </a:rPr>
              <a:t>Questioning Techniques</a:t>
            </a:r>
            <a:endParaRPr lang="en-GB" dirty="0">
              <a:solidFill>
                <a:srgbClr val="00B050"/>
              </a:solidFill>
              <a:latin typeface="Comic Sans MS" pitchFamily="66" charset="0"/>
            </a:endParaRPr>
          </a:p>
        </p:txBody>
      </p:sp>
      <p:pic>
        <p:nvPicPr>
          <p:cNvPr id="61440" name="Picture 0" descr="C:\Users\Administrator\Desktop\q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756917"/>
            <a:ext cx="5159678" cy="1608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15615" y="4509120"/>
            <a:ext cx="6159250" cy="830997"/>
          </a:xfrm>
          <a:prstGeom prst="rect">
            <a:avLst/>
          </a:prstGeom>
          <a:noFill/>
        </p:spPr>
        <p:txBody>
          <a:bodyPr wrap="none" rtlCol="0">
            <a:spAutoFit/>
          </a:bodyPr>
          <a:lstStyle/>
          <a:p>
            <a:r>
              <a:rPr lang="en-GB" dirty="0" smtClean="0">
                <a:latin typeface="Garamond" pitchFamily="18" charset="0"/>
              </a:rPr>
              <a:t>2. </a:t>
            </a:r>
            <a:r>
              <a:rPr lang="en-GB" dirty="0" smtClean="0">
                <a:latin typeface="Garamond" pitchFamily="18" charset="0"/>
                <a:hlinkClick r:id="rId2"/>
              </a:rPr>
              <a:t>Closed</a:t>
            </a:r>
            <a:r>
              <a:rPr lang="en-GB" dirty="0" smtClean="0">
                <a:latin typeface="Garamond" pitchFamily="18" charset="0"/>
              </a:rPr>
              <a:t>, these type of questions will mainly only</a:t>
            </a:r>
          </a:p>
          <a:p>
            <a:r>
              <a:rPr lang="en-GB" dirty="0" smtClean="0">
                <a:latin typeface="Garamond" pitchFamily="18" charset="0"/>
              </a:rPr>
              <a:t> require a yes/no answer</a:t>
            </a:r>
            <a:endParaRPr lang="en-GB" dirty="0">
              <a:latin typeface="Garamond"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43000" y="1219200"/>
            <a:ext cx="6781800" cy="2641848"/>
          </a:xfrm>
        </p:spPr>
        <p:txBody>
          <a:bodyPr/>
          <a:lstStyle/>
          <a:p>
            <a:pPr marL="0" indent="0">
              <a:lnSpc>
                <a:spcPct val="90000"/>
              </a:lnSpc>
              <a:buNone/>
            </a:pPr>
            <a:r>
              <a:rPr lang="en-GB" sz="2400" dirty="0" smtClean="0"/>
              <a:t>When establishing customer needs you may have to use probing  questions to offer solutions or alternatives.</a:t>
            </a:r>
            <a:endParaRPr lang="en-GB" sz="2400" dirty="0"/>
          </a:p>
          <a:p>
            <a:pPr marL="0" indent="0">
              <a:lnSpc>
                <a:spcPct val="90000"/>
              </a:lnSpc>
              <a:buNone/>
            </a:pPr>
            <a:r>
              <a:rPr lang="en-GB" sz="1800" dirty="0" smtClean="0">
                <a:solidFill>
                  <a:srgbClr val="FF0000"/>
                </a:solidFill>
              </a:rPr>
              <a:t>(Probing: T</a:t>
            </a:r>
            <a:r>
              <a:rPr lang="en-GB" sz="1800" dirty="0" smtClean="0">
                <a:solidFill>
                  <a:srgbClr val="FF0000"/>
                </a:solidFill>
                <a:effectLst/>
              </a:rPr>
              <a:t>o search into or </a:t>
            </a:r>
            <a:r>
              <a:rPr lang="en-GB" sz="1800" dirty="0">
                <a:solidFill>
                  <a:srgbClr val="FF0000"/>
                </a:solidFill>
              </a:rPr>
              <a:t>examine</a:t>
            </a:r>
            <a:r>
              <a:rPr lang="en-GB" sz="1800" dirty="0" smtClean="0">
                <a:solidFill>
                  <a:srgbClr val="FF0000"/>
                </a:solidFill>
                <a:effectLst/>
              </a:rPr>
              <a:t> thoroughly; question closely.) </a:t>
            </a:r>
          </a:p>
          <a:p>
            <a:pPr marL="0" indent="0">
              <a:lnSpc>
                <a:spcPct val="90000"/>
              </a:lnSpc>
              <a:buNone/>
            </a:pPr>
            <a:r>
              <a:rPr lang="en-GB" sz="2400" dirty="0" smtClean="0">
                <a:solidFill>
                  <a:schemeClr val="tx1"/>
                </a:solidFill>
                <a:effectLst/>
              </a:rPr>
              <a:t>Having obtained as much information as possible about your customers needs, you will be able to offer possible solutions. </a:t>
            </a:r>
            <a:r>
              <a:rPr lang="en-GB" sz="1800" dirty="0" smtClean="0">
                <a:solidFill>
                  <a:srgbClr val="FF0000"/>
                </a:solidFill>
              </a:rPr>
              <a:t>If a customer indicates a clear choice, check that they are ready to make a purchase by re-stating their selection and asking them if they want to go ahead</a:t>
            </a:r>
            <a:endParaRPr lang="en-GB" sz="1800" dirty="0" smtClean="0">
              <a:solidFill>
                <a:srgbClr val="FF0000"/>
              </a:solidFill>
              <a:effectLst/>
            </a:endParaRPr>
          </a:p>
          <a:p>
            <a:pPr marL="0" indent="0">
              <a:lnSpc>
                <a:spcPct val="90000"/>
              </a:lnSpc>
              <a:buNone/>
            </a:pPr>
            <a:endParaRPr lang="en-GB" sz="2400" dirty="0">
              <a:solidFill>
                <a:schemeClr val="tx1"/>
              </a:solidFill>
            </a:endParaRPr>
          </a:p>
          <a:p>
            <a:pPr lvl="3">
              <a:lnSpc>
                <a:spcPct val="90000"/>
              </a:lnSpc>
            </a:pPr>
            <a:endParaRPr lang="en-GB" sz="1600" dirty="0"/>
          </a:p>
          <a:p>
            <a:pPr lvl="4">
              <a:lnSpc>
                <a:spcPct val="90000"/>
              </a:lnSpc>
              <a:buFontTx/>
              <a:buNone/>
            </a:pPr>
            <a:endParaRPr lang="en-GB" sz="1800" dirty="0"/>
          </a:p>
        </p:txBody>
      </p:sp>
      <p:sp>
        <p:nvSpPr>
          <p:cNvPr id="2" name="Title 1"/>
          <p:cNvSpPr>
            <a:spLocks noGrp="1"/>
          </p:cNvSpPr>
          <p:nvPr>
            <p:ph type="title"/>
          </p:nvPr>
        </p:nvSpPr>
        <p:spPr/>
        <p:txBody>
          <a:bodyPr/>
          <a:lstStyle/>
          <a:p>
            <a:r>
              <a:rPr lang="en-GB" dirty="0" smtClean="0">
                <a:solidFill>
                  <a:srgbClr val="00B050"/>
                </a:solidFill>
                <a:latin typeface="Comic Sans MS" pitchFamily="66" charset="0"/>
              </a:rPr>
              <a:t>Questioning Techniques</a:t>
            </a:r>
            <a:endParaRPr lang="en-GB" dirty="0"/>
          </a:p>
        </p:txBody>
      </p:sp>
      <p:pic>
        <p:nvPicPr>
          <p:cNvPr id="62466" name="Picture 2" descr="C:\Users\Administrator\Desktop\q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775115"/>
            <a:ext cx="4762500" cy="2996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043608" y="1268760"/>
            <a:ext cx="6781800" cy="4724400"/>
          </a:xfrm>
        </p:spPr>
        <p:txBody>
          <a:bodyPr/>
          <a:lstStyle/>
          <a:p>
            <a:r>
              <a:rPr lang="en-GB" sz="2400" dirty="0" smtClean="0">
                <a:latin typeface="Comic Sans MS" pitchFamily="66" charset="0"/>
              </a:rPr>
              <a:t>If the customer is unable to indicate a clear choice, they may have objections to all the options</a:t>
            </a:r>
            <a:r>
              <a:rPr lang="en-GB" sz="2400" dirty="0" smtClean="0"/>
              <a:t>.</a:t>
            </a:r>
          </a:p>
          <a:p>
            <a:r>
              <a:rPr lang="en-GB" sz="2400" dirty="0" smtClean="0">
                <a:solidFill>
                  <a:srgbClr val="FF0000"/>
                </a:solidFill>
              </a:rPr>
              <a:t>The service they would really like may be too expensive while the service they can afford may not fully meet their requirements. To deal with objections, listen to gain information so you can offer solutions and alternatives</a:t>
            </a:r>
            <a:endParaRPr lang="en-GB" sz="2400" dirty="0">
              <a:solidFill>
                <a:srgbClr val="FF0000"/>
              </a:solidFill>
            </a:endParaRPr>
          </a:p>
        </p:txBody>
      </p:sp>
      <p:sp>
        <p:nvSpPr>
          <p:cNvPr id="2" name="Title 1"/>
          <p:cNvSpPr>
            <a:spLocks noGrp="1"/>
          </p:cNvSpPr>
          <p:nvPr>
            <p:ph type="title"/>
          </p:nvPr>
        </p:nvSpPr>
        <p:spPr/>
        <p:txBody>
          <a:bodyPr/>
          <a:lstStyle/>
          <a:p>
            <a:r>
              <a:rPr lang="en-GB" dirty="0" smtClean="0">
                <a:solidFill>
                  <a:srgbClr val="92D050"/>
                </a:solidFill>
                <a:latin typeface="Comic Sans MS" pitchFamily="66" charset="0"/>
              </a:rPr>
              <a:t>Objections</a:t>
            </a:r>
            <a:endParaRPr lang="en-GB" dirty="0">
              <a:solidFill>
                <a:srgbClr val="92D050"/>
              </a:solidFill>
              <a:latin typeface="Comic Sans MS" pitchFamily="66" charset="0"/>
            </a:endParaRPr>
          </a:p>
        </p:txBody>
      </p:sp>
      <p:pic>
        <p:nvPicPr>
          <p:cNvPr id="51204" name="Picture 4" descr="C:\Users\Administrator\Desktop\q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399879"/>
            <a:ext cx="2580868" cy="1717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2D050"/>
                </a:solidFill>
                <a:latin typeface="Comic Sans MS" pitchFamily="66" charset="0"/>
              </a:rPr>
              <a:t>Closing the sale</a:t>
            </a:r>
            <a:endParaRPr lang="en-GB" dirty="0">
              <a:solidFill>
                <a:srgbClr val="92D050"/>
              </a:solidFill>
              <a:latin typeface="Comic Sans MS" pitchFamily="66" charset="0"/>
            </a:endParaRPr>
          </a:p>
        </p:txBody>
      </p:sp>
      <p:sp>
        <p:nvSpPr>
          <p:cNvPr id="3" name="Content Placeholder 2"/>
          <p:cNvSpPr>
            <a:spLocks noGrp="1"/>
          </p:cNvSpPr>
          <p:nvPr>
            <p:ph idx="1"/>
          </p:nvPr>
        </p:nvSpPr>
        <p:spPr>
          <a:xfrm>
            <a:off x="1143000" y="1219200"/>
            <a:ext cx="6781800" cy="4010000"/>
          </a:xfrm>
        </p:spPr>
        <p:txBody>
          <a:bodyPr/>
          <a:lstStyle/>
          <a:p>
            <a:r>
              <a:rPr lang="en-GB" sz="2400" dirty="0" smtClean="0"/>
              <a:t>Closing the sale means agreeing with the customer that you both understand what the customer needs, how much they are paying for it, how they are paying for it and when they are receiving it.</a:t>
            </a:r>
          </a:p>
          <a:p>
            <a:r>
              <a:rPr lang="en-GB" sz="2400" dirty="0" smtClean="0"/>
              <a:t>The 3 most common “</a:t>
            </a:r>
            <a:r>
              <a:rPr lang="en-GB" sz="2400" dirty="0" smtClean="0">
                <a:hlinkClick r:id="rId2"/>
              </a:rPr>
              <a:t>Closing the sale</a:t>
            </a:r>
            <a:r>
              <a:rPr lang="en-GB" sz="2400" dirty="0" smtClean="0"/>
              <a:t>” techniques are:</a:t>
            </a:r>
          </a:p>
          <a:p>
            <a:r>
              <a:rPr lang="en-GB" sz="2400" dirty="0" smtClean="0"/>
              <a:t>Assumptive</a:t>
            </a:r>
          </a:p>
          <a:p>
            <a:r>
              <a:rPr lang="en-GB" sz="2400" dirty="0" smtClean="0"/>
              <a:t>Decision</a:t>
            </a:r>
          </a:p>
          <a:p>
            <a:r>
              <a:rPr lang="en-GB" sz="2400" dirty="0" smtClean="0"/>
              <a:t>Straightforward</a:t>
            </a:r>
          </a:p>
        </p:txBody>
      </p:sp>
      <p:pic>
        <p:nvPicPr>
          <p:cNvPr id="634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3097"/>
            <a:ext cx="1296144" cy="11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221088"/>
            <a:ext cx="278430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101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Presentation on product or service">
  <a:themeElements>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tp939[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p939[1]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tp939[1]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tp939[1]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tp939[1]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tp939[1]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tp939[1]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product or service</Template>
  <TotalTime>166</TotalTime>
  <Words>866</Words>
  <Application>Microsoft Office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Presentation on product or service</vt:lpstr>
      <vt:lpstr>Selling a Product or Service</vt:lpstr>
      <vt:lpstr>Introduction In this unit we will cover the following topics:</vt:lpstr>
      <vt:lpstr>The 5 steps to selling model </vt:lpstr>
      <vt:lpstr>5 steps to selling model</vt:lpstr>
      <vt:lpstr>5 steps to selling model</vt:lpstr>
      <vt:lpstr>Questioning Techniques</vt:lpstr>
      <vt:lpstr>Questioning Techniques</vt:lpstr>
      <vt:lpstr>Objections</vt:lpstr>
      <vt:lpstr>Closing the sale</vt:lpstr>
      <vt:lpstr>Closing the sale</vt:lpstr>
      <vt:lpstr>The Importance of Product Knowledge</vt:lpstr>
      <vt:lpstr>The Importance of Product Knowledge</vt:lpstr>
      <vt:lpstr>Recognising the BUYING signals</vt:lpstr>
      <vt:lpstr>Recognising the BUYING signals</vt:lpstr>
      <vt:lpstr>THE END</vt:lpstr>
    </vt:vector>
  </TitlesOfParts>
  <Company>Hamilton Rentals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a Product or Service</dc:title>
  <dc:creator>HR</dc:creator>
  <cp:lastModifiedBy>HR</cp:lastModifiedBy>
  <cp:revision>46</cp:revision>
  <cp:lastPrinted>1601-01-01T00:00:00Z</cp:lastPrinted>
  <dcterms:created xsi:type="dcterms:W3CDTF">2012-03-25T07:38:36Z</dcterms:created>
  <dcterms:modified xsi:type="dcterms:W3CDTF">2012-03-28T17:22:09Z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TC010178481033</vt:lpwstr>
  </property>
</Properties>
</file>