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3"/>
  </p:notesMasterIdLst>
  <p:handoutMasterIdLst>
    <p:handoutMasterId r:id="rId14"/>
  </p:handoutMasterIdLst>
  <p:sldIdLst>
    <p:sldId id="256" r:id="rId2"/>
    <p:sldId id="337" r:id="rId3"/>
    <p:sldId id="339" r:id="rId4"/>
    <p:sldId id="328" r:id="rId5"/>
    <p:sldId id="331" r:id="rId6"/>
    <p:sldId id="335" r:id="rId7"/>
    <p:sldId id="340" r:id="rId8"/>
    <p:sldId id="341" r:id="rId9"/>
    <p:sldId id="342" r:id="rId10"/>
    <p:sldId id="338" r:id="rId11"/>
    <p:sldId id="267" r:id="rId12"/>
  </p:sldIdLst>
  <p:sldSz cx="10690225" cy="7559675"/>
  <p:notesSz cx="6858000" cy="9144000"/>
  <p:custDataLst>
    <p:tags r:id="rId15"/>
  </p:custDataLst>
  <p:defaultTextStyle>
    <a:defPPr>
      <a:defRPr lang="en-GB"/>
    </a:defPPr>
    <a:lvl1pPr algn="l" rtl="0" fontAlgn="base">
      <a:spcBef>
        <a:spcPct val="0"/>
      </a:spcBef>
      <a:spcAft>
        <a:spcPct val="0"/>
      </a:spcAft>
      <a:defRPr sz="2300" kern="1200">
        <a:solidFill>
          <a:schemeClr val="tx1"/>
        </a:solidFill>
        <a:latin typeface="Arial" pitchFamily="-105" charset="0"/>
        <a:ea typeface="ＭＳ Ｐゴシック" pitchFamily="-105" charset="-128"/>
        <a:cs typeface="ＭＳ Ｐゴシック" pitchFamily="-105" charset="-128"/>
      </a:defRPr>
    </a:lvl1pPr>
    <a:lvl2pPr marL="521391" algn="l" rtl="0" fontAlgn="base">
      <a:spcBef>
        <a:spcPct val="0"/>
      </a:spcBef>
      <a:spcAft>
        <a:spcPct val="0"/>
      </a:spcAft>
      <a:defRPr sz="2300" kern="1200">
        <a:solidFill>
          <a:schemeClr val="tx1"/>
        </a:solidFill>
        <a:latin typeface="Arial" pitchFamily="-105" charset="0"/>
        <a:ea typeface="ＭＳ Ｐゴシック" pitchFamily="-105" charset="-128"/>
        <a:cs typeface="ＭＳ Ｐゴシック" pitchFamily="-105" charset="-128"/>
      </a:defRPr>
    </a:lvl2pPr>
    <a:lvl3pPr marL="1042782" algn="l" rtl="0" fontAlgn="base">
      <a:spcBef>
        <a:spcPct val="0"/>
      </a:spcBef>
      <a:spcAft>
        <a:spcPct val="0"/>
      </a:spcAft>
      <a:defRPr sz="2300" kern="1200">
        <a:solidFill>
          <a:schemeClr val="tx1"/>
        </a:solidFill>
        <a:latin typeface="Arial" pitchFamily="-105" charset="0"/>
        <a:ea typeface="ＭＳ Ｐゴシック" pitchFamily="-105" charset="-128"/>
        <a:cs typeface="ＭＳ Ｐゴシック" pitchFamily="-105" charset="-128"/>
      </a:defRPr>
    </a:lvl3pPr>
    <a:lvl4pPr marL="1564173" algn="l" rtl="0" fontAlgn="base">
      <a:spcBef>
        <a:spcPct val="0"/>
      </a:spcBef>
      <a:spcAft>
        <a:spcPct val="0"/>
      </a:spcAft>
      <a:defRPr sz="2300" kern="1200">
        <a:solidFill>
          <a:schemeClr val="tx1"/>
        </a:solidFill>
        <a:latin typeface="Arial" pitchFamily="-105" charset="0"/>
        <a:ea typeface="ＭＳ Ｐゴシック" pitchFamily="-105" charset="-128"/>
        <a:cs typeface="ＭＳ Ｐゴシック" pitchFamily="-105" charset="-128"/>
      </a:defRPr>
    </a:lvl4pPr>
    <a:lvl5pPr marL="2085564" algn="l" rtl="0" fontAlgn="base">
      <a:spcBef>
        <a:spcPct val="0"/>
      </a:spcBef>
      <a:spcAft>
        <a:spcPct val="0"/>
      </a:spcAft>
      <a:defRPr sz="2300" kern="1200">
        <a:solidFill>
          <a:schemeClr val="tx1"/>
        </a:solidFill>
        <a:latin typeface="Arial" pitchFamily="-105" charset="0"/>
        <a:ea typeface="ＭＳ Ｐゴシック" pitchFamily="-105" charset="-128"/>
        <a:cs typeface="ＭＳ Ｐゴシック" pitchFamily="-105" charset="-128"/>
      </a:defRPr>
    </a:lvl5pPr>
    <a:lvl6pPr marL="2606954" algn="l" defTabSz="521391" rtl="0" eaLnBrk="1" latinLnBrk="0" hangingPunct="1">
      <a:defRPr sz="2300" kern="1200">
        <a:solidFill>
          <a:schemeClr val="tx1"/>
        </a:solidFill>
        <a:latin typeface="Arial" pitchFamily="-105" charset="0"/>
        <a:ea typeface="ＭＳ Ｐゴシック" pitchFamily="-105" charset="-128"/>
        <a:cs typeface="ＭＳ Ｐゴシック" pitchFamily="-105" charset="-128"/>
      </a:defRPr>
    </a:lvl6pPr>
    <a:lvl7pPr marL="3128345" algn="l" defTabSz="521391" rtl="0" eaLnBrk="1" latinLnBrk="0" hangingPunct="1">
      <a:defRPr sz="2300" kern="1200">
        <a:solidFill>
          <a:schemeClr val="tx1"/>
        </a:solidFill>
        <a:latin typeface="Arial" pitchFamily="-105" charset="0"/>
        <a:ea typeface="ＭＳ Ｐゴシック" pitchFamily="-105" charset="-128"/>
        <a:cs typeface="ＭＳ Ｐゴシック" pitchFamily="-105" charset="-128"/>
      </a:defRPr>
    </a:lvl7pPr>
    <a:lvl8pPr marL="3649736" algn="l" defTabSz="521391" rtl="0" eaLnBrk="1" latinLnBrk="0" hangingPunct="1">
      <a:defRPr sz="2300" kern="1200">
        <a:solidFill>
          <a:schemeClr val="tx1"/>
        </a:solidFill>
        <a:latin typeface="Arial" pitchFamily="-105" charset="0"/>
        <a:ea typeface="ＭＳ Ｐゴシック" pitchFamily="-105" charset="-128"/>
        <a:cs typeface="ＭＳ Ｐゴシック" pitchFamily="-105" charset="-128"/>
      </a:defRPr>
    </a:lvl8pPr>
    <a:lvl9pPr marL="4171127" algn="l" defTabSz="521391" rtl="0" eaLnBrk="1" latinLnBrk="0" hangingPunct="1">
      <a:defRPr sz="23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1">
          <p15:clr>
            <a:srgbClr val="A4A3A4"/>
          </p15:clr>
        </p15:guide>
        <p15:guide id="4" pos="33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illa Rockwood"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000000"/>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985" autoAdjust="0"/>
    <p:restoredTop sz="94849" autoAdjust="0"/>
  </p:normalViewPr>
  <p:slideViewPr>
    <p:cSldViewPr showGuides="1">
      <p:cViewPr varScale="1">
        <p:scale>
          <a:sx n="84" d="100"/>
          <a:sy n="84" d="100"/>
        </p:scale>
        <p:origin x="1254" y="90"/>
      </p:cViewPr>
      <p:guideLst>
        <p:guide orient="horz" pos="2160"/>
        <p:guide pos="2880"/>
        <p:guide orient="horz" pos="2381"/>
        <p:guide pos="33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864" y="3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r>
              <a:rPr lang="en-US" smtClean="0"/>
              <a:t>Level 2 Diploma in Customer Service</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11/4/2015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r>
              <a:rPr lang="en-GB" smtClean="0"/>
              <a:t>Level 2 Diploma in Customer Service</a:t>
            </a: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004888" y="685800"/>
            <a:ext cx="4848225"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521391"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1042782" algn="l" rtl="0" eaLnBrk="0" fontAlgn="base" hangingPunct="0">
      <a:spcBef>
        <a:spcPct val="30000"/>
      </a:spcBef>
      <a:spcAft>
        <a:spcPct val="0"/>
      </a:spcAft>
      <a:defRPr sz="1400" kern="1200">
        <a:solidFill>
          <a:schemeClr val="tx1"/>
        </a:solidFill>
        <a:latin typeface="Arial" charset="0"/>
        <a:ea typeface="ＭＳ Ｐゴシック" charset="-128"/>
        <a:cs typeface="+mn-cs"/>
      </a:defRPr>
    </a:lvl3pPr>
    <a:lvl4pPr marL="1564173" algn="l" rtl="0" eaLnBrk="0" fontAlgn="base" hangingPunct="0">
      <a:spcBef>
        <a:spcPct val="30000"/>
      </a:spcBef>
      <a:spcAft>
        <a:spcPct val="0"/>
      </a:spcAft>
      <a:defRPr sz="1400" kern="1200">
        <a:solidFill>
          <a:schemeClr val="tx1"/>
        </a:solidFill>
        <a:latin typeface="Arial" charset="0"/>
        <a:ea typeface="ＭＳ Ｐゴシック" charset="-128"/>
        <a:cs typeface="+mn-cs"/>
      </a:defRPr>
    </a:lvl4pPr>
    <a:lvl5pPr marL="2085564"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606954" algn="l" defTabSz="521391" rtl="0" eaLnBrk="1" latinLnBrk="0" hangingPunct="1">
      <a:defRPr sz="1400" kern="1200">
        <a:solidFill>
          <a:schemeClr val="tx1"/>
        </a:solidFill>
        <a:latin typeface="+mn-lt"/>
        <a:ea typeface="+mn-ea"/>
        <a:cs typeface="+mn-cs"/>
      </a:defRPr>
    </a:lvl6pPr>
    <a:lvl7pPr marL="3128345" algn="l" defTabSz="521391" rtl="0" eaLnBrk="1" latinLnBrk="0" hangingPunct="1">
      <a:defRPr sz="1400" kern="1200">
        <a:solidFill>
          <a:schemeClr val="tx1"/>
        </a:solidFill>
        <a:latin typeface="+mn-lt"/>
        <a:ea typeface="+mn-ea"/>
        <a:cs typeface="+mn-cs"/>
      </a:defRPr>
    </a:lvl7pPr>
    <a:lvl8pPr marL="3649736" algn="l" defTabSz="521391" rtl="0" eaLnBrk="1" latinLnBrk="0" hangingPunct="1">
      <a:defRPr sz="1400" kern="1200">
        <a:solidFill>
          <a:schemeClr val="tx1"/>
        </a:solidFill>
        <a:latin typeface="+mn-lt"/>
        <a:ea typeface="+mn-ea"/>
        <a:cs typeface="+mn-cs"/>
      </a:defRPr>
    </a:lvl8pPr>
    <a:lvl9pPr marL="4171127" algn="l" defTabSz="52139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1"/>
          </p:nvPr>
        </p:nvSpPr>
        <p:spPr/>
        <p:txBody>
          <a:bodyPr/>
          <a:lstStyle/>
          <a:p>
            <a:pPr>
              <a:defRPr/>
            </a:pPr>
            <a:r>
              <a:rPr lang="en-GB" smtClean="0"/>
              <a:t>Level 2 Diploma in Customer Service</a:t>
            </a:r>
            <a:endParaRPr lang="en-GB"/>
          </a:p>
        </p:txBody>
      </p:sp>
    </p:spTree>
    <p:extLst>
      <p:ext uri="{BB962C8B-B14F-4D97-AF65-F5344CB8AC3E}">
        <p14:creationId xmlns:p14="http://schemas.microsoft.com/office/powerpoint/2010/main" val="94831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problem is not necessarily poor service but it may feel like that to the customer</a:t>
            </a:r>
            <a:endParaRPr lang="en-GB" dirty="0"/>
          </a:p>
        </p:txBody>
      </p:sp>
      <p:sp>
        <p:nvSpPr>
          <p:cNvPr id="4" name="Header Placeholder 3"/>
          <p:cNvSpPr>
            <a:spLocks noGrp="1"/>
          </p:cNvSpPr>
          <p:nvPr>
            <p:ph type="hdr" sz="quarter" idx="10"/>
          </p:nvPr>
        </p:nvSpPr>
        <p:spPr/>
        <p:txBody>
          <a:bodyPr/>
          <a:lstStyle/>
          <a:p>
            <a:pPr>
              <a:defRPr/>
            </a:pPr>
            <a:r>
              <a:rPr lang="en-GB" smtClean="0"/>
              <a:t>Level 2 Diploma in Customer Service</a:t>
            </a:r>
            <a:endParaRPr lang="en-GB"/>
          </a:p>
        </p:txBody>
      </p:sp>
    </p:spTree>
    <p:extLst>
      <p:ext uri="{BB962C8B-B14F-4D97-AF65-F5344CB8AC3E}">
        <p14:creationId xmlns:p14="http://schemas.microsoft.com/office/powerpoint/2010/main" val="57833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r>
              <a:rPr lang="en-GB" sz="1400" dirty="0" smtClean="0"/>
              <a:t>When a period of employment is set to last for more than a month, all employees are entitled by law to a written statement of the key terms and conditions of their employment within two months of starting work. </a:t>
            </a:r>
          </a:p>
          <a:p>
            <a:endParaRPr lang="en-GB" sz="1400" dirty="0" smtClean="0"/>
          </a:p>
          <a:p>
            <a:r>
              <a:rPr lang="en-GB" sz="1400" dirty="0" smtClean="0"/>
              <a:t>Employment contracts can be permanent, where there is no end date specified, temporary, or for fixed-terms, where there is a specific end date for the employment.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pPr>
              <a:defRPr/>
            </a:pPr>
            <a:r>
              <a:rPr lang="en-GB" smtClean="0"/>
              <a:t>Level 2 Diploma in Customer Service</a:t>
            </a:r>
            <a:endParaRPr lang="en-GB"/>
          </a:p>
        </p:txBody>
      </p:sp>
    </p:spTree>
    <p:extLst>
      <p:ext uri="{BB962C8B-B14F-4D97-AF65-F5344CB8AC3E}">
        <p14:creationId xmlns:p14="http://schemas.microsoft.com/office/powerpoint/2010/main" val="295272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Level 2 Diploma in Customer Service</a:t>
            </a:r>
            <a:endParaRPr lang="en-GB"/>
          </a:p>
        </p:txBody>
      </p:sp>
    </p:spTree>
    <p:extLst>
      <p:ext uri="{BB962C8B-B14F-4D97-AF65-F5344CB8AC3E}">
        <p14:creationId xmlns:p14="http://schemas.microsoft.com/office/powerpoint/2010/main" val="29775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Level 2 Diploma in Customer Service</a:t>
            </a:r>
            <a:endParaRPr lang="en-GB"/>
          </a:p>
        </p:txBody>
      </p:sp>
    </p:spTree>
    <p:extLst>
      <p:ext uri="{BB962C8B-B14F-4D97-AF65-F5344CB8AC3E}">
        <p14:creationId xmlns:p14="http://schemas.microsoft.com/office/powerpoint/2010/main" val="27532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Level 2 Diploma in Customer Service</a:t>
            </a:r>
            <a:endParaRPr lang="en-GB"/>
          </a:p>
        </p:txBody>
      </p:sp>
    </p:spTree>
    <p:extLst>
      <p:ext uri="{BB962C8B-B14F-4D97-AF65-F5344CB8AC3E}">
        <p14:creationId xmlns:p14="http://schemas.microsoft.com/office/powerpoint/2010/main" val="171609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Level 2 Diploma in Customer Service</a:t>
            </a:r>
            <a:endParaRPr lang="en-GB"/>
          </a:p>
        </p:txBody>
      </p:sp>
    </p:spTree>
    <p:extLst>
      <p:ext uri="{BB962C8B-B14F-4D97-AF65-F5344CB8AC3E}">
        <p14:creationId xmlns:p14="http://schemas.microsoft.com/office/powerpoint/2010/main" val="387570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5" name="Content Placeholder 4"/>
          <p:cNvSpPr>
            <a:spLocks noGrp="1"/>
          </p:cNvSpPr>
          <p:nvPr>
            <p:ph sz="quarter" idx="10"/>
          </p:nvPr>
        </p:nvSpPr>
        <p:spPr>
          <a:xfrm>
            <a:off x="534511" y="1511935"/>
            <a:ext cx="9621203" cy="524216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8060"/>
            <a:ext cx="8195839" cy="503978"/>
          </a:xfrm>
          <a:prstGeom prst="rect">
            <a:avLst/>
          </a:prstGeom>
          <a:solidFill>
            <a:srgbClr val="E30613"/>
          </a:solidFill>
          <a:ln>
            <a:noFill/>
          </a:ln>
          <a:extLst/>
        </p:spPr>
        <p:txBody>
          <a:bodyPr wrap="none" lIns="104278" tIns="52139" rIns="104278" bIns="52139"/>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00" dirty="0" smtClean="0">
                <a:solidFill>
                  <a:srgbClr val="D81E05"/>
                </a:solidFill>
                <a:cs typeface="Arial" charset="0"/>
              </a:rPr>
              <a:t> </a:t>
            </a:r>
          </a:p>
        </p:txBody>
      </p:sp>
      <p:sp>
        <p:nvSpPr>
          <p:cNvPr id="1027" name="Text Box 10"/>
          <p:cNvSpPr txBox="1">
            <a:spLocks noChangeArrowheads="1"/>
          </p:cNvSpPr>
          <p:nvPr userDrawn="1"/>
        </p:nvSpPr>
        <p:spPr bwMode="white">
          <a:xfrm>
            <a:off x="-126870" y="489887"/>
            <a:ext cx="10690225" cy="167993"/>
          </a:xfrm>
          <a:prstGeom prst="rect">
            <a:avLst/>
          </a:prstGeom>
          <a:solidFill>
            <a:srgbClr val="D9D9D9">
              <a:alpha val="0"/>
            </a:srgbClr>
          </a:solidFill>
          <a:ln>
            <a:noFill/>
          </a:ln>
          <a:extLst/>
        </p:spPr>
        <p:txBody>
          <a:bodyPr wrap="none" lIns="104278" tIns="52139" rIns="104278" bIns="52139"/>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00" smtClean="0">
                <a:solidFill>
                  <a:srgbClr val="D9D9D9"/>
                </a:solidFill>
                <a:cs typeface="Arial" charset="0"/>
              </a:rPr>
              <a:t> </a:t>
            </a:r>
          </a:p>
        </p:txBody>
      </p:sp>
      <p:sp>
        <p:nvSpPr>
          <p:cNvPr id="1029" name="Rectangle 14"/>
          <p:cNvSpPr>
            <a:spLocks noChangeArrowheads="1"/>
          </p:cNvSpPr>
          <p:nvPr userDrawn="1"/>
        </p:nvSpPr>
        <p:spPr bwMode="auto">
          <a:xfrm>
            <a:off x="534514" y="340307"/>
            <a:ext cx="7122827" cy="351518"/>
          </a:xfrm>
          <a:prstGeom prst="rect">
            <a:avLst/>
          </a:prstGeom>
          <a:noFill/>
          <a:ln w="9525">
            <a:noFill/>
            <a:miter lim="800000"/>
            <a:headEnd/>
            <a:tailEnd/>
          </a:ln>
        </p:spPr>
        <p:txBody>
          <a:bodyPr wrap="square" lIns="104278" tIns="52139" rIns="104278" bIns="52139">
            <a:prstTxWarp prst="textNoShape">
              <a:avLst/>
            </a:prstTxWarp>
            <a:spAutoFit/>
          </a:bodyPr>
          <a:lstStyle/>
          <a:p>
            <a:r>
              <a:rPr lang="en-GB" sz="1600" dirty="0">
                <a:solidFill>
                  <a:schemeClr val="bg1"/>
                </a:solidFill>
              </a:rPr>
              <a:t>Level </a:t>
            </a:r>
            <a:r>
              <a:rPr lang="en-GB" sz="1600" dirty="0" smtClean="0">
                <a:solidFill>
                  <a:schemeClr val="bg1"/>
                </a:solidFill>
              </a:rPr>
              <a:t>2 </a:t>
            </a:r>
            <a:r>
              <a:rPr lang="en-GB" sz="1600" dirty="0">
                <a:solidFill>
                  <a:schemeClr val="bg1"/>
                </a:solidFill>
              </a:rPr>
              <a:t>Diploma </a:t>
            </a:r>
            <a:r>
              <a:rPr lang="en-GB" sz="1600" dirty="0" smtClean="0">
                <a:solidFill>
                  <a:schemeClr val="bg1"/>
                </a:solidFill>
              </a:rPr>
              <a:t>in </a:t>
            </a:r>
            <a:r>
              <a:rPr lang="en-GB" sz="1600" b="1" dirty="0" smtClean="0">
                <a:solidFill>
                  <a:srgbClr val="FFFFFF"/>
                </a:solidFill>
                <a:effectLst/>
                <a:latin typeface="Arial" panose="020B0604020202020204" pitchFamily="34" charset="0"/>
                <a:ea typeface="Cambria" panose="02040503050406030204" pitchFamily="18" charset="0"/>
                <a:cs typeface="Times New Roman" panose="02020603050405020304" pitchFamily="18" charset="0"/>
              </a:rPr>
              <a:t>Business &amp; Administration</a:t>
            </a:r>
            <a:endParaRPr lang="en-US" sz="1600" dirty="0">
              <a:solidFill>
                <a:schemeClr val="bg1"/>
              </a:solidFill>
            </a:endParaRPr>
          </a:p>
        </p:txBody>
      </p:sp>
      <p:sp>
        <p:nvSpPr>
          <p:cNvPr id="1030" name="Text Box 10"/>
          <p:cNvSpPr txBox="1">
            <a:spLocks noChangeArrowheads="1"/>
          </p:cNvSpPr>
          <p:nvPr userDrawn="1"/>
        </p:nvSpPr>
        <p:spPr bwMode="white">
          <a:xfrm>
            <a:off x="0" y="6971700"/>
            <a:ext cx="10690225" cy="419982"/>
          </a:xfrm>
          <a:prstGeom prst="rect">
            <a:avLst/>
          </a:prstGeom>
          <a:solidFill>
            <a:srgbClr val="D9D9D9"/>
          </a:solidFill>
          <a:ln>
            <a:noFill/>
          </a:ln>
          <a:extLst/>
        </p:spPr>
        <p:txBody>
          <a:bodyPr wrap="none" lIns="104278" tIns="52139" rIns="104278" bIns="52139"/>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00" smtClean="0">
                <a:solidFill>
                  <a:srgbClr val="D81E05"/>
                </a:solidFill>
                <a:cs typeface="Arial" charset="0"/>
              </a:rPr>
              <a:t> </a:t>
            </a:r>
          </a:p>
        </p:txBody>
      </p:sp>
      <p:sp>
        <p:nvSpPr>
          <p:cNvPr id="1031" name="Text Box 10"/>
          <p:cNvSpPr txBox="1">
            <a:spLocks noChangeArrowheads="1"/>
          </p:cNvSpPr>
          <p:nvPr userDrawn="1"/>
        </p:nvSpPr>
        <p:spPr bwMode="white">
          <a:xfrm>
            <a:off x="0" y="7391682"/>
            <a:ext cx="10690225" cy="167993"/>
          </a:xfrm>
          <a:prstGeom prst="rect">
            <a:avLst/>
          </a:prstGeom>
          <a:solidFill>
            <a:srgbClr val="E30613"/>
          </a:solidFill>
          <a:ln>
            <a:noFill/>
          </a:ln>
          <a:extLst/>
        </p:spPr>
        <p:txBody>
          <a:bodyPr wrap="none" lIns="104278" tIns="52139" rIns="104278" bIns="52139"/>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00" smtClean="0">
                <a:solidFill>
                  <a:srgbClr val="D81E05"/>
                </a:solidFill>
                <a:cs typeface="Arial" charset="0"/>
              </a:rPr>
              <a:t> </a:t>
            </a:r>
          </a:p>
        </p:txBody>
      </p:sp>
      <p:sp>
        <p:nvSpPr>
          <p:cNvPr id="53259" name="Text Box 11"/>
          <p:cNvSpPr txBox="1">
            <a:spLocks noChangeArrowheads="1"/>
          </p:cNvSpPr>
          <p:nvPr userDrawn="1"/>
        </p:nvSpPr>
        <p:spPr bwMode="auto">
          <a:xfrm>
            <a:off x="534511" y="7055697"/>
            <a:ext cx="7572243" cy="251989"/>
          </a:xfrm>
          <a:prstGeom prst="rect">
            <a:avLst/>
          </a:prstGeom>
          <a:noFill/>
          <a:ln w="9525">
            <a:noFill/>
            <a:miter lim="800000"/>
            <a:headEnd/>
            <a:tailEnd/>
          </a:ln>
        </p:spPr>
        <p:txBody>
          <a:bodyPr lIns="0" tIns="0" rIns="0" bIns="0">
            <a:prstTxWarp prst="textNoShape">
              <a:avLst/>
            </a:prstTxWarp>
          </a:bodyPr>
          <a:lstStyle/>
          <a:p>
            <a:pPr>
              <a:spcBef>
                <a:spcPts val="684"/>
              </a:spcBef>
            </a:pPr>
            <a:r>
              <a:rPr lang="en-US" sz="1300" dirty="0"/>
              <a:t>© </a:t>
            </a:r>
            <a:r>
              <a:rPr lang="en-US" sz="1300" dirty="0" smtClean="0"/>
              <a:t>2014 </a:t>
            </a:r>
            <a:r>
              <a:rPr lang="en-US" sz="1300" dirty="0"/>
              <a:t>City and Guilds of London Institute. All rights reserved</a:t>
            </a:r>
            <a:r>
              <a:rPr lang="en-US" sz="1000" dirty="0"/>
              <a:t>.</a:t>
            </a:r>
            <a:r>
              <a:rPr lang="en-US" sz="1300" dirty="0">
                <a:ea typeface="Arial" pitchFamily="-105" charset="0"/>
                <a:cs typeface="Arial" pitchFamily="-105" charset="0"/>
              </a:rPr>
              <a:t/>
            </a:r>
            <a:br>
              <a:rPr lang="en-US" sz="1300" dirty="0">
                <a:ea typeface="Arial" pitchFamily="-105" charset="0"/>
                <a:cs typeface="Arial" pitchFamily="-105" charset="0"/>
              </a:rPr>
            </a:br>
            <a:endParaRPr lang="en-US" sz="1300" dirty="0">
              <a:ea typeface="Arial" pitchFamily="-105" charset="0"/>
              <a:cs typeface="Arial" pitchFamily="-105" charset="0"/>
            </a:endParaRPr>
          </a:p>
          <a:p>
            <a:endParaRPr lang="en-US" sz="1400" dirty="0">
              <a:latin typeface="Times New Roman" pitchFamily="-105" charset="0"/>
            </a:endParaRPr>
          </a:p>
          <a:p>
            <a:endParaRPr lang="en-US" sz="1400" dirty="0">
              <a:latin typeface="Times New Roman" pitchFamily="-105" charset="0"/>
            </a:endParaRPr>
          </a:p>
        </p:txBody>
      </p:sp>
      <p:sp>
        <p:nvSpPr>
          <p:cNvPr id="12" name="Text Box 11"/>
          <p:cNvSpPr txBox="1">
            <a:spLocks noChangeArrowheads="1"/>
          </p:cNvSpPr>
          <p:nvPr userDrawn="1"/>
        </p:nvSpPr>
        <p:spPr bwMode="auto">
          <a:xfrm>
            <a:off x="8463095" y="7055697"/>
            <a:ext cx="1692619" cy="251989"/>
          </a:xfrm>
          <a:prstGeom prst="rect">
            <a:avLst/>
          </a:prstGeom>
          <a:noFill/>
          <a:ln w="9525">
            <a:noFill/>
            <a:miter lim="800000"/>
            <a:headEnd/>
            <a:tailEnd/>
          </a:ln>
        </p:spPr>
        <p:txBody>
          <a:bodyPr lIns="0" tIns="0" rIns="0" bIns="0">
            <a:prstTxWarp prst="textNoShape">
              <a:avLst/>
            </a:prstTxWarp>
          </a:bodyPr>
          <a:lstStyle/>
          <a:p>
            <a:pPr algn="r">
              <a:spcBef>
                <a:spcPts val="684"/>
              </a:spcBef>
            </a:pPr>
            <a:fld id="{6152C911-7D81-1845-9D20-613E63F035EB}" type="slidenum">
              <a:rPr lang="en-US" sz="1300">
                <a:ea typeface="Arial" pitchFamily="-105" charset="0"/>
                <a:cs typeface="Arial" pitchFamily="-105" charset="0"/>
              </a:rPr>
              <a:pPr algn="r">
                <a:spcBef>
                  <a:spcPts val="684"/>
                </a:spcBef>
              </a:pPr>
              <a:t>‹#›</a:t>
            </a:fld>
            <a:r>
              <a:rPr lang="en-US" sz="1300" dirty="0">
                <a:ea typeface="Arial" pitchFamily="-105" charset="0"/>
                <a:cs typeface="Arial" pitchFamily="-105" charset="0"/>
              </a:rPr>
              <a:t> </a:t>
            </a:r>
            <a:r>
              <a:rPr lang="en-US" sz="1300">
                <a:ea typeface="Arial" pitchFamily="-105" charset="0"/>
                <a:cs typeface="Arial" pitchFamily="-105" charset="0"/>
              </a:rPr>
              <a:t>of </a:t>
            </a:r>
            <a:r>
              <a:rPr lang="en-US" sz="1300" smtClean="0">
                <a:ea typeface="Arial" pitchFamily="-105" charset="0"/>
                <a:cs typeface="Arial" pitchFamily="-105" charset="0"/>
              </a:rPr>
              <a:t>11</a:t>
            </a:r>
            <a:endParaRPr lang="en-US" sz="1300" dirty="0">
              <a:ea typeface="Arial" pitchFamily="-105" charset="0"/>
              <a:cs typeface="Arial" pitchFamily="-105" charset="0"/>
            </a:endParaRPr>
          </a:p>
          <a:p>
            <a:r>
              <a:rPr lang="en-US" sz="1300" dirty="0">
                <a:ea typeface="Arial" pitchFamily="-105" charset="0"/>
                <a:cs typeface="Arial" pitchFamily="-105" charset="0"/>
              </a:rPr>
              <a:t/>
            </a:r>
            <a:br>
              <a:rPr lang="en-US" sz="1300" dirty="0">
                <a:ea typeface="Arial" pitchFamily="-105" charset="0"/>
                <a:cs typeface="Arial" pitchFamily="-105" charset="0"/>
              </a:rPr>
            </a:br>
            <a:endParaRPr lang="en-US" sz="1300" dirty="0">
              <a:ea typeface="Arial" pitchFamily="-105" charset="0"/>
              <a:cs typeface="Arial" pitchFamily="-105" charset="0"/>
            </a:endParaRPr>
          </a:p>
          <a:p>
            <a:r>
              <a:rPr lang="en-US" sz="1300" dirty="0">
                <a:ea typeface="Arial" pitchFamily="-105" charset="0"/>
                <a:cs typeface="Arial" pitchFamily="-105" charset="0"/>
              </a:rPr>
              <a:t/>
            </a:r>
            <a:br>
              <a:rPr lang="en-US" sz="1300" dirty="0">
                <a:ea typeface="Arial" pitchFamily="-105" charset="0"/>
                <a:cs typeface="Arial" pitchFamily="-105" charset="0"/>
              </a:rPr>
            </a:br>
            <a:endParaRPr lang="en-US" sz="1300" dirty="0">
              <a:ea typeface="Arial" pitchFamily="-105" charset="0"/>
              <a:cs typeface="Arial" pitchFamily="-105" charset="0"/>
            </a:endParaRPr>
          </a:p>
          <a:p>
            <a:endParaRPr lang="en-US" sz="1400" dirty="0">
              <a:latin typeface="Times New Roman" pitchFamily="-105" charset="0"/>
            </a:endParaRPr>
          </a:p>
          <a:p>
            <a:endParaRPr lang="en-US" sz="1400" dirty="0">
              <a:latin typeface="Times New Roman" pitchFamily="-105" charset="0"/>
            </a:endParaRPr>
          </a:p>
        </p:txBody>
      </p:sp>
      <p:sp>
        <p:nvSpPr>
          <p:cNvPr id="1035" name="Title Placeholder 10"/>
          <p:cNvSpPr>
            <a:spLocks noGrp="1"/>
          </p:cNvSpPr>
          <p:nvPr>
            <p:ph type="title"/>
          </p:nvPr>
        </p:nvSpPr>
        <p:spPr bwMode="auto">
          <a:xfrm>
            <a:off x="534511" y="923962"/>
            <a:ext cx="9608211" cy="421732"/>
          </a:xfrm>
          <a:prstGeom prst="rect">
            <a:avLst/>
          </a:prstGeom>
          <a:noFill/>
          <a:ln w="9525">
            <a:noFill/>
            <a:miter lim="800000"/>
            <a:headEnd/>
            <a:tailEnd/>
          </a:ln>
        </p:spPr>
        <p:txBody>
          <a:bodyPr vert="horz" wrap="square" lIns="104278" tIns="52139" rIns="104278" bIns="52139"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534511" y="1511937"/>
            <a:ext cx="9621203" cy="5242776"/>
          </a:xfrm>
          <a:prstGeom prst="rect">
            <a:avLst/>
          </a:prstGeom>
          <a:noFill/>
          <a:ln w="9525">
            <a:noFill/>
            <a:miter lim="800000"/>
            <a:headEnd/>
            <a:tailEnd/>
          </a:ln>
        </p:spPr>
        <p:txBody>
          <a:bodyPr vert="horz" wrap="square" lIns="104278" tIns="52139" rIns="104278" bIns="52139"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9721" y="162850"/>
            <a:ext cx="2849324" cy="694397"/>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7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7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7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7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700" b="1">
          <a:solidFill>
            <a:srgbClr val="E30613"/>
          </a:solidFill>
          <a:latin typeface="Arial" charset="0"/>
          <a:ea typeface="ＭＳ Ｐゴシック" charset="-128"/>
          <a:cs typeface="ＭＳ Ｐゴシック" charset="-128"/>
        </a:defRPr>
      </a:lvl5pPr>
      <a:lvl6pPr marL="521391" algn="ctr" rtl="0" fontAlgn="base">
        <a:spcBef>
          <a:spcPct val="0"/>
        </a:spcBef>
        <a:spcAft>
          <a:spcPct val="0"/>
        </a:spcAft>
        <a:defRPr sz="5000">
          <a:solidFill>
            <a:srgbClr val="CC0000"/>
          </a:solidFill>
          <a:latin typeface="Arial" charset="0"/>
        </a:defRPr>
      </a:lvl6pPr>
      <a:lvl7pPr marL="1042782" algn="ctr" rtl="0" fontAlgn="base">
        <a:spcBef>
          <a:spcPct val="0"/>
        </a:spcBef>
        <a:spcAft>
          <a:spcPct val="0"/>
        </a:spcAft>
        <a:defRPr sz="5000">
          <a:solidFill>
            <a:srgbClr val="CC0000"/>
          </a:solidFill>
          <a:latin typeface="Arial" charset="0"/>
        </a:defRPr>
      </a:lvl7pPr>
      <a:lvl8pPr marL="1564173" algn="ctr" rtl="0" fontAlgn="base">
        <a:spcBef>
          <a:spcPct val="0"/>
        </a:spcBef>
        <a:spcAft>
          <a:spcPct val="0"/>
        </a:spcAft>
        <a:defRPr sz="5000">
          <a:solidFill>
            <a:srgbClr val="CC0000"/>
          </a:solidFill>
          <a:latin typeface="Arial" charset="0"/>
        </a:defRPr>
      </a:lvl8pPr>
      <a:lvl9pPr marL="2085564" algn="ctr" rtl="0" fontAlgn="base">
        <a:spcBef>
          <a:spcPct val="0"/>
        </a:spcBef>
        <a:spcAft>
          <a:spcPct val="0"/>
        </a:spcAft>
        <a:defRPr sz="5000">
          <a:solidFill>
            <a:srgbClr val="CC0000"/>
          </a:solidFill>
          <a:latin typeface="Arial" charset="0"/>
        </a:defRPr>
      </a:lvl9pPr>
    </p:titleStyle>
    <p:bodyStyle>
      <a:lvl1pPr marL="0" indent="0" algn="l" rtl="0" eaLnBrk="0" fontAlgn="base" hangingPunct="0">
        <a:lnSpc>
          <a:spcPts val="2737"/>
        </a:lnSpc>
        <a:spcBef>
          <a:spcPts val="1140"/>
        </a:spcBef>
        <a:spcAft>
          <a:spcPts val="1140"/>
        </a:spcAft>
        <a:defRPr lang="en-GB" sz="2300" dirty="0">
          <a:solidFill>
            <a:schemeClr val="tx1"/>
          </a:solidFill>
          <a:latin typeface="+mn-lt"/>
          <a:ea typeface="ＭＳ Ｐゴシック" charset="-128"/>
          <a:cs typeface="ＭＳ Ｐゴシック" charset="-128"/>
        </a:defRPr>
      </a:lvl1pPr>
      <a:lvl2pPr marL="246212" indent="-246212" algn="l" rtl="0" eaLnBrk="0" fontAlgn="base" hangingPunct="0">
        <a:lnSpc>
          <a:spcPts val="2737"/>
        </a:lnSpc>
        <a:spcBef>
          <a:spcPts val="570"/>
        </a:spcBef>
        <a:spcAft>
          <a:spcPts val="570"/>
        </a:spcAft>
        <a:buClr>
          <a:srgbClr val="E30613"/>
        </a:buClr>
        <a:buFont typeface="Arial" pitchFamily="-105" charset="0"/>
        <a:buChar char="•"/>
        <a:defRPr lang="en-GB" sz="2300" dirty="0">
          <a:solidFill>
            <a:schemeClr val="tx1"/>
          </a:solidFill>
          <a:latin typeface="+mn-lt"/>
          <a:ea typeface="ＭＳ Ｐゴシック" charset="-128"/>
          <a:cs typeface="+mn-cs"/>
        </a:defRPr>
      </a:lvl2pPr>
      <a:lvl3pPr marL="0" indent="0" algn="l" rtl="0" eaLnBrk="0" fontAlgn="base" hangingPunct="0">
        <a:lnSpc>
          <a:spcPts val="2281"/>
        </a:lnSpc>
        <a:spcBef>
          <a:spcPts val="570"/>
        </a:spcBef>
        <a:spcAft>
          <a:spcPts val="570"/>
        </a:spcAft>
        <a:buFont typeface="Lucida Grande" pitchFamily="-105" charset="0"/>
        <a:defRPr lang="en-GB" sz="1800" dirty="0">
          <a:solidFill>
            <a:schemeClr val="tx1"/>
          </a:solidFill>
          <a:latin typeface="+mn-lt"/>
          <a:ea typeface="ＭＳ Ｐゴシック" charset="-128"/>
          <a:cs typeface="+mn-cs"/>
        </a:defRPr>
      </a:lvl3pPr>
      <a:lvl4pPr marL="246212" indent="-246212" algn="l" rtl="0" eaLnBrk="0" fontAlgn="base" hangingPunct="0">
        <a:lnSpc>
          <a:spcPts val="2281"/>
        </a:lnSpc>
        <a:spcBef>
          <a:spcPts val="570"/>
        </a:spcBef>
        <a:spcAft>
          <a:spcPts val="570"/>
        </a:spcAft>
        <a:buClr>
          <a:srgbClr val="E30613"/>
        </a:buClr>
        <a:buFont typeface="Arial" pitchFamily="-105" charset="0"/>
        <a:buChar char="•"/>
        <a:defRPr lang="en-GB" sz="1800" dirty="0">
          <a:solidFill>
            <a:schemeClr val="tx1"/>
          </a:solidFill>
          <a:latin typeface="+mn-lt"/>
          <a:ea typeface="ＭＳ Ｐゴシック" charset="-128"/>
          <a:cs typeface="ＭＳ Ｐゴシック" charset="-128"/>
        </a:defRPr>
      </a:lvl4pPr>
      <a:lvl5pPr marL="492425" indent="-246212" algn="l" rtl="0" eaLnBrk="0" fontAlgn="base" hangingPunct="0">
        <a:lnSpc>
          <a:spcPts val="2281"/>
        </a:lnSpc>
        <a:spcBef>
          <a:spcPct val="0"/>
        </a:spcBef>
        <a:spcAft>
          <a:spcPts val="570"/>
        </a:spcAft>
        <a:buFont typeface="Arial" pitchFamily="-105" charset="0"/>
        <a:buChar char="–"/>
        <a:defRPr lang="en-US" sz="1800" dirty="0">
          <a:solidFill>
            <a:schemeClr val="tx1"/>
          </a:solidFill>
          <a:latin typeface="+mn-lt"/>
          <a:ea typeface="ＭＳ Ｐゴシック" charset="-128"/>
          <a:cs typeface="ＭＳ Ｐゴシック" charset="-128"/>
        </a:defRPr>
      </a:lvl5pPr>
      <a:lvl6pPr marL="521391" indent="-521391" algn="l" defTabSz="1042782" rtl="0" fontAlgn="base">
        <a:spcBef>
          <a:spcPct val="20000"/>
        </a:spcBef>
        <a:spcAft>
          <a:spcPct val="0"/>
        </a:spcAft>
        <a:buChar char="»"/>
        <a:defRPr lang="en-GB" sz="1800" kern="0" baseline="0" dirty="0" smtClean="0">
          <a:solidFill>
            <a:schemeClr val="tx1"/>
          </a:solidFill>
          <a:latin typeface="+mn-lt"/>
          <a:ea typeface="ＭＳ Ｐゴシック" charset="-128"/>
          <a:cs typeface="ＭＳ Ｐゴシック" charset="-128"/>
        </a:defRPr>
      </a:lvl6pPr>
      <a:lvl7pPr marL="3389041" indent="-260695" algn="l" defTabSz="1042782" rtl="0" fontAlgn="base">
        <a:spcBef>
          <a:spcPct val="20000"/>
        </a:spcBef>
        <a:spcAft>
          <a:spcPct val="0"/>
        </a:spcAft>
        <a:buClr>
          <a:srgbClr val="E30613"/>
        </a:buClr>
        <a:buChar char="»"/>
        <a:defRPr lang="en-GB" sz="1800" kern="0" baseline="0" dirty="0" smtClean="0">
          <a:solidFill>
            <a:schemeClr val="tx1"/>
          </a:solidFill>
          <a:latin typeface="+mn-lt"/>
          <a:ea typeface="ＭＳ Ｐゴシック" charset="-128"/>
          <a:cs typeface="ＭＳ Ｐゴシック" charset="-128"/>
        </a:defRPr>
      </a:lvl7pPr>
      <a:lvl8pPr marL="3910432" indent="-260695" algn="l" defTabSz="1042782" rtl="0" fontAlgn="base">
        <a:spcBef>
          <a:spcPct val="20000"/>
        </a:spcBef>
        <a:spcAft>
          <a:spcPct val="0"/>
        </a:spcAft>
        <a:buChar char="»"/>
        <a:defRPr lang="en-GB" sz="1800" kern="0" dirty="0" smtClean="0">
          <a:solidFill>
            <a:schemeClr val="tx1"/>
          </a:solidFill>
          <a:latin typeface="+mn-lt"/>
          <a:ea typeface="ＭＳ Ｐゴシック" charset="-128"/>
          <a:cs typeface="ＭＳ Ｐゴシック" charset="-128"/>
        </a:defRPr>
      </a:lvl8pPr>
      <a:lvl9pPr marL="4431822" indent="-260695" algn="l" defTabSz="1042782" rtl="0" fontAlgn="base">
        <a:spcBef>
          <a:spcPct val="20000"/>
        </a:spcBef>
        <a:spcAft>
          <a:spcPct val="0"/>
        </a:spcAft>
        <a:buChar char="»"/>
        <a:defRPr lang="en-GB" sz="11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21391" rtl="0" eaLnBrk="1" latinLnBrk="0" hangingPunct="1">
        <a:defRPr sz="2100" kern="1200">
          <a:solidFill>
            <a:schemeClr val="tx1"/>
          </a:solidFill>
          <a:latin typeface="+mn-lt"/>
          <a:ea typeface="+mn-ea"/>
          <a:cs typeface="+mn-cs"/>
        </a:defRPr>
      </a:lvl1pPr>
      <a:lvl2pPr marL="521391" algn="l" defTabSz="521391" rtl="0" eaLnBrk="1" latinLnBrk="0" hangingPunct="1">
        <a:defRPr sz="2100" kern="1200">
          <a:solidFill>
            <a:schemeClr val="tx1"/>
          </a:solidFill>
          <a:latin typeface="+mn-lt"/>
          <a:ea typeface="+mn-ea"/>
          <a:cs typeface="+mn-cs"/>
        </a:defRPr>
      </a:lvl2pPr>
      <a:lvl3pPr marL="1042782" algn="l" defTabSz="521391" rtl="0" eaLnBrk="1" latinLnBrk="0" hangingPunct="1">
        <a:defRPr sz="2100" kern="1200">
          <a:solidFill>
            <a:schemeClr val="tx1"/>
          </a:solidFill>
          <a:latin typeface="+mn-lt"/>
          <a:ea typeface="+mn-ea"/>
          <a:cs typeface="+mn-cs"/>
        </a:defRPr>
      </a:lvl3pPr>
      <a:lvl4pPr marL="1564173" algn="l" defTabSz="521391" rtl="0" eaLnBrk="1" latinLnBrk="0" hangingPunct="1">
        <a:defRPr sz="2100" kern="1200">
          <a:solidFill>
            <a:schemeClr val="tx1"/>
          </a:solidFill>
          <a:latin typeface="+mn-lt"/>
          <a:ea typeface="+mn-ea"/>
          <a:cs typeface="+mn-cs"/>
        </a:defRPr>
      </a:lvl4pPr>
      <a:lvl5pPr marL="2085564" algn="l" defTabSz="521391" rtl="0" eaLnBrk="1" latinLnBrk="0" hangingPunct="1">
        <a:defRPr sz="2100" kern="1200">
          <a:solidFill>
            <a:schemeClr val="tx1"/>
          </a:solidFill>
          <a:latin typeface="+mn-lt"/>
          <a:ea typeface="+mn-ea"/>
          <a:cs typeface="+mn-cs"/>
        </a:defRPr>
      </a:lvl5pPr>
      <a:lvl6pPr marL="2606954" algn="l" defTabSz="521391" rtl="0" eaLnBrk="1" latinLnBrk="0" hangingPunct="1">
        <a:defRPr sz="2100" kern="1200">
          <a:solidFill>
            <a:schemeClr val="tx1"/>
          </a:solidFill>
          <a:latin typeface="+mn-lt"/>
          <a:ea typeface="+mn-ea"/>
          <a:cs typeface="+mn-cs"/>
        </a:defRPr>
      </a:lvl6pPr>
      <a:lvl7pPr marL="3128345" algn="l" defTabSz="521391" rtl="0" eaLnBrk="1" latinLnBrk="0" hangingPunct="1">
        <a:defRPr sz="2100" kern="1200">
          <a:solidFill>
            <a:schemeClr val="tx1"/>
          </a:solidFill>
          <a:latin typeface="+mn-lt"/>
          <a:ea typeface="+mn-ea"/>
          <a:cs typeface="+mn-cs"/>
        </a:defRPr>
      </a:lvl7pPr>
      <a:lvl8pPr marL="3649736" algn="l" defTabSz="521391" rtl="0" eaLnBrk="1" latinLnBrk="0" hangingPunct="1">
        <a:defRPr sz="2100" kern="1200">
          <a:solidFill>
            <a:schemeClr val="tx1"/>
          </a:solidFill>
          <a:latin typeface="+mn-lt"/>
          <a:ea typeface="+mn-ea"/>
          <a:cs typeface="+mn-cs"/>
        </a:defRPr>
      </a:lvl8pPr>
      <a:lvl9pPr marL="4171127" algn="l" defTabSz="52139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90041" y="4427909"/>
            <a:ext cx="9298417" cy="421732"/>
          </a:xfrm>
        </p:spPr>
        <p:txBody>
          <a:bodyPr/>
          <a:lstStyle/>
          <a:p>
            <a:r>
              <a:rPr lang="en-GB" dirty="0" smtClean="0"/>
              <a:t>Employee statutory rights and responsibilities</a:t>
            </a:r>
            <a:endParaRPr lang="en-GB" dirty="0"/>
          </a:p>
        </p:txBody>
      </p:sp>
      <p:sp>
        <p:nvSpPr>
          <p:cNvPr id="2050" name="Rectangle 14"/>
          <p:cNvSpPr>
            <a:spLocks noGrp="1" noChangeArrowheads="1"/>
          </p:cNvSpPr>
          <p:nvPr>
            <p:ph type="body" idx="10"/>
          </p:nvPr>
        </p:nvSpPr>
        <p:spPr/>
        <p:txBody>
          <a:bodyPr/>
          <a:lstStyle/>
          <a:p>
            <a:endParaRPr lang="en-GB" dirty="0" smtClean="0"/>
          </a:p>
          <a:p>
            <a:endParaRPr lang="en-GB" dirty="0" smtClean="0"/>
          </a:p>
          <a:p>
            <a:r>
              <a:rPr lang="en-GB" dirty="0" smtClean="0"/>
              <a:t>PowerPoint presentation</a:t>
            </a:r>
            <a:endParaRPr lang="en-GB" dirty="0"/>
          </a:p>
        </p:txBody>
      </p:sp>
      <p:sp>
        <p:nvSpPr>
          <p:cNvPr id="2051" name="Text Box 10"/>
          <p:cNvSpPr txBox="1">
            <a:spLocks noChangeArrowheads="1"/>
          </p:cNvSpPr>
          <p:nvPr/>
        </p:nvSpPr>
        <p:spPr bwMode="white">
          <a:xfrm>
            <a:off x="590041" y="2267902"/>
            <a:ext cx="9443032" cy="1427939"/>
          </a:xfrm>
          <a:prstGeom prst="rect">
            <a:avLst/>
          </a:prstGeom>
          <a:solidFill>
            <a:srgbClr val="E30613"/>
          </a:solidFill>
          <a:ln w="9525">
            <a:noFill/>
            <a:miter lim="800000"/>
            <a:headEnd/>
            <a:tailEnd/>
          </a:ln>
        </p:spPr>
        <p:txBody>
          <a:bodyPr wrap="none" lIns="104278" tIns="52139" rIns="104278" bIns="52139">
            <a:prstTxWarp prst="textNoShape">
              <a:avLst/>
            </a:prstTxWarp>
          </a:bodyPr>
          <a:lstStyle/>
          <a:p>
            <a:r>
              <a:rPr lang="en-GB" sz="21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623597" y="3695841"/>
            <a:ext cx="9443032" cy="251989"/>
          </a:xfrm>
          <a:prstGeom prst="rect">
            <a:avLst/>
          </a:prstGeom>
          <a:solidFill>
            <a:srgbClr val="D9D9D9"/>
          </a:solidFill>
          <a:ln w="9525">
            <a:noFill/>
            <a:miter lim="800000"/>
            <a:headEnd/>
            <a:tailEnd/>
          </a:ln>
        </p:spPr>
        <p:txBody>
          <a:bodyPr wrap="none" lIns="104278" tIns="52139" rIns="104278" bIns="52139">
            <a:prstTxWarp prst="textNoShape">
              <a:avLst/>
            </a:prstTxWarp>
          </a:bodyPr>
          <a:lstStyle/>
          <a:p>
            <a:r>
              <a:rPr lang="en-GB" sz="21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890852" y="2435898"/>
            <a:ext cx="8997606" cy="520795"/>
          </a:xfrm>
          <a:prstGeom prst="rect">
            <a:avLst/>
          </a:prstGeom>
          <a:noFill/>
          <a:ln w="9525">
            <a:noFill/>
            <a:miter lim="800000"/>
            <a:headEnd/>
            <a:tailEnd/>
          </a:ln>
        </p:spPr>
        <p:txBody>
          <a:bodyPr lIns="104278" tIns="52139" rIns="104278" bIns="52139">
            <a:prstTxWarp prst="textNoShape">
              <a:avLst/>
            </a:prstTxWarp>
            <a:spAutoFit/>
          </a:bodyPr>
          <a:lstStyle/>
          <a:p>
            <a:r>
              <a:rPr lang="en-GB" sz="2700" b="1" dirty="0">
                <a:solidFill>
                  <a:srgbClr val="FFFFFF"/>
                </a:solidFill>
              </a:rPr>
              <a:t>Unit </a:t>
            </a:r>
            <a:r>
              <a:rPr lang="en-GB" sz="2700" b="1" dirty="0" smtClean="0">
                <a:solidFill>
                  <a:srgbClr val="FFFFFF"/>
                </a:solidFill>
              </a:rPr>
              <a:t>227: </a:t>
            </a:r>
            <a:r>
              <a:rPr lang="en-GB" sz="2700" b="1" dirty="0" smtClean="0">
                <a:solidFill>
                  <a:srgbClr val="FFFFFF"/>
                </a:solidFill>
              </a:rPr>
              <a:t>Employee rights and responsibilities</a:t>
            </a: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Worksheets 1, 2 and 3; Activity 1</a:t>
            </a:r>
            <a:endParaRPr lang="en-GB" sz="2400" dirty="0"/>
          </a:p>
        </p:txBody>
      </p:sp>
      <p:sp>
        <p:nvSpPr>
          <p:cNvPr id="3" name="Content Placeholder 2"/>
          <p:cNvSpPr>
            <a:spLocks noGrp="1"/>
          </p:cNvSpPr>
          <p:nvPr>
            <p:ph sz="quarter" idx="10"/>
          </p:nvPr>
        </p:nvSpPr>
        <p:spPr/>
        <p:txBody>
          <a:bodyPr/>
          <a:lstStyle/>
          <a:p>
            <a:r>
              <a:rPr lang="en-GB" sz="2000" dirty="0" smtClean="0"/>
              <a:t>Worksheet 1 – Quiz on statutory rights of employees</a:t>
            </a:r>
          </a:p>
          <a:p>
            <a:r>
              <a:rPr lang="en-GB" sz="2000" dirty="0" smtClean="0"/>
              <a:t>Worksheet 2 – Employee rights in certain situations</a:t>
            </a:r>
          </a:p>
          <a:p>
            <a:r>
              <a:rPr lang="en-GB" sz="2000" dirty="0" smtClean="0"/>
              <a:t>Activity 1 – The impact of the statutory rights of employees on own job role</a:t>
            </a:r>
          </a:p>
          <a:p>
            <a:r>
              <a:rPr lang="en-GB" sz="2000" dirty="0" smtClean="0"/>
              <a:t>Worksheet 3 – Research into the Equality Act 2010 and its impact on the statutory rights of employees</a:t>
            </a:r>
            <a:endParaRPr lang="en-GB" sz="2000" dirty="0"/>
          </a:p>
        </p:txBody>
      </p:sp>
    </p:spTree>
    <p:extLst>
      <p:ext uri="{BB962C8B-B14F-4D97-AF65-F5344CB8AC3E}">
        <p14:creationId xmlns:p14="http://schemas.microsoft.com/office/powerpoint/2010/main" val="3308058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534511" y="1511937"/>
            <a:ext cx="9621203" cy="5241025"/>
          </a:xfrm>
        </p:spPr>
        <p:txBody>
          <a:bodyPr/>
          <a:lstStyle/>
          <a:p>
            <a:pPr algn="ctr" eaLnBrk="1" hangingPunct="1">
              <a:lnSpc>
                <a:spcPct val="100000"/>
              </a:lnSpc>
            </a:pPr>
            <a:r>
              <a:rPr sz="6800" dirty="0">
                <a:solidFill>
                  <a:srgbClr val="E30613"/>
                </a:solidFill>
                <a:ea typeface="ＭＳ Ｐゴシック" pitchFamily="-105" charset="-128"/>
                <a:cs typeface="ＭＳ Ｐゴシック" pitchFamily="-105" charset="-128"/>
              </a:rPr>
              <a:t> </a:t>
            </a:r>
          </a:p>
          <a:p>
            <a:pPr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ea typeface="ＭＳ Ｐゴシック" pitchFamily="-105" charset="-128"/>
                <a:cs typeface="ＭＳ Ｐゴシック" pitchFamily="-105" charset="-128"/>
              </a:rPr>
              <a:t>What links all of these work situations?</a:t>
            </a:r>
            <a:endParaRPr lang="en-GB" sz="2400" dirty="0"/>
          </a:p>
        </p:txBody>
      </p:sp>
      <p:sp>
        <p:nvSpPr>
          <p:cNvPr id="3" name="Content Placeholder 2"/>
          <p:cNvSpPr>
            <a:spLocks noGrp="1"/>
          </p:cNvSpPr>
          <p:nvPr>
            <p:ph sz="quarter" idx="10"/>
          </p:nvPr>
        </p:nvSpPr>
        <p:spPr/>
        <p:txBody>
          <a:bodyPr/>
          <a:lstStyle/>
          <a:p>
            <a:pPr marL="0" lvl="3" indent="0">
              <a:lnSpc>
                <a:spcPts val="2000"/>
              </a:lnSpc>
              <a:spcBef>
                <a:spcPts val="0"/>
              </a:spcBef>
              <a:spcAft>
                <a:spcPts val="1200"/>
              </a:spcAft>
              <a:buNone/>
              <a:defRPr/>
            </a:pPr>
            <a:r>
              <a:rPr lang="en-US" sz="2000" dirty="0" smtClean="0"/>
              <a:t>Being paid</a:t>
            </a:r>
            <a:endParaRPr lang="en-US" sz="2000" dirty="0"/>
          </a:p>
          <a:p>
            <a:pPr marL="0" lvl="3" indent="0">
              <a:lnSpc>
                <a:spcPts val="2000"/>
              </a:lnSpc>
              <a:spcBef>
                <a:spcPts val="0"/>
              </a:spcBef>
              <a:spcAft>
                <a:spcPts val="1200"/>
              </a:spcAft>
              <a:buNone/>
              <a:defRPr/>
            </a:pPr>
            <a:endParaRPr lang="en-US" sz="2000" dirty="0" smtClean="0"/>
          </a:p>
          <a:p>
            <a:pPr marL="0" lvl="3" indent="0">
              <a:lnSpc>
                <a:spcPts val="2000"/>
              </a:lnSpc>
              <a:spcBef>
                <a:spcPts val="0"/>
              </a:spcBef>
              <a:spcAft>
                <a:spcPts val="1200"/>
              </a:spcAft>
              <a:buNone/>
              <a:defRPr/>
            </a:pPr>
            <a:r>
              <a:rPr lang="en-US" sz="2000" dirty="0" smtClean="0"/>
              <a:t>Going on holiday</a:t>
            </a:r>
          </a:p>
          <a:p>
            <a:pPr marL="0" lvl="3" indent="0">
              <a:lnSpc>
                <a:spcPts val="2000"/>
              </a:lnSpc>
              <a:spcBef>
                <a:spcPts val="0"/>
              </a:spcBef>
              <a:spcAft>
                <a:spcPts val="1200"/>
              </a:spcAft>
              <a:buNone/>
              <a:defRPr/>
            </a:pPr>
            <a:endParaRPr lang="en-US" sz="2000" dirty="0"/>
          </a:p>
          <a:p>
            <a:pPr marL="0" lvl="3" indent="0">
              <a:lnSpc>
                <a:spcPts val="2000"/>
              </a:lnSpc>
              <a:spcBef>
                <a:spcPts val="0"/>
              </a:spcBef>
              <a:spcAft>
                <a:spcPts val="1200"/>
              </a:spcAft>
              <a:buNone/>
              <a:defRPr/>
            </a:pPr>
            <a:r>
              <a:rPr lang="en-US" sz="2000" dirty="0" smtClean="0"/>
              <a:t>Wearing an overall</a:t>
            </a:r>
          </a:p>
          <a:p>
            <a:pPr marL="0" lvl="3" indent="0">
              <a:lnSpc>
                <a:spcPts val="2000"/>
              </a:lnSpc>
              <a:spcBef>
                <a:spcPts val="0"/>
              </a:spcBef>
              <a:spcAft>
                <a:spcPts val="1200"/>
              </a:spcAft>
              <a:buNone/>
              <a:defRPr/>
            </a:pPr>
            <a:endParaRPr lang="en-US" sz="2000" dirty="0"/>
          </a:p>
          <a:p>
            <a:pPr marL="0" lvl="3" indent="0">
              <a:lnSpc>
                <a:spcPts val="2000"/>
              </a:lnSpc>
              <a:spcBef>
                <a:spcPts val="0"/>
              </a:spcBef>
              <a:spcAft>
                <a:spcPts val="1200"/>
              </a:spcAft>
              <a:buNone/>
              <a:defRPr/>
            </a:pPr>
            <a:r>
              <a:rPr lang="en-US" sz="2000" dirty="0" smtClean="0"/>
              <a:t>Paternity leave</a:t>
            </a:r>
          </a:p>
          <a:p>
            <a:pPr marL="0" lvl="3" indent="0">
              <a:lnSpc>
                <a:spcPts val="2000"/>
              </a:lnSpc>
              <a:spcBef>
                <a:spcPts val="0"/>
              </a:spcBef>
              <a:spcAft>
                <a:spcPts val="1200"/>
              </a:spcAft>
              <a:buNone/>
              <a:defRPr/>
            </a:pPr>
            <a:endParaRPr lang="en-US" sz="2000" dirty="0"/>
          </a:p>
          <a:p>
            <a:pPr marL="0" lvl="3" indent="0">
              <a:lnSpc>
                <a:spcPts val="2000"/>
              </a:lnSpc>
              <a:spcBef>
                <a:spcPts val="0"/>
              </a:spcBef>
              <a:spcAft>
                <a:spcPts val="1200"/>
              </a:spcAft>
              <a:buNone/>
              <a:defRPr/>
            </a:pPr>
            <a:r>
              <a:rPr lang="en-US" sz="2000" dirty="0" smtClean="0"/>
              <a:t>Reporting a blocked toilet</a:t>
            </a:r>
          </a:p>
          <a:p>
            <a:pPr marL="0" lvl="3" indent="0">
              <a:lnSpc>
                <a:spcPts val="2000"/>
              </a:lnSpc>
              <a:spcBef>
                <a:spcPts val="0"/>
              </a:spcBef>
              <a:spcAft>
                <a:spcPts val="1200"/>
              </a:spcAft>
              <a:buNone/>
              <a:defRPr/>
            </a:pPr>
            <a:endParaRPr lang="en-US" sz="2000" dirty="0"/>
          </a:p>
          <a:p>
            <a:pPr marL="0" lvl="3" indent="0">
              <a:lnSpc>
                <a:spcPts val="2000"/>
              </a:lnSpc>
              <a:spcBef>
                <a:spcPts val="0"/>
              </a:spcBef>
              <a:spcAft>
                <a:spcPts val="1200"/>
              </a:spcAft>
              <a:buNone/>
              <a:defRPr/>
            </a:pPr>
            <a:r>
              <a:rPr lang="en-US" sz="2000" dirty="0" smtClean="0"/>
              <a:t>Attending Friday prayers </a:t>
            </a:r>
            <a:endParaRPr lang="en-US" sz="2000" dirty="0"/>
          </a:p>
          <a:p>
            <a:endParaRPr lang="en-GB" dirty="0"/>
          </a:p>
        </p:txBody>
      </p:sp>
    </p:spTree>
    <p:extLst>
      <p:ext uri="{BB962C8B-B14F-4D97-AF65-F5344CB8AC3E}">
        <p14:creationId xmlns:p14="http://schemas.microsoft.com/office/powerpoint/2010/main" val="3433454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11" y="923961"/>
            <a:ext cx="9608211" cy="767644"/>
          </a:xfrm>
        </p:spPr>
        <p:txBody>
          <a:bodyPr/>
          <a:lstStyle/>
          <a:p>
            <a:r>
              <a:rPr lang="en-US" sz="2400" dirty="0">
                <a:ea typeface="ＭＳ Ｐゴシック" pitchFamily="-105" charset="-128"/>
                <a:cs typeface="ＭＳ Ｐゴシック" pitchFamily="-105" charset="-128"/>
              </a:rPr>
              <a:t>They are all </a:t>
            </a:r>
            <a:r>
              <a:rPr lang="en-US" sz="2400" dirty="0" smtClean="0">
                <a:ea typeface="ＭＳ Ｐゴシック" pitchFamily="-105" charset="-128"/>
                <a:cs typeface="ＭＳ Ｐゴシック" pitchFamily="-105" charset="-128"/>
              </a:rPr>
              <a:t/>
            </a:r>
            <a:br>
              <a:rPr lang="en-US" sz="2400" dirty="0" smtClean="0">
                <a:ea typeface="ＭＳ Ｐゴシック" pitchFamily="-105" charset="-128"/>
                <a:cs typeface="ＭＳ Ｐゴシック" pitchFamily="-105" charset="-128"/>
              </a:rPr>
            </a:br>
            <a:r>
              <a:rPr lang="en-US" sz="2400" dirty="0" smtClean="0">
                <a:ea typeface="ＭＳ Ｐゴシック" pitchFamily="-105" charset="-128"/>
                <a:cs typeface="ＭＳ Ｐゴシック" pitchFamily="-105" charset="-128"/>
              </a:rPr>
              <a:t>EMPLOYEE </a:t>
            </a:r>
            <a:r>
              <a:rPr lang="en-US" sz="2400" dirty="0">
                <a:ea typeface="ＭＳ Ｐゴシック" pitchFamily="-105" charset="-128"/>
                <a:cs typeface="ＭＳ Ｐゴシック" pitchFamily="-105" charset="-128"/>
              </a:rPr>
              <a:t>STATUTORY RIGHTS AND RESPONSIBILITIES </a:t>
            </a:r>
            <a:endParaRPr lang="en-GB" sz="2400" dirty="0"/>
          </a:p>
        </p:txBody>
      </p:sp>
      <p:sp>
        <p:nvSpPr>
          <p:cNvPr id="3" name="Content Placeholder 2"/>
          <p:cNvSpPr>
            <a:spLocks noGrp="1"/>
          </p:cNvSpPr>
          <p:nvPr>
            <p:ph sz="quarter" idx="10"/>
          </p:nvPr>
        </p:nvSpPr>
        <p:spPr>
          <a:xfrm>
            <a:off x="534511" y="1763613"/>
            <a:ext cx="9621203" cy="4990490"/>
          </a:xfrm>
        </p:spPr>
        <p:txBody>
          <a:bodyPr/>
          <a:lstStyle/>
          <a:p>
            <a:r>
              <a:rPr lang="en-GB" sz="1600" dirty="0"/>
              <a:t>Both you and your employer </a:t>
            </a:r>
            <a:r>
              <a:rPr lang="en-GB" sz="1600" dirty="0" smtClean="0"/>
              <a:t>have: </a:t>
            </a:r>
            <a:endParaRPr lang="en-GB" sz="1600" dirty="0"/>
          </a:p>
          <a:p>
            <a:pPr marL="342900" indent="-342900">
              <a:buFont typeface="Arial" panose="020B0604020202020204" pitchFamily="34" charset="0"/>
              <a:buChar char="•"/>
            </a:pPr>
            <a:r>
              <a:rPr lang="en-GB" sz="1600" b="1" dirty="0" smtClean="0"/>
              <a:t>rights</a:t>
            </a:r>
            <a:r>
              <a:rPr lang="en-GB" sz="1600" dirty="0" smtClean="0"/>
              <a:t> </a:t>
            </a:r>
            <a:r>
              <a:rPr lang="en-GB" sz="1600" dirty="0"/>
              <a:t>– things </a:t>
            </a:r>
            <a:r>
              <a:rPr lang="en-GB" sz="1600" dirty="0" smtClean="0"/>
              <a:t>to which you </a:t>
            </a:r>
            <a:r>
              <a:rPr lang="en-GB" sz="1600" dirty="0"/>
              <a:t>are automatically </a:t>
            </a:r>
            <a:r>
              <a:rPr lang="en-GB" sz="1600" dirty="0" smtClean="0"/>
              <a:t>entitled</a:t>
            </a:r>
            <a:endParaRPr lang="en-GB" sz="1600" dirty="0"/>
          </a:p>
          <a:p>
            <a:pPr marL="342900" indent="-342900">
              <a:buFont typeface="Arial" panose="020B0604020202020204" pitchFamily="34" charset="0"/>
              <a:buChar char="•"/>
            </a:pPr>
            <a:r>
              <a:rPr lang="en-GB" sz="1600" b="1" dirty="0" smtClean="0"/>
              <a:t>responsibilities</a:t>
            </a:r>
            <a:r>
              <a:rPr lang="en-GB" sz="1600" dirty="0" smtClean="0"/>
              <a:t> </a:t>
            </a:r>
            <a:r>
              <a:rPr lang="en-GB" sz="1600" dirty="0"/>
              <a:t>– obligations </a:t>
            </a:r>
            <a:r>
              <a:rPr lang="en-GB" sz="1600" dirty="0" smtClean="0"/>
              <a:t>you must meet.</a:t>
            </a:r>
          </a:p>
          <a:p>
            <a:r>
              <a:rPr lang="en-GB" sz="1600" b="1" dirty="0" smtClean="0">
                <a:solidFill>
                  <a:srgbClr val="E30613"/>
                </a:solidFill>
              </a:rPr>
              <a:t>Why do we have statutory rights and responsibilities?</a:t>
            </a:r>
          </a:p>
          <a:p>
            <a:r>
              <a:rPr lang="en-GB" sz="1600" dirty="0" smtClean="0"/>
              <a:t>To stop the employer or the employee taking advantage of the other.</a:t>
            </a:r>
          </a:p>
          <a:p>
            <a:r>
              <a:rPr lang="en-GB" sz="1600" dirty="0" smtClean="0"/>
              <a:t>An employee has the right to paid holiday. The employer has the right to dismiss someone stealing from them.</a:t>
            </a:r>
          </a:p>
          <a:p>
            <a:r>
              <a:rPr lang="en-GB" sz="1600" dirty="0" smtClean="0"/>
              <a:t>An employee has a responsibility to come to work regularly. An employer has a responsibility to provide a safe workplace. An employee has a responsibility to work safely. </a:t>
            </a:r>
            <a:endParaRPr lang="en-GB" sz="1600" dirty="0"/>
          </a:p>
          <a:p>
            <a:endParaRPr lang="en-GB" dirty="0"/>
          </a:p>
        </p:txBody>
      </p:sp>
    </p:spTree>
    <p:extLst>
      <p:ext uri="{BB962C8B-B14F-4D97-AF65-F5344CB8AC3E}">
        <p14:creationId xmlns:p14="http://schemas.microsoft.com/office/powerpoint/2010/main" val="2754724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4511" y="923960"/>
            <a:ext cx="9608211" cy="871490"/>
          </a:xfrm>
        </p:spPr>
        <p:txBody>
          <a:bodyPr/>
          <a:lstStyle/>
          <a:p>
            <a:r>
              <a:rPr lang="en-US" sz="2400" dirty="0" smtClean="0">
                <a:ea typeface="ＭＳ Ｐゴシック" pitchFamily="-105" charset="-128"/>
                <a:cs typeface="ＭＳ Ｐゴシック" pitchFamily="-105" charset="-128"/>
              </a:rPr>
              <a:t>Employee statutory rights and responsibilities  </a:t>
            </a:r>
            <a:endParaRPr lang="en-US" sz="2400"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62420" y="2033578"/>
            <a:ext cx="9621203" cy="4721134"/>
          </a:xfrm>
        </p:spPr>
        <p:txBody>
          <a:bodyPr/>
          <a:lstStyle/>
          <a:p>
            <a:r>
              <a:rPr lang="en-GB" sz="2000" b="1" dirty="0" smtClean="0"/>
              <a:t>Contracts </a:t>
            </a:r>
            <a:r>
              <a:rPr lang="en-GB" sz="2000" b="1" dirty="0"/>
              <a:t>of employment</a:t>
            </a:r>
            <a:r>
              <a:rPr lang="en-GB" sz="2000" dirty="0"/>
              <a:t> </a:t>
            </a:r>
            <a:r>
              <a:rPr lang="en-GB" sz="2000" dirty="0" smtClean="0"/>
              <a:t>are </a:t>
            </a:r>
            <a:r>
              <a:rPr lang="en-GB" sz="2000" dirty="0"/>
              <a:t>a </a:t>
            </a:r>
            <a:r>
              <a:rPr lang="en-GB" sz="2000" dirty="0" smtClean="0"/>
              <a:t>statutory requirement </a:t>
            </a:r>
            <a:r>
              <a:rPr lang="en-GB" sz="2000" dirty="0"/>
              <a:t>of the 1996 Employment Rights Act. The terms of an employment contract set out what the employee and employer can expect of each other.  </a:t>
            </a:r>
          </a:p>
          <a:p>
            <a:r>
              <a:rPr lang="en-GB" sz="2000" dirty="0" smtClean="0"/>
              <a:t>Conditions </a:t>
            </a:r>
            <a:r>
              <a:rPr lang="en-GB" sz="2000" dirty="0"/>
              <a:t>of employment which relate to the employee may include information relating to periods of notice, salary, benefits, grievance procedures and hours of work. </a:t>
            </a:r>
          </a:p>
          <a:p>
            <a:endParaRPr lang="en-US" sz="2700" dirty="0">
              <a:ea typeface="ＭＳ Ｐゴシック" pitchFamily="-105" charset="-128"/>
              <a:cs typeface="ＭＳ Ｐゴシック" pitchFamily="-105"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776" y="4394145"/>
            <a:ext cx="4608512" cy="20391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Employment status  </a:t>
            </a:r>
            <a:endParaRPr lang="en-US" sz="2400" dirty="0"/>
          </a:p>
        </p:txBody>
      </p:sp>
      <p:sp>
        <p:nvSpPr>
          <p:cNvPr id="3" name="Content Placeholder 2"/>
          <p:cNvSpPr>
            <a:spLocks noGrp="1"/>
          </p:cNvSpPr>
          <p:nvPr>
            <p:ph sz="quarter" idx="10"/>
          </p:nvPr>
        </p:nvSpPr>
        <p:spPr/>
        <p:txBody>
          <a:bodyPr/>
          <a:lstStyle/>
          <a:p>
            <a:r>
              <a:rPr lang="en-GB" sz="1600" dirty="0"/>
              <a:t>There are three types of employment status, which indicate a person’s rights </a:t>
            </a:r>
            <a:r>
              <a:rPr lang="en-GB" sz="1600" dirty="0" smtClean="0"/>
              <a:t>at work.</a:t>
            </a:r>
          </a:p>
          <a:p>
            <a:r>
              <a:rPr lang="en-GB" sz="1600" b="1" dirty="0" smtClean="0"/>
              <a:t>Workers</a:t>
            </a:r>
            <a:r>
              <a:rPr lang="en-GB" sz="1600" dirty="0" smtClean="0"/>
              <a:t> </a:t>
            </a:r>
            <a:r>
              <a:rPr lang="en-GB" sz="1600" dirty="0"/>
              <a:t>have a contract (not necessarily written) to undertake work in return for reward</a:t>
            </a:r>
            <a:r>
              <a:rPr lang="en-GB" sz="1600" dirty="0" smtClean="0"/>
              <a:t>. Work </a:t>
            </a:r>
            <a:r>
              <a:rPr lang="en-GB" sz="1600" dirty="0"/>
              <a:t>should be available to them for the duration of the contract. Workers are entitled to </a:t>
            </a:r>
            <a:r>
              <a:rPr lang="en-GB" sz="1600" dirty="0" smtClean="0"/>
              <a:t>being </a:t>
            </a:r>
            <a:r>
              <a:rPr lang="en-GB" sz="1600" dirty="0"/>
              <a:t>paid the national minimum wage, </a:t>
            </a:r>
            <a:r>
              <a:rPr lang="en-GB" sz="1600" dirty="0" smtClean="0"/>
              <a:t>protection </a:t>
            </a:r>
            <a:r>
              <a:rPr lang="en-GB" sz="1600" dirty="0"/>
              <a:t>against unlawful deduction from wages, receiving the statutory minimum level of paid holiday, protection against unlawful discrimination, and not to be treated less favourably if they work part-time.</a:t>
            </a:r>
          </a:p>
          <a:p>
            <a:r>
              <a:rPr lang="en-GB" sz="1600" b="1" dirty="0" smtClean="0"/>
              <a:t>Employees</a:t>
            </a:r>
            <a:r>
              <a:rPr lang="en-GB" sz="1600" dirty="0" smtClean="0"/>
              <a:t> </a:t>
            </a:r>
            <a:r>
              <a:rPr lang="en-GB" sz="1600" dirty="0"/>
              <a:t>are workers, but have a wider range of employment rights than other workers, including the entitlement to statutory sick pay, </a:t>
            </a:r>
            <a:r>
              <a:rPr lang="en-GB" sz="1600" dirty="0" smtClean="0"/>
              <a:t>maternity and paternity </a:t>
            </a:r>
            <a:r>
              <a:rPr lang="en-GB" sz="1600" dirty="0"/>
              <a:t>leave and pay, the right to request flexible </a:t>
            </a:r>
            <a:r>
              <a:rPr lang="en-GB" sz="1600" dirty="0" smtClean="0"/>
              <a:t>working, </a:t>
            </a:r>
            <a:r>
              <a:rPr lang="en-GB" sz="1600" dirty="0"/>
              <a:t>and minimum notice periods </a:t>
            </a:r>
            <a:r>
              <a:rPr lang="en-GB" sz="1600" dirty="0" smtClean="0"/>
              <a:t>that </a:t>
            </a:r>
            <a:r>
              <a:rPr lang="en-GB" sz="1600" dirty="0"/>
              <a:t>their employment will </a:t>
            </a:r>
            <a:r>
              <a:rPr lang="en-GB" sz="1600" dirty="0" smtClean="0"/>
              <a:t>end.</a:t>
            </a:r>
          </a:p>
          <a:p>
            <a:r>
              <a:rPr lang="en-GB" sz="1600" b="1" dirty="0"/>
              <a:t>Self-employed</a:t>
            </a:r>
            <a:r>
              <a:rPr lang="en-GB" sz="1600" dirty="0"/>
              <a:t> people are not </a:t>
            </a:r>
            <a:r>
              <a:rPr lang="en-GB" sz="1600" dirty="0" smtClean="0"/>
              <a:t>covered </a:t>
            </a:r>
            <a:r>
              <a:rPr lang="en-GB" sz="1600" dirty="0"/>
              <a:t>by employment law, except for compliance with health and safety. Rights and responsibilities are determined by </a:t>
            </a:r>
            <a:r>
              <a:rPr lang="en-GB" sz="1600" dirty="0" smtClean="0"/>
              <a:t>self-employed persons contracts </a:t>
            </a:r>
            <a:r>
              <a:rPr lang="en-GB" sz="1600" dirty="0"/>
              <a:t>with </a:t>
            </a:r>
            <a:r>
              <a:rPr lang="en-GB" sz="1600" dirty="0" smtClean="0"/>
              <a:t>clients.</a:t>
            </a:r>
            <a:endParaRPr lang="en-GB" sz="1600" dirty="0"/>
          </a:p>
          <a:p>
            <a:endParaRPr lang="en-GB" sz="1600" dirty="0"/>
          </a:p>
          <a:p>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76" y="899517"/>
            <a:ext cx="9622146" cy="720079"/>
          </a:xfrm>
        </p:spPr>
        <p:txBody>
          <a:bodyPr/>
          <a:lstStyle/>
          <a:p>
            <a:r>
              <a:rPr lang="en-GB" sz="2400" dirty="0" smtClean="0"/>
              <a:t>Key rights – pay, hours, holidays, breaks</a:t>
            </a:r>
            <a:endParaRPr lang="en-US" sz="2400" dirty="0"/>
          </a:p>
        </p:txBody>
      </p:sp>
      <p:sp>
        <p:nvSpPr>
          <p:cNvPr id="3" name="Content Placeholder 2"/>
          <p:cNvSpPr>
            <a:spLocks noGrp="1"/>
          </p:cNvSpPr>
          <p:nvPr>
            <p:ph sz="quarter" idx="10"/>
          </p:nvPr>
        </p:nvSpPr>
        <p:spPr>
          <a:xfrm>
            <a:off x="534511" y="1835621"/>
            <a:ext cx="9621203" cy="4918482"/>
          </a:xfrm>
        </p:spPr>
        <p:txBody>
          <a:bodyPr/>
          <a:lstStyle/>
          <a:p>
            <a:r>
              <a:rPr lang="en-GB" sz="2000" b="1" dirty="0" smtClean="0"/>
              <a:t>Pay</a:t>
            </a:r>
            <a:r>
              <a:rPr lang="en-GB" sz="2000" dirty="0" smtClean="0"/>
              <a:t> – </a:t>
            </a:r>
            <a:r>
              <a:rPr lang="en-GB" sz="2000" dirty="0"/>
              <a:t>The </a:t>
            </a:r>
            <a:r>
              <a:rPr lang="en-GB" sz="2000" b="1" dirty="0"/>
              <a:t>National Minimum Wage Act 1998</a:t>
            </a:r>
            <a:r>
              <a:rPr lang="en-GB" sz="2000" dirty="0"/>
              <a:t> </a:t>
            </a:r>
            <a:r>
              <a:rPr lang="en-GB" sz="2000" dirty="0" smtClean="0"/>
              <a:t>created </a:t>
            </a:r>
            <a:r>
              <a:rPr lang="en-GB" sz="2000" dirty="0"/>
              <a:t>a minimum wage across the United Kingdom, currently £6.50 per hour for workers aged 21+, £5.13 per hour for workers aged </a:t>
            </a:r>
            <a:r>
              <a:rPr lang="en-GB" sz="2000" dirty="0" smtClean="0"/>
              <a:t>18–20 and £2.73 for apprentices aged </a:t>
            </a:r>
            <a:r>
              <a:rPr lang="en-GB" sz="2000" dirty="0"/>
              <a:t>16–18</a:t>
            </a:r>
            <a:r>
              <a:rPr lang="en-GB" sz="2000" dirty="0" smtClean="0"/>
              <a:t>.</a:t>
            </a:r>
            <a:endParaRPr lang="en-GB" sz="2000" dirty="0"/>
          </a:p>
          <a:p>
            <a:r>
              <a:rPr lang="en-GB" sz="2000" b="1" dirty="0" smtClean="0"/>
              <a:t>Working hours</a:t>
            </a:r>
            <a:r>
              <a:rPr lang="en-GB" sz="2000" dirty="0"/>
              <a:t> – Working time regulations apply to all </a:t>
            </a:r>
            <a:r>
              <a:rPr lang="en-GB" sz="2000" dirty="0" smtClean="0"/>
              <a:t>employers. The </a:t>
            </a:r>
            <a:r>
              <a:rPr lang="en-GB" sz="2000" dirty="0"/>
              <a:t>maximum </a:t>
            </a:r>
            <a:r>
              <a:rPr lang="en-GB" sz="2000" dirty="0" smtClean="0"/>
              <a:t>average working </a:t>
            </a:r>
            <a:r>
              <a:rPr lang="en-GB" sz="2000" dirty="0"/>
              <a:t>hours for adult workers is 48 hours a </a:t>
            </a:r>
            <a:r>
              <a:rPr lang="en-GB" sz="2000" dirty="0" smtClean="0"/>
              <a:t>week. </a:t>
            </a:r>
            <a:r>
              <a:rPr lang="en-GB" sz="2000" dirty="0"/>
              <a:t> </a:t>
            </a:r>
          </a:p>
          <a:p>
            <a:r>
              <a:rPr lang="en-GB" sz="2000" b="1" dirty="0"/>
              <a:t>Holiday </a:t>
            </a:r>
            <a:r>
              <a:rPr lang="en-GB" sz="2000" b="1" dirty="0" smtClean="0"/>
              <a:t>entitlement </a:t>
            </a:r>
            <a:r>
              <a:rPr lang="en-GB" sz="2000" dirty="0"/>
              <a:t>– </a:t>
            </a:r>
            <a:r>
              <a:rPr lang="en-GB" sz="2000" dirty="0" smtClean="0"/>
              <a:t>Full-time </a:t>
            </a:r>
            <a:r>
              <a:rPr lang="en-GB" sz="2000" dirty="0"/>
              <a:t>workers are entitled to a minimum of 28 days of statutory holiday every year. This comprises 20 </a:t>
            </a:r>
            <a:r>
              <a:rPr lang="en-GB" sz="2000" dirty="0" smtClean="0"/>
              <a:t>days </a:t>
            </a:r>
            <a:r>
              <a:rPr lang="en-GB" sz="2000" dirty="0"/>
              <a:t>paid annual leave, plus eight </a:t>
            </a:r>
            <a:r>
              <a:rPr lang="en-GB" sz="2000" dirty="0" smtClean="0"/>
              <a:t>days </a:t>
            </a:r>
            <a:r>
              <a:rPr lang="en-GB" sz="2000" dirty="0"/>
              <a:t>paid public holidays. Annual leave for part-time workers is calculated on a pro-rata basis. </a:t>
            </a:r>
            <a:endParaRPr lang="en-GB" sz="2000" dirty="0" smtClean="0"/>
          </a:p>
          <a:p>
            <a:r>
              <a:rPr lang="en-GB" sz="2000" b="1" dirty="0" smtClean="0"/>
              <a:t>Breaks</a:t>
            </a:r>
            <a:r>
              <a:rPr lang="en-GB" sz="2000" dirty="0" smtClean="0"/>
              <a:t> </a:t>
            </a:r>
            <a:r>
              <a:rPr lang="en-GB" sz="2000" dirty="0"/>
              <a:t>– </a:t>
            </a:r>
            <a:r>
              <a:rPr lang="en-GB" sz="2000" dirty="0" smtClean="0"/>
              <a:t>The </a:t>
            </a:r>
            <a:r>
              <a:rPr lang="en-GB" sz="2000" b="1" dirty="0"/>
              <a:t>Working Time Regulations </a:t>
            </a:r>
            <a:r>
              <a:rPr lang="en-GB" sz="2000" b="1" dirty="0" smtClean="0"/>
              <a:t>1998 </a:t>
            </a:r>
            <a:r>
              <a:rPr lang="en-GB" sz="2000" dirty="0" smtClean="0"/>
              <a:t>created </a:t>
            </a:r>
            <a:r>
              <a:rPr lang="en-GB" sz="2000" dirty="0"/>
              <a:t>the right to a minimum period of rest of 20 minutes in any shift lasting over 6 hours.</a:t>
            </a:r>
            <a:r>
              <a:rPr lang="en-GB" b="1" dirty="0" smtClean="0"/>
              <a:t> </a:t>
            </a:r>
            <a:endParaRPr lang="en-GB" dirty="0" smtClean="0"/>
          </a:p>
          <a:p>
            <a:endParaRPr lang="en-US" dirty="0"/>
          </a:p>
        </p:txBody>
      </p:sp>
    </p:spTree>
    <p:extLst>
      <p:ext uri="{BB962C8B-B14F-4D97-AF65-F5344CB8AC3E}">
        <p14:creationId xmlns:p14="http://schemas.microsoft.com/office/powerpoint/2010/main" val="2714484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Key rights – absence and sickness  </a:t>
            </a:r>
            <a:endParaRPr lang="en-GB" sz="2400" dirty="0"/>
          </a:p>
        </p:txBody>
      </p:sp>
      <p:sp>
        <p:nvSpPr>
          <p:cNvPr id="3" name="Content Placeholder 2"/>
          <p:cNvSpPr>
            <a:spLocks noGrp="1"/>
          </p:cNvSpPr>
          <p:nvPr>
            <p:ph sz="quarter" idx="10"/>
          </p:nvPr>
        </p:nvSpPr>
        <p:spPr/>
        <p:txBody>
          <a:bodyPr/>
          <a:lstStyle/>
          <a:p>
            <a:r>
              <a:rPr lang="en-GB" sz="2000" dirty="0"/>
              <a:t>Employees have a right to receive statutory sick pay (SSP) if they meet certain criteria. Employees are allowed by their employers to ‘self-certificate’ the first seven days of their sickness without the need to get a certificate from their </a:t>
            </a:r>
            <a:r>
              <a:rPr lang="en-GB" sz="2000" dirty="0" smtClean="0"/>
              <a:t>doctor</a:t>
            </a:r>
            <a:r>
              <a:rPr lang="en-GB" sz="2000" dirty="0"/>
              <a:t>. </a:t>
            </a:r>
          </a:p>
          <a:p>
            <a:r>
              <a:rPr lang="en-GB" sz="2000" dirty="0" smtClean="0"/>
              <a:t>SSP </a:t>
            </a:r>
            <a:r>
              <a:rPr lang="en-GB" sz="2000" dirty="0"/>
              <a:t>is paid for the days an employee would have worked, excluding the first three days an employee is off. £86.70 per week is paid under SSP and is payable for up to 28 weeks.</a:t>
            </a:r>
          </a:p>
          <a:p>
            <a:endParaRPr lang="en-GB" dirty="0"/>
          </a:p>
        </p:txBody>
      </p:sp>
    </p:spTree>
    <p:extLst>
      <p:ext uri="{BB962C8B-B14F-4D97-AF65-F5344CB8AC3E}">
        <p14:creationId xmlns:p14="http://schemas.microsoft.com/office/powerpoint/2010/main" val="3206249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Key rights – special leave</a:t>
            </a:r>
            <a:endParaRPr lang="en-GB" sz="2400" dirty="0"/>
          </a:p>
        </p:txBody>
      </p:sp>
      <p:sp>
        <p:nvSpPr>
          <p:cNvPr id="3" name="Content Placeholder 2"/>
          <p:cNvSpPr>
            <a:spLocks noGrp="1"/>
          </p:cNvSpPr>
          <p:nvPr>
            <p:ph sz="quarter" idx="10"/>
          </p:nvPr>
        </p:nvSpPr>
        <p:spPr/>
        <p:txBody>
          <a:bodyPr/>
          <a:lstStyle/>
          <a:p>
            <a:r>
              <a:rPr lang="en-GB" sz="2000" b="1" dirty="0"/>
              <a:t>Maternity </a:t>
            </a:r>
            <a:r>
              <a:rPr lang="en-GB" sz="2000" b="1" dirty="0" smtClean="0"/>
              <a:t>leave </a:t>
            </a:r>
            <a:r>
              <a:rPr lang="en-GB" sz="2000" dirty="0"/>
              <a:t>–</a:t>
            </a:r>
            <a:r>
              <a:rPr lang="en-GB" sz="2000" b="1" dirty="0" smtClean="0"/>
              <a:t> </a:t>
            </a:r>
            <a:r>
              <a:rPr lang="en-GB" sz="2000" dirty="0" smtClean="0"/>
              <a:t>Employers </a:t>
            </a:r>
            <a:r>
              <a:rPr lang="en-GB" sz="2000" dirty="0"/>
              <a:t>cannot automatically dismiss a woman because she is pregnant. All pregnant employees are entitled to take up to one year’s (52 weeks) maternity leave, regardless of length of service with the employer, and receive Statutory Maternity Pay for 39 weeks. All women have a right to return to work after maternity leave.</a:t>
            </a:r>
          </a:p>
          <a:p>
            <a:r>
              <a:rPr lang="en-GB" sz="2000" b="1" dirty="0" smtClean="0"/>
              <a:t>Paternity leave </a:t>
            </a:r>
            <a:r>
              <a:rPr lang="en-GB" sz="2000" dirty="0"/>
              <a:t>–</a:t>
            </a:r>
            <a:r>
              <a:rPr lang="en-GB" sz="2000" b="1" dirty="0" smtClean="0"/>
              <a:t> </a:t>
            </a:r>
            <a:r>
              <a:rPr lang="en-GB" sz="2000" dirty="0" smtClean="0"/>
              <a:t>New </a:t>
            </a:r>
            <a:r>
              <a:rPr lang="en-GB" sz="2000" dirty="0"/>
              <a:t>fathers can take either one week or two consecutive weeks’ paid Ordinary Paternity Leave.</a:t>
            </a:r>
          </a:p>
          <a:p>
            <a:r>
              <a:rPr lang="en-GB" sz="2000" b="1" dirty="0" smtClean="0"/>
              <a:t>Parental leave </a:t>
            </a:r>
            <a:r>
              <a:rPr lang="en-GB" sz="2000" dirty="0"/>
              <a:t>–</a:t>
            </a:r>
            <a:r>
              <a:rPr lang="en-GB" sz="2000" b="1" dirty="0" smtClean="0"/>
              <a:t> </a:t>
            </a:r>
            <a:r>
              <a:rPr lang="en-GB" sz="2000" dirty="0" smtClean="0"/>
              <a:t>Parental </a:t>
            </a:r>
            <a:r>
              <a:rPr lang="en-GB" sz="2000" dirty="0"/>
              <a:t>leave is a right for parents to take unpaid time off work to look after a child or make arrangements for the child’s welfare.</a:t>
            </a:r>
          </a:p>
          <a:p>
            <a:r>
              <a:rPr lang="en-GB" sz="2000" b="1" dirty="0" smtClean="0"/>
              <a:t>Time </a:t>
            </a:r>
            <a:r>
              <a:rPr lang="en-GB" sz="2000" b="1" dirty="0"/>
              <a:t>off for </a:t>
            </a:r>
            <a:r>
              <a:rPr lang="en-GB" sz="2000" b="1" dirty="0" smtClean="0"/>
              <a:t>dependants </a:t>
            </a:r>
            <a:r>
              <a:rPr lang="en-GB" sz="2000" dirty="0"/>
              <a:t>–</a:t>
            </a:r>
            <a:r>
              <a:rPr lang="en-GB" sz="2000" b="1" dirty="0" smtClean="0"/>
              <a:t> </a:t>
            </a:r>
            <a:r>
              <a:rPr lang="en-GB" sz="2000" dirty="0" smtClean="0"/>
              <a:t>Employees </a:t>
            </a:r>
            <a:r>
              <a:rPr lang="en-GB" sz="2000" dirty="0"/>
              <a:t>may take a reasonable amount of unpaid leave to handle an emergency relating to someone who depends on them.</a:t>
            </a:r>
          </a:p>
          <a:p>
            <a:r>
              <a:rPr lang="en-GB" sz="2000" dirty="0"/>
              <a:t> </a:t>
            </a:r>
          </a:p>
          <a:p>
            <a:endParaRPr lang="en-GB" dirty="0"/>
          </a:p>
        </p:txBody>
      </p:sp>
    </p:spTree>
    <p:extLst>
      <p:ext uri="{BB962C8B-B14F-4D97-AF65-F5344CB8AC3E}">
        <p14:creationId xmlns:p14="http://schemas.microsoft.com/office/powerpoint/2010/main" val="3984825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Employee responsibilities</a:t>
            </a:r>
            <a:endParaRPr lang="en-GB" sz="2400" dirty="0"/>
          </a:p>
        </p:txBody>
      </p:sp>
      <p:sp>
        <p:nvSpPr>
          <p:cNvPr id="3" name="Content Placeholder 2"/>
          <p:cNvSpPr>
            <a:spLocks noGrp="1"/>
          </p:cNvSpPr>
          <p:nvPr>
            <p:ph sz="quarter" idx="10"/>
          </p:nvPr>
        </p:nvSpPr>
        <p:spPr>
          <a:xfrm>
            <a:off x="534511" y="1511935"/>
            <a:ext cx="4810601" cy="5242168"/>
          </a:xfrm>
        </p:spPr>
        <p:txBody>
          <a:bodyPr/>
          <a:lstStyle/>
          <a:p>
            <a:r>
              <a:rPr lang="en-GB" sz="2000" b="1" dirty="0" smtClean="0"/>
              <a:t>SECURITY </a:t>
            </a:r>
            <a:r>
              <a:rPr lang="en-GB" sz="2000" dirty="0" smtClean="0"/>
              <a:t>takes a variety of forms:</a:t>
            </a:r>
          </a:p>
          <a:p>
            <a:pPr marL="342900" lvl="0" indent="-342900">
              <a:buFont typeface="Arial" pitchFamily="34" charset="0"/>
              <a:buChar char="•"/>
            </a:pPr>
            <a:r>
              <a:rPr lang="en-GB" sz="2000" dirty="0" smtClean="0"/>
              <a:t>Data protection and information security: Employees have a responsibility under the 1998 Data Protection Act to k</a:t>
            </a:r>
            <a:r>
              <a:rPr lang="en-US" sz="2000" dirty="0" err="1" smtClean="0"/>
              <a:t>eep</a:t>
            </a:r>
            <a:r>
              <a:rPr lang="en-US" sz="2000" dirty="0" smtClean="0"/>
              <a:t> </a:t>
            </a:r>
            <a:r>
              <a:rPr lang="en-US" sz="2000" dirty="0"/>
              <a:t>personal data safe and protected from </a:t>
            </a:r>
            <a:r>
              <a:rPr lang="en-US" sz="2000" dirty="0" err="1" smtClean="0"/>
              <a:t>unauthorised</a:t>
            </a:r>
            <a:r>
              <a:rPr lang="en-US" sz="2000" dirty="0"/>
              <a:t> </a:t>
            </a:r>
            <a:r>
              <a:rPr lang="en-US" sz="2000" dirty="0" smtClean="0"/>
              <a:t>access.</a:t>
            </a:r>
            <a:r>
              <a:rPr lang="en-GB" sz="2000" dirty="0" smtClean="0"/>
              <a:t> </a:t>
            </a:r>
          </a:p>
          <a:p>
            <a:pPr marL="342900" indent="-342900">
              <a:buFont typeface="Arial" pitchFamily="34" charset="0"/>
              <a:buChar char="•"/>
            </a:pPr>
            <a:r>
              <a:rPr lang="en-GB" sz="2000" dirty="0" smtClean="0"/>
              <a:t>Premises and equipment: Employees have a responsibility to comply with procedures </a:t>
            </a:r>
            <a:r>
              <a:rPr lang="en-GB" sz="2000" dirty="0"/>
              <a:t>to keep property </a:t>
            </a:r>
            <a:r>
              <a:rPr lang="en-GB" sz="2000" dirty="0" smtClean="0"/>
              <a:t>secure. These </a:t>
            </a:r>
            <a:r>
              <a:rPr lang="en-GB" sz="2000" dirty="0"/>
              <a:t>act as</a:t>
            </a:r>
            <a:r>
              <a:rPr lang="en-US" sz="2000" dirty="0"/>
              <a:t> a deterrent to breaches of </a:t>
            </a:r>
            <a:r>
              <a:rPr lang="en-US" sz="2000" dirty="0" smtClean="0"/>
              <a:t>law, </a:t>
            </a:r>
            <a:r>
              <a:rPr lang="en-US" sz="2000" dirty="0"/>
              <a:t>such as the theft of equipment and damage to </a:t>
            </a:r>
            <a:r>
              <a:rPr lang="en-US" sz="2000" dirty="0" smtClean="0"/>
              <a:t>property.</a:t>
            </a:r>
          </a:p>
          <a:p>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144" y="2123653"/>
            <a:ext cx="4319315" cy="3744416"/>
          </a:xfrm>
          <a:prstGeom prst="rect">
            <a:avLst/>
          </a:prstGeom>
        </p:spPr>
      </p:pic>
    </p:spTree>
    <p:extLst>
      <p:ext uri="{BB962C8B-B14F-4D97-AF65-F5344CB8AC3E}">
        <p14:creationId xmlns:p14="http://schemas.microsoft.com/office/powerpoint/2010/main" val="30787340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3964</TotalTime>
  <Words>928</Words>
  <Application>Microsoft Office PowerPoint</Application>
  <PresentationFormat>Custom</PresentationFormat>
  <Paragraphs>71</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Cambria</vt:lpstr>
      <vt:lpstr>Lucida Grande</vt:lpstr>
      <vt:lpstr>Times New Roman</vt:lpstr>
      <vt:lpstr>Default Design</vt:lpstr>
      <vt:lpstr>Employee statutory rights and responsibilities</vt:lpstr>
      <vt:lpstr>What links all of these work situations?</vt:lpstr>
      <vt:lpstr>They are all  EMPLOYEE STATUTORY RIGHTS AND RESPONSIBILITIES </vt:lpstr>
      <vt:lpstr>Employee statutory rights and responsibilities  </vt:lpstr>
      <vt:lpstr>Employment status  </vt:lpstr>
      <vt:lpstr>Key rights – pay, hours, holidays, breaks</vt:lpstr>
      <vt:lpstr>Key rights – absence and sickness  </vt:lpstr>
      <vt:lpstr>Key rights – special leave</vt:lpstr>
      <vt:lpstr>Employee responsibilities</vt:lpstr>
      <vt:lpstr>Worksheets 1, 2 and 3; Activity 1</vt:lpstr>
      <vt:lpstr>PowerPoint Presentation</vt:lpstr>
    </vt:vector>
  </TitlesOfParts>
  <Company>City &amp; Guilds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Sherry-Lee Khan</cp:lastModifiedBy>
  <cp:revision>236</cp:revision>
  <cp:lastPrinted>2014-11-02T16:51:32Z</cp:lastPrinted>
  <dcterms:created xsi:type="dcterms:W3CDTF">2013-05-28T00:38:54Z</dcterms:created>
  <dcterms:modified xsi:type="dcterms:W3CDTF">2015-11-04T11:47:53Z</dcterms:modified>
</cp:coreProperties>
</file>